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58" r:id="rId4"/>
    <p:sldId id="259" r:id="rId5"/>
    <p:sldId id="257" r:id="rId6"/>
    <p:sldId id="260"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7075"/>
    <a:srgbClr val="F894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6CBDC2-E5A6-4BAE-898B-E123C6E0B503}" type="datetimeFigureOut">
              <a:rPr lang="en-AU" smtClean="0"/>
              <a:pPr/>
              <a:t>10/02/2012</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D4E29-28DE-4415-A841-CCDB54312931}" type="slidenum">
              <a:rPr lang="en-AU" smtClean="0"/>
              <a:pPr/>
              <a:t>‹#›</a:t>
            </a:fld>
            <a:endParaRPr lang="en-AU"/>
          </a:p>
        </p:txBody>
      </p:sp>
    </p:spTree>
    <p:extLst>
      <p:ext uri="{BB962C8B-B14F-4D97-AF65-F5344CB8AC3E}">
        <p14:creationId xmlns:p14="http://schemas.microsoft.com/office/powerpoint/2010/main" val="879398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FFA5C715-4854-49ED-ADB9-1AC31E86B189}" type="slidenum">
              <a:rPr lang="en-AU" sz="900" b="0">
                <a:solidFill>
                  <a:schemeClr val="tx1"/>
                </a:solidFill>
              </a:rPr>
              <a:pPr algn="r"/>
              <a:t>6</a:t>
            </a:fld>
            <a:endParaRPr lang="en-AU" sz="900" b="0">
              <a:solidFill>
                <a:schemeClr val="tx1"/>
              </a:solidFill>
            </a:endParaRPr>
          </a:p>
        </p:txBody>
      </p:sp>
      <p:sp>
        <p:nvSpPr>
          <p:cNvPr id="118787" name="Rectangle 2"/>
          <p:cNvSpPr>
            <a:spLocks noChangeAspect="1" noChangeArrowheads="1" noTextEdit="1"/>
          </p:cNvSpPr>
          <p:nvPr>
            <p:ph type="sldImg"/>
          </p:nvPr>
        </p:nvSpPr>
        <p:spPr>
          <a:xfrm>
            <a:off x="1109663" y="652463"/>
            <a:ext cx="4891087" cy="3667125"/>
          </a:xfrm>
          <a:ln/>
        </p:spPr>
      </p:sp>
      <p:sp>
        <p:nvSpPr>
          <p:cNvPr id="118788" name="Rectangle 3"/>
          <p:cNvSpPr>
            <a:spLocks noGrp="1" noChangeArrowheads="1"/>
          </p:cNvSpPr>
          <p:nvPr>
            <p:ph type="body" idx="1"/>
          </p:nvPr>
        </p:nvSpPr>
        <p:spPr>
          <a:xfrm>
            <a:off x="885679" y="4631225"/>
            <a:ext cx="5331686" cy="3803541"/>
          </a:xfrm>
        </p:spPr>
        <p:txBody>
          <a:bodyPr lIns="90576" tIns="45288" rIns="90576" bIns="45288"/>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69" tIns="45284" rIns="90569" bIns="45284"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30188"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442F5F26-CCA2-4966-A128-0048A972D6D9}" type="slidenum">
              <a:rPr lang="en-AU" sz="900" b="0">
                <a:solidFill>
                  <a:schemeClr val="tx1"/>
                </a:solidFill>
              </a:rPr>
              <a:pPr algn="r"/>
              <a:t>29</a:t>
            </a:fld>
            <a:endParaRPr lang="en-AU" sz="900" b="0">
              <a:solidFill>
                <a:schemeClr val="tx1"/>
              </a:solidFill>
            </a:endParaRPr>
          </a:p>
        </p:txBody>
      </p:sp>
      <p:sp>
        <p:nvSpPr>
          <p:cNvPr id="95235"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69" tIns="45284" rIns="90569" bIns="45284"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30188"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314C7CE4-E6E7-4021-BECB-7EDA4145D7AF}" type="slidenum">
              <a:rPr lang="en-AU" sz="900" b="0">
                <a:solidFill>
                  <a:schemeClr val="tx1"/>
                </a:solidFill>
              </a:rPr>
              <a:pPr algn="r"/>
              <a:t>29</a:t>
            </a:fld>
            <a:endParaRPr lang="en-AU" sz="900" b="0">
              <a:solidFill>
                <a:schemeClr val="tx1"/>
              </a:solidFill>
            </a:endParaRPr>
          </a:p>
        </p:txBody>
      </p:sp>
      <p:sp>
        <p:nvSpPr>
          <p:cNvPr id="95236" name="Rectangle 2"/>
          <p:cNvSpPr>
            <a:spLocks noChangeAspect="1" noChangeArrowheads="1" noTextEdit="1"/>
          </p:cNvSpPr>
          <p:nvPr>
            <p:ph type="sldImg"/>
          </p:nvPr>
        </p:nvSpPr>
        <p:spPr>
          <a:xfrm>
            <a:off x="1111250" y="652463"/>
            <a:ext cx="4891088" cy="3668712"/>
          </a:xfrm>
          <a:ln/>
        </p:spPr>
      </p:sp>
      <p:sp>
        <p:nvSpPr>
          <p:cNvPr id="95237" name="Rectangle 3"/>
          <p:cNvSpPr>
            <a:spLocks noGrp="1" noChangeArrowheads="1"/>
          </p:cNvSpPr>
          <p:nvPr>
            <p:ph type="body" idx="1"/>
          </p:nvPr>
        </p:nvSpPr>
        <p:spPr>
          <a:xfrm>
            <a:off x="887280" y="4629763"/>
            <a:ext cx="5330085" cy="3805003"/>
          </a:xfrm>
        </p:spPr>
        <p:txBody>
          <a:bodyPr lIns="90569" tIns="45284" rIns="90569" bIns="45284"/>
          <a:lstStyle/>
          <a:p>
            <a:pPr eaLnBrk="1" hangingPunct="1"/>
            <a:r>
              <a:rPr lang="en-AU" smtClean="0"/>
              <a:t>UPDATED: AUGUST 2010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C7596473-F7A0-40EF-BCBB-6D97CB6C1684}" type="slidenum">
              <a:rPr lang="en-AU" sz="900" b="0">
                <a:solidFill>
                  <a:schemeClr val="tx1"/>
                </a:solidFill>
              </a:rPr>
              <a:pPr algn="r"/>
              <a:t>8</a:t>
            </a:fld>
            <a:endParaRPr lang="en-AU" sz="900" b="0">
              <a:solidFill>
                <a:schemeClr val="tx1"/>
              </a:solidFill>
            </a:endParaRPr>
          </a:p>
        </p:txBody>
      </p:sp>
      <p:sp>
        <p:nvSpPr>
          <p:cNvPr id="120835" name="Rectangle 2"/>
          <p:cNvSpPr>
            <a:spLocks noChangeAspect="1" noChangeArrowheads="1" noTextEdit="1"/>
          </p:cNvSpPr>
          <p:nvPr>
            <p:ph type="sldImg"/>
          </p:nvPr>
        </p:nvSpPr>
        <p:spPr>
          <a:xfrm>
            <a:off x="1111250" y="652463"/>
            <a:ext cx="4889500" cy="3667125"/>
          </a:xfrm>
          <a:ln/>
        </p:spPr>
      </p:sp>
      <p:sp>
        <p:nvSpPr>
          <p:cNvPr id="120836" name="Rectangle 3"/>
          <p:cNvSpPr>
            <a:spLocks noGrp="1" noChangeArrowheads="1"/>
          </p:cNvSpPr>
          <p:nvPr>
            <p:ph type="body" idx="1"/>
          </p:nvPr>
        </p:nvSpPr>
        <p:spPr>
          <a:xfrm>
            <a:off x="885679" y="4631225"/>
            <a:ext cx="5331686" cy="3803541"/>
          </a:xfrm>
        </p:spPr>
        <p:txBody>
          <a:bodyPr lIns="90576" tIns="45288" rIns="90576" bIns="45288"/>
          <a:lstStyle/>
          <a:p>
            <a:pPr eaLnBrk="1" hangingPunct="1"/>
            <a:r>
              <a:rPr lang="en-AU" smtClean="0"/>
              <a:t>\\capricorn\ecmkst\Trinh\Signposts v1.xls</a:t>
            </a:r>
          </a:p>
          <a:p>
            <a:pPr eaLnBrk="1" hangingPunct="1"/>
            <a:r>
              <a:rPr lang="en-AU" smtClean="0"/>
              <a:t>C~ US Retail</a:t>
            </a:r>
          </a:p>
          <a:p>
            <a:pPr eaLnBrk="1" hangingPunct="1"/>
            <a:r>
              <a:rPr lang="en-AU" smtClean="0"/>
              <a:t>\\capricorn\ecmkst\Trinh\US Turning Points .xls</a:t>
            </a:r>
          </a:p>
          <a:p>
            <a:pPr eaLnBrk="1" hangingPunct="1"/>
            <a:r>
              <a:rPr lang="en-AU" smtClean="0"/>
              <a:t>Chart (H starts)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B24326D2-0743-4D77-823E-87DA710F474C}" type="slidenum">
              <a:rPr lang="en-AU" sz="900" b="0">
                <a:solidFill>
                  <a:schemeClr val="tx1"/>
                </a:solidFill>
              </a:rPr>
              <a:pPr algn="r"/>
              <a:t>9</a:t>
            </a:fld>
            <a:endParaRPr lang="en-AU" sz="900" b="0">
              <a:solidFill>
                <a:schemeClr val="tx1"/>
              </a:solidFill>
            </a:endParaRPr>
          </a:p>
        </p:txBody>
      </p:sp>
      <p:sp>
        <p:nvSpPr>
          <p:cNvPr id="136195" name="Rectangle 7"/>
          <p:cNvSpPr txBox="1">
            <a:spLocks noGrp="1" noChangeArrowheads="1"/>
          </p:cNvSpPr>
          <p:nvPr/>
        </p:nvSpPr>
        <p:spPr bwMode="auto">
          <a:xfrm>
            <a:off x="3872640" y="8715535"/>
            <a:ext cx="2961337" cy="41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71" tIns="45285" rIns="90571" bIns="45285"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DA06320D-597E-4602-B559-239BF12A421E}" type="slidenum">
              <a:rPr lang="en-AU" sz="900" b="0">
                <a:solidFill>
                  <a:schemeClr val="tx1"/>
                </a:solidFill>
              </a:rPr>
              <a:pPr algn="r"/>
              <a:t>9</a:t>
            </a:fld>
            <a:endParaRPr lang="en-AU" sz="900" b="0">
              <a:solidFill>
                <a:schemeClr val="tx1"/>
              </a:solidFill>
            </a:endParaRPr>
          </a:p>
        </p:txBody>
      </p:sp>
      <p:sp>
        <p:nvSpPr>
          <p:cNvPr id="136196" name="Rectangle 2"/>
          <p:cNvSpPr>
            <a:spLocks noChangeAspect="1" noChangeArrowheads="1" noTextEdit="1"/>
          </p:cNvSpPr>
          <p:nvPr>
            <p:ph type="sldImg"/>
          </p:nvPr>
        </p:nvSpPr>
        <p:spPr>
          <a:xfrm>
            <a:off x="1111250" y="652463"/>
            <a:ext cx="4889500" cy="3667125"/>
          </a:xfrm>
          <a:ln/>
        </p:spPr>
      </p:sp>
      <p:sp>
        <p:nvSpPr>
          <p:cNvPr id="136197" name="Rectangle 3"/>
          <p:cNvSpPr>
            <a:spLocks noGrp="1" noChangeArrowheads="1"/>
          </p:cNvSpPr>
          <p:nvPr>
            <p:ph type="body" idx="1"/>
          </p:nvPr>
        </p:nvSpPr>
        <p:spPr>
          <a:xfrm>
            <a:off x="887280" y="4631225"/>
            <a:ext cx="5330085" cy="3803541"/>
          </a:xfrm>
        </p:spPr>
        <p:txBody>
          <a:bodyPr lIns="90571" tIns="45285" rIns="90571" bIns="45285"/>
          <a:lstStyle/>
          <a:p>
            <a:pPr eaLnBrk="1" hangingPunct="1"/>
            <a:r>
              <a:rPr lang="en-AU" sz="1200" smtClean="0"/>
              <a:t>F:/BOB/CHINA ECON DATA.XLS</a:t>
            </a:r>
          </a:p>
          <a:p>
            <a:pPr eaLnBrk="1" hangingPunct="1"/>
            <a:r>
              <a:rPr lang="en-AU" sz="1200" smtClean="0"/>
              <a:t>CHART: 2</a:t>
            </a:r>
          </a:p>
          <a:p>
            <a:pPr eaLnBrk="1" hangingPunct="1"/>
            <a:endParaRPr lang="en-AU" sz="1200" smtClean="0"/>
          </a:p>
          <a:p>
            <a:pPr eaLnBrk="1" hangingPunct="1"/>
            <a:r>
              <a:rPr lang="en-AU" sz="1200" smtClean="0"/>
              <a:t>MARCH 2010</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E35FEDDF-0D22-445D-9F7C-9A11DC11D347}" type="slidenum">
              <a:rPr lang="en-AU" sz="900" b="0">
                <a:solidFill>
                  <a:schemeClr val="tx1"/>
                </a:solidFill>
              </a:rPr>
              <a:pPr algn="r"/>
              <a:t>11</a:t>
            </a:fld>
            <a:endParaRPr lang="en-AU" sz="900" b="0">
              <a:solidFill>
                <a:schemeClr val="tx1"/>
              </a:solidFill>
            </a:endParaRPr>
          </a:p>
        </p:txBody>
      </p:sp>
      <p:sp>
        <p:nvSpPr>
          <p:cNvPr id="122883" name="Rectangle 2"/>
          <p:cNvSpPr>
            <a:spLocks noChangeAspect="1" noChangeArrowheads="1" noTextEdit="1"/>
          </p:cNvSpPr>
          <p:nvPr>
            <p:ph type="sldImg"/>
          </p:nvPr>
        </p:nvSpPr>
        <p:spPr>
          <a:xfrm>
            <a:off x="1111250" y="652463"/>
            <a:ext cx="4889500" cy="3667125"/>
          </a:xfrm>
          <a:ln/>
        </p:spPr>
      </p:sp>
      <p:sp>
        <p:nvSpPr>
          <p:cNvPr id="122884" name="Rectangle 3"/>
          <p:cNvSpPr>
            <a:spLocks noGrp="1" noChangeArrowheads="1"/>
          </p:cNvSpPr>
          <p:nvPr>
            <p:ph type="body" idx="1"/>
          </p:nvPr>
        </p:nvSpPr>
        <p:spPr>
          <a:xfrm>
            <a:off x="887280" y="4631225"/>
            <a:ext cx="5330085" cy="3803541"/>
          </a:xfrm>
        </p:spPr>
        <p:txBody>
          <a:bodyPr lIns="90576" tIns="45288" rIns="90576" bIns="45288"/>
          <a:lstStyle/>
          <a:p>
            <a:pPr eaLnBrk="1" hangingPunct="1"/>
            <a:r>
              <a:rPr lang="en-AU" sz="1000" smtClean="0"/>
              <a:t>FILE NAME:  F:/TRINH/SIGNPOSTS v1.xls</a:t>
            </a:r>
          </a:p>
          <a:p>
            <a:pPr eaLnBrk="1" hangingPunct="1"/>
            <a:endParaRPr lang="en-AU" sz="1000" smtClean="0"/>
          </a:p>
          <a:p>
            <a:pPr eaLnBrk="1" hangingPunct="1"/>
            <a:r>
              <a:rPr lang="en-AU" sz="1000" smtClean="0"/>
              <a:t>CHART: C-INTERESTRATES(2)</a:t>
            </a:r>
          </a:p>
          <a:p>
            <a:pPr eaLnBrk="1" hangingPunct="1"/>
            <a:endParaRPr lang="en-AU" sz="1000" smtClean="0"/>
          </a:p>
          <a:p>
            <a:pPr eaLnBrk="1" hangingPunct="1"/>
            <a:r>
              <a:rPr lang="en-AU" sz="1000" smtClean="0"/>
              <a:t>LAST UPDATED:  April 2011</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C0EBCBD0-6461-434A-9845-37B6DD249E15}" type="slidenum">
              <a:rPr lang="en-AU" sz="900" b="0">
                <a:solidFill>
                  <a:schemeClr val="tx1"/>
                </a:solidFill>
              </a:rPr>
              <a:pPr algn="r"/>
              <a:t>12</a:t>
            </a:fld>
            <a:endParaRPr lang="en-AU" sz="900" b="0">
              <a:solidFill>
                <a:schemeClr val="tx1"/>
              </a:solidFill>
            </a:endParaRPr>
          </a:p>
        </p:txBody>
      </p:sp>
      <p:sp>
        <p:nvSpPr>
          <p:cNvPr id="124931" name="Rectangle 7"/>
          <p:cNvSpPr txBox="1">
            <a:spLocks noGrp="1" noChangeArrowheads="1"/>
          </p:cNvSpPr>
          <p:nvPr/>
        </p:nvSpPr>
        <p:spPr bwMode="auto">
          <a:xfrm>
            <a:off x="3872640" y="8715535"/>
            <a:ext cx="2961337" cy="41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71" tIns="45285" rIns="90571" bIns="45285"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1E6DC543-304B-445C-AC82-41E476D7C009}" type="slidenum">
              <a:rPr lang="en-AU" sz="900" b="0">
                <a:solidFill>
                  <a:schemeClr val="tx1"/>
                </a:solidFill>
              </a:rPr>
              <a:pPr algn="r"/>
              <a:t>12</a:t>
            </a:fld>
            <a:endParaRPr lang="en-AU" sz="900" b="0">
              <a:solidFill>
                <a:schemeClr val="tx1"/>
              </a:solidFill>
            </a:endParaRPr>
          </a:p>
        </p:txBody>
      </p:sp>
      <p:sp>
        <p:nvSpPr>
          <p:cNvPr id="124932" name="Rectangle 2"/>
          <p:cNvSpPr>
            <a:spLocks noChangeAspect="1" noChangeArrowheads="1" noTextEdit="1"/>
          </p:cNvSpPr>
          <p:nvPr>
            <p:ph type="sldImg"/>
          </p:nvPr>
        </p:nvSpPr>
        <p:spPr>
          <a:xfrm>
            <a:off x="1109663" y="652463"/>
            <a:ext cx="4891087" cy="3667125"/>
          </a:xfrm>
          <a:ln/>
        </p:spPr>
      </p:sp>
      <p:sp>
        <p:nvSpPr>
          <p:cNvPr id="124933" name="Rectangle 3"/>
          <p:cNvSpPr>
            <a:spLocks noGrp="1" noChangeArrowheads="1"/>
          </p:cNvSpPr>
          <p:nvPr>
            <p:ph type="body" idx="1"/>
          </p:nvPr>
        </p:nvSpPr>
        <p:spPr>
          <a:xfrm>
            <a:off x="885679" y="4631225"/>
            <a:ext cx="5331686" cy="3803541"/>
          </a:xfrm>
        </p:spPr>
        <p:txBody>
          <a:bodyPr lIns="90571" tIns="45285" rIns="90571" bIns="45285"/>
          <a:lstStyle/>
          <a:p>
            <a:pPr eaLnBrk="1" hangingPunct="1"/>
            <a:r>
              <a:rPr lang="en-AU" b="1" smtClean="0"/>
              <a:t>Building Approvals </a:t>
            </a:r>
          </a:p>
          <a:p>
            <a:pPr eaLnBrk="1" hangingPunct="1"/>
            <a:r>
              <a:rPr lang="en-AU" smtClean="0"/>
              <a:t>F/Trinh/aus_building.xls &gt; Charts – Bldg (Col N Row 120)</a:t>
            </a:r>
          </a:p>
          <a:p>
            <a:pPr eaLnBrk="1" hangingPunct="1"/>
            <a:r>
              <a:rPr lang="en-AU" b="1" smtClean="0"/>
              <a:t>Retail Sales</a:t>
            </a:r>
          </a:p>
          <a:p>
            <a:pPr eaLnBrk="1" hangingPunct="1"/>
            <a:r>
              <a:rPr lang="en-AU" smtClean="0"/>
              <a:t>F/Trinh/aus_retail.xls &gt; Chart (Col P Row 18)</a:t>
            </a:r>
          </a:p>
          <a:p>
            <a:pPr eaLnBrk="1" hangingPunct="1"/>
            <a:r>
              <a:rPr lang="en-AU" b="1" smtClean="0"/>
              <a:t>Labour Market</a:t>
            </a:r>
          </a:p>
          <a:p>
            <a:pPr eaLnBrk="1" hangingPunct="1"/>
            <a:r>
              <a:rPr lang="en-AU" smtClean="0"/>
              <a:t>F/Trinh/AUST_RBA_DATA.xls &gt; Charts (Col As Row 177)</a:t>
            </a:r>
          </a:p>
          <a:p>
            <a:pPr eaLnBrk="1" hangingPunct="1"/>
            <a:r>
              <a:rPr lang="en-AU" b="1" smtClean="0"/>
              <a:t>Business Investment </a:t>
            </a:r>
          </a:p>
          <a:p>
            <a:pPr eaLnBrk="1" hangingPunct="1"/>
            <a:r>
              <a:rPr lang="en-AU" smtClean="0"/>
              <a:t>F/Trinh/aus_CAPEX.xls &gt; Chart-CAPEX (2)</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29C78949-B17A-4F61-B694-3863A78726C9}" type="slidenum">
              <a:rPr lang="en-AU" sz="900" b="0">
                <a:solidFill>
                  <a:schemeClr val="tx1"/>
                </a:solidFill>
              </a:rPr>
              <a:pPr algn="r"/>
              <a:t>16</a:t>
            </a:fld>
            <a:endParaRPr lang="en-AU" sz="900" b="0">
              <a:solidFill>
                <a:schemeClr val="tx1"/>
              </a:solidFill>
            </a:endParaRPr>
          </a:p>
        </p:txBody>
      </p:sp>
      <p:sp>
        <p:nvSpPr>
          <p:cNvPr id="126979" name="Rectangle 7"/>
          <p:cNvSpPr txBox="1">
            <a:spLocks noGrp="1" noChangeArrowheads="1"/>
          </p:cNvSpPr>
          <p:nvPr/>
        </p:nvSpPr>
        <p:spPr bwMode="auto">
          <a:xfrm>
            <a:off x="3872640" y="8715535"/>
            <a:ext cx="2961337" cy="41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71" tIns="45285" rIns="90571" bIns="45285"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C8DCADBF-8C1B-4C7E-9859-AAB74273C5B0}" type="slidenum">
              <a:rPr lang="en-AU" sz="900" b="0">
                <a:solidFill>
                  <a:schemeClr val="tx1"/>
                </a:solidFill>
              </a:rPr>
              <a:pPr algn="r"/>
              <a:t>16</a:t>
            </a:fld>
            <a:endParaRPr lang="en-AU" sz="900" b="0">
              <a:solidFill>
                <a:schemeClr val="tx1"/>
              </a:solidFill>
            </a:endParaRPr>
          </a:p>
        </p:txBody>
      </p:sp>
      <p:sp>
        <p:nvSpPr>
          <p:cNvPr id="126980" name="Rectangle 2"/>
          <p:cNvSpPr>
            <a:spLocks noChangeAspect="1" noChangeArrowheads="1" noTextEdit="1"/>
          </p:cNvSpPr>
          <p:nvPr>
            <p:ph type="sldImg"/>
          </p:nvPr>
        </p:nvSpPr>
        <p:spPr>
          <a:xfrm>
            <a:off x="1112838" y="652463"/>
            <a:ext cx="4891087" cy="3667125"/>
          </a:xfrm>
          <a:ln/>
        </p:spPr>
      </p:sp>
      <p:sp>
        <p:nvSpPr>
          <p:cNvPr id="126981" name="Rectangle 3"/>
          <p:cNvSpPr>
            <a:spLocks noGrp="1" noChangeArrowheads="1"/>
          </p:cNvSpPr>
          <p:nvPr>
            <p:ph type="body" idx="1"/>
          </p:nvPr>
        </p:nvSpPr>
        <p:spPr>
          <a:xfrm>
            <a:off x="887280" y="4631225"/>
            <a:ext cx="5328484" cy="3803541"/>
          </a:xfrm>
        </p:spPr>
        <p:txBody>
          <a:bodyPr lIns="90571" tIns="45285" rIns="90571" bIns="45285"/>
          <a:lstStyle/>
          <a:p>
            <a:pPr eaLnBrk="1" hangingPunct="1"/>
            <a:r>
              <a:rPr lang="en-AU" sz="1400" smtClean="0"/>
              <a:t>Last  Updated:	07 MAY 09</a:t>
            </a:r>
          </a:p>
          <a:p>
            <a:pPr eaLnBrk="1" hangingPunct="1"/>
            <a:r>
              <a:rPr lang="en-AU" sz="1400" smtClean="0"/>
              <a:t>Excel File Name:	F:/Nader/Earnings/AustEqvProfits.xls</a:t>
            </a:r>
          </a:p>
          <a:p>
            <a:pPr eaLnBrk="1" hangingPunct="1"/>
            <a:r>
              <a:rPr lang="en-AU" sz="1400" smtClean="0"/>
              <a:t>Chart:		Chart 1</a:t>
            </a:r>
          </a:p>
          <a:p>
            <a:pPr eaLnBrk="1" hangingPunct="1"/>
            <a:endParaRPr lang="en-AU" sz="1400" smtClean="0"/>
          </a:p>
          <a:p>
            <a:pPr eaLnBrk="1" hangingPunct="1"/>
            <a:r>
              <a:rPr lang="en-AU" sz="1400" smtClean="0"/>
              <a:t>AUGUST 2010</a:t>
            </a:r>
          </a:p>
          <a:p>
            <a:pPr eaLnBrk="1" hangingPunct="1"/>
            <a:endParaRPr lang="en-A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2FFF11EA-9D22-4C19-A263-C8A08553FCED}" type="slidenum">
              <a:rPr lang="en-AU" sz="900" b="0">
                <a:solidFill>
                  <a:schemeClr val="tx1"/>
                </a:solidFill>
              </a:rPr>
              <a:pPr algn="r"/>
              <a:t>21</a:t>
            </a:fld>
            <a:endParaRPr lang="en-AU" sz="900" b="0">
              <a:solidFill>
                <a:schemeClr val="tx1"/>
              </a:solidFill>
            </a:endParaRPr>
          </a:p>
        </p:txBody>
      </p:sp>
      <p:sp>
        <p:nvSpPr>
          <p:cNvPr id="131075" name="Rectangle 7"/>
          <p:cNvSpPr txBox="1">
            <a:spLocks noGrp="1" noChangeArrowheads="1"/>
          </p:cNvSpPr>
          <p:nvPr/>
        </p:nvSpPr>
        <p:spPr bwMode="auto">
          <a:xfrm>
            <a:off x="3872640" y="8715535"/>
            <a:ext cx="2961337" cy="41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71" tIns="45285" rIns="90571" bIns="45285"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ECFFA9FD-7CE2-4BC8-863D-846FA18028E3}" type="slidenum">
              <a:rPr lang="en-AU" sz="900" b="0">
                <a:solidFill>
                  <a:schemeClr val="tx1"/>
                </a:solidFill>
              </a:rPr>
              <a:pPr algn="r"/>
              <a:t>21</a:t>
            </a:fld>
            <a:endParaRPr lang="en-AU" sz="900" b="0">
              <a:solidFill>
                <a:schemeClr val="tx1"/>
              </a:solidFill>
            </a:endParaRPr>
          </a:p>
        </p:txBody>
      </p:sp>
      <p:sp>
        <p:nvSpPr>
          <p:cNvPr id="131076" name="Rectangle 2"/>
          <p:cNvSpPr>
            <a:spLocks noChangeAspect="1" noChangeArrowheads="1" noTextEdit="1"/>
          </p:cNvSpPr>
          <p:nvPr>
            <p:ph type="sldImg"/>
          </p:nvPr>
        </p:nvSpPr>
        <p:spPr>
          <a:xfrm>
            <a:off x="1111250" y="652463"/>
            <a:ext cx="4889500" cy="3667125"/>
          </a:xfrm>
          <a:ln/>
        </p:spPr>
      </p:sp>
      <p:sp>
        <p:nvSpPr>
          <p:cNvPr id="131077" name="Rectangle 3"/>
          <p:cNvSpPr>
            <a:spLocks noGrp="1" noChangeArrowheads="1"/>
          </p:cNvSpPr>
          <p:nvPr>
            <p:ph type="body" idx="1"/>
          </p:nvPr>
        </p:nvSpPr>
        <p:spPr>
          <a:xfrm>
            <a:off x="887280" y="4631225"/>
            <a:ext cx="5330085" cy="3803541"/>
          </a:xfrm>
        </p:spPr>
        <p:txBody>
          <a:bodyPr lIns="90571" tIns="45285" rIns="90571" bIns="45285"/>
          <a:lstStyle/>
          <a:p>
            <a:pPr eaLnBrk="1" hangingPunct="1"/>
            <a:r>
              <a:rPr lang="en-AU" smtClean="0"/>
              <a:t>F:/nader/charts/direct_property.xls</a:t>
            </a:r>
          </a:p>
          <a:p>
            <a:pPr eaLnBrk="1" hangingPunct="1"/>
            <a:r>
              <a:rPr lang="en-AU" smtClean="0"/>
              <a:t>Chart = AUS Residential v Div Yield (3)</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76" tIns="45288" rIns="90576" bIns="45288"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6E0D1F8D-69D3-43A1-88A0-25D856BABBAF}" type="slidenum">
              <a:rPr lang="en-AU" sz="900" b="0">
                <a:solidFill>
                  <a:schemeClr val="tx1"/>
                </a:solidFill>
              </a:rPr>
              <a:pPr algn="r"/>
              <a:t>23</a:t>
            </a:fld>
            <a:endParaRPr lang="en-AU" sz="900" b="0">
              <a:solidFill>
                <a:schemeClr val="tx1"/>
              </a:solidFill>
            </a:endParaRPr>
          </a:p>
        </p:txBody>
      </p:sp>
      <p:sp>
        <p:nvSpPr>
          <p:cNvPr id="133123" name="Rectangle 7"/>
          <p:cNvSpPr txBox="1">
            <a:spLocks noGrp="1" noChangeArrowheads="1"/>
          </p:cNvSpPr>
          <p:nvPr/>
        </p:nvSpPr>
        <p:spPr bwMode="auto">
          <a:xfrm>
            <a:off x="3872640" y="8715535"/>
            <a:ext cx="2961337" cy="41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71" tIns="45285" rIns="90571" bIns="45285"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28600"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AE6ABBCC-FC3B-4EE0-AFF5-57F66857B7F6}" type="slidenum">
              <a:rPr lang="en-AU" sz="900" b="0">
                <a:solidFill>
                  <a:schemeClr val="tx1"/>
                </a:solidFill>
              </a:rPr>
              <a:pPr algn="r"/>
              <a:t>23</a:t>
            </a:fld>
            <a:endParaRPr lang="en-AU" sz="900" b="0">
              <a:solidFill>
                <a:schemeClr val="tx1"/>
              </a:solidFill>
            </a:endParaRPr>
          </a:p>
        </p:txBody>
      </p:sp>
      <p:sp>
        <p:nvSpPr>
          <p:cNvPr id="133124" name="Rectangle 2"/>
          <p:cNvSpPr>
            <a:spLocks noChangeAspect="1" noChangeArrowheads="1" noTextEdit="1"/>
          </p:cNvSpPr>
          <p:nvPr>
            <p:ph type="sldImg"/>
          </p:nvPr>
        </p:nvSpPr>
        <p:spPr>
          <a:xfrm>
            <a:off x="1111250" y="652463"/>
            <a:ext cx="4889500" cy="3667125"/>
          </a:xfrm>
          <a:ln/>
        </p:spPr>
      </p:sp>
      <p:sp>
        <p:nvSpPr>
          <p:cNvPr id="133125" name="Rectangle 3"/>
          <p:cNvSpPr>
            <a:spLocks noGrp="1" noChangeArrowheads="1"/>
          </p:cNvSpPr>
          <p:nvPr>
            <p:ph type="body" idx="1"/>
          </p:nvPr>
        </p:nvSpPr>
        <p:spPr>
          <a:xfrm>
            <a:off x="887280" y="4631225"/>
            <a:ext cx="5330085" cy="3803541"/>
          </a:xfrm>
        </p:spPr>
        <p:txBody>
          <a:bodyPr lIns="90571" tIns="45285" rIns="90571" bIns="45285"/>
          <a:lstStyle/>
          <a:p>
            <a:pPr eaLnBrk="1" hangingPunct="1"/>
            <a:r>
              <a:rPr lang="en-AU" sz="1000" smtClean="0"/>
              <a:t>F:/BRENDAN/CHARTS/GSCI-CPIAdjust.xlx</a:t>
            </a:r>
          </a:p>
          <a:p>
            <a:pPr eaLnBrk="1" hangingPunct="1"/>
            <a:r>
              <a:rPr lang="en-AU" sz="1000" smtClean="0"/>
              <a:t>CHART: 1</a:t>
            </a:r>
          </a:p>
          <a:p>
            <a:pPr eaLnBrk="1" hangingPunct="1"/>
            <a:endParaRPr lang="en-AU" sz="1000" smtClean="0"/>
          </a:p>
          <a:p>
            <a:pPr eaLnBrk="1" hangingPunct="1"/>
            <a:r>
              <a:rPr lang="en-AU" sz="1000" smtClean="0"/>
              <a:t>AUGUST 2010</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69" tIns="45284" rIns="90569" bIns="45284"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30188"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7D79ADFB-3370-4D60-91BA-D6C1EEF1505C}" type="slidenum">
              <a:rPr lang="en-AU" sz="900" b="0">
                <a:solidFill>
                  <a:schemeClr val="tx1"/>
                </a:solidFill>
              </a:rPr>
              <a:pPr algn="r"/>
              <a:t>28</a:t>
            </a:fld>
            <a:endParaRPr lang="en-AU" sz="900" b="0">
              <a:solidFill>
                <a:schemeClr val="tx1"/>
              </a:solidFill>
            </a:endParaRPr>
          </a:p>
        </p:txBody>
      </p:sp>
      <p:sp>
        <p:nvSpPr>
          <p:cNvPr id="112643" name="Rectangle 7"/>
          <p:cNvSpPr txBox="1">
            <a:spLocks noGrp="1" noChangeArrowheads="1"/>
          </p:cNvSpPr>
          <p:nvPr/>
        </p:nvSpPr>
        <p:spPr bwMode="auto">
          <a:xfrm>
            <a:off x="3872640" y="8715534"/>
            <a:ext cx="2961337" cy="41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69" tIns="45284" rIns="90569" bIns="45284" anchor="b"/>
          <a:lstStyle>
            <a:lvl1pPr algn="l" defTabSz="904875">
              <a:defRPr sz="2400" b="1">
                <a:solidFill>
                  <a:schemeClr val="tx2"/>
                </a:solidFill>
                <a:latin typeface="Arial" charset="0"/>
              </a:defRPr>
            </a:lvl1pPr>
            <a:lvl2pPr marL="742950" indent="-285750" algn="l" defTabSz="904875">
              <a:defRPr sz="2400" b="1">
                <a:solidFill>
                  <a:schemeClr val="tx2"/>
                </a:solidFill>
                <a:latin typeface="Arial" charset="0"/>
              </a:defRPr>
            </a:lvl2pPr>
            <a:lvl3pPr marL="1143000" indent="-228600" algn="l" defTabSz="904875">
              <a:defRPr sz="2400" b="1">
                <a:solidFill>
                  <a:schemeClr val="tx2"/>
                </a:solidFill>
                <a:latin typeface="Arial" charset="0"/>
              </a:defRPr>
            </a:lvl3pPr>
            <a:lvl4pPr marL="1600200" indent="-230188" algn="l" defTabSz="904875">
              <a:defRPr sz="2400" b="1">
                <a:solidFill>
                  <a:schemeClr val="tx2"/>
                </a:solidFill>
                <a:latin typeface="Arial" charset="0"/>
              </a:defRPr>
            </a:lvl4pPr>
            <a:lvl5pPr marL="2057400" indent="-228600" algn="l" defTabSz="904875">
              <a:defRPr sz="2400" b="1">
                <a:solidFill>
                  <a:schemeClr val="tx2"/>
                </a:solidFill>
                <a:latin typeface="Arial" charset="0"/>
              </a:defRPr>
            </a:lvl5pPr>
            <a:lvl6pPr marL="2514600" indent="-228600" defTabSz="904875" eaLnBrk="0" fontAlgn="base" hangingPunct="0">
              <a:spcBef>
                <a:spcPct val="0"/>
              </a:spcBef>
              <a:spcAft>
                <a:spcPct val="0"/>
              </a:spcAft>
              <a:defRPr sz="2400" b="1">
                <a:solidFill>
                  <a:schemeClr val="tx2"/>
                </a:solidFill>
                <a:latin typeface="Arial" charset="0"/>
              </a:defRPr>
            </a:lvl6pPr>
            <a:lvl7pPr marL="2971800" indent="-228600" defTabSz="904875" eaLnBrk="0" fontAlgn="base" hangingPunct="0">
              <a:spcBef>
                <a:spcPct val="0"/>
              </a:spcBef>
              <a:spcAft>
                <a:spcPct val="0"/>
              </a:spcAft>
              <a:defRPr sz="2400" b="1">
                <a:solidFill>
                  <a:schemeClr val="tx2"/>
                </a:solidFill>
                <a:latin typeface="Arial" charset="0"/>
              </a:defRPr>
            </a:lvl7pPr>
            <a:lvl8pPr marL="3429000" indent="-228600" defTabSz="904875" eaLnBrk="0" fontAlgn="base" hangingPunct="0">
              <a:spcBef>
                <a:spcPct val="0"/>
              </a:spcBef>
              <a:spcAft>
                <a:spcPct val="0"/>
              </a:spcAft>
              <a:defRPr sz="2400" b="1">
                <a:solidFill>
                  <a:schemeClr val="tx2"/>
                </a:solidFill>
                <a:latin typeface="Arial" charset="0"/>
              </a:defRPr>
            </a:lvl8pPr>
            <a:lvl9pPr marL="3886200" indent="-228600" defTabSz="904875" eaLnBrk="0" fontAlgn="base" hangingPunct="0">
              <a:spcBef>
                <a:spcPct val="0"/>
              </a:spcBef>
              <a:spcAft>
                <a:spcPct val="0"/>
              </a:spcAft>
              <a:defRPr sz="2400" b="1">
                <a:solidFill>
                  <a:schemeClr val="tx2"/>
                </a:solidFill>
                <a:latin typeface="Arial" charset="0"/>
              </a:defRPr>
            </a:lvl9pPr>
          </a:lstStyle>
          <a:p>
            <a:pPr algn="r"/>
            <a:fld id="{8079E123-0EBF-4FE6-9E75-2C1DDEB8B9FC}" type="slidenum">
              <a:rPr lang="en-AU" sz="900" b="0">
                <a:solidFill>
                  <a:schemeClr val="tx1"/>
                </a:solidFill>
              </a:rPr>
              <a:pPr algn="r"/>
              <a:t>28</a:t>
            </a:fld>
            <a:endParaRPr lang="en-AU" sz="900" b="0">
              <a:solidFill>
                <a:schemeClr val="tx1"/>
              </a:solidFill>
            </a:endParaRPr>
          </a:p>
        </p:txBody>
      </p:sp>
      <p:sp>
        <p:nvSpPr>
          <p:cNvPr id="112644" name="Rectangle 2"/>
          <p:cNvSpPr>
            <a:spLocks noChangeAspect="1" noChangeArrowheads="1" noTextEdit="1"/>
          </p:cNvSpPr>
          <p:nvPr>
            <p:ph type="sldImg"/>
          </p:nvPr>
        </p:nvSpPr>
        <p:spPr>
          <a:xfrm>
            <a:off x="1111250" y="652463"/>
            <a:ext cx="4891088" cy="3668712"/>
          </a:xfrm>
          <a:ln/>
        </p:spPr>
      </p:sp>
      <p:sp>
        <p:nvSpPr>
          <p:cNvPr id="112645" name="Rectangle 3"/>
          <p:cNvSpPr>
            <a:spLocks noGrp="1" noChangeArrowheads="1"/>
          </p:cNvSpPr>
          <p:nvPr>
            <p:ph type="body" idx="1"/>
          </p:nvPr>
        </p:nvSpPr>
        <p:spPr>
          <a:xfrm>
            <a:off x="887280" y="4629763"/>
            <a:ext cx="5330085" cy="3805003"/>
          </a:xfrm>
        </p:spPr>
        <p:txBody>
          <a:bodyPr lIns="90569" tIns="45284" rIns="90569" bIns="45284"/>
          <a:lstStyle/>
          <a:p>
            <a:pPr eaLnBrk="1" hangingPunct="1"/>
            <a:r>
              <a:rPr lang="en-AU" smtClean="0"/>
              <a:t>UPDATED: AUGUST 2010</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3" descr="Banner.jpg"/>
          <p:cNvPicPr>
            <a:picLocks noChangeAspect="1"/>
          </p:cNvPicPr>
          <p:nvPr userDrawn="1"/>
        </p:nvPicPr>
        <p:blipFill>
          <a:blip r:embed="rId2" cstate="print"/>
          <a:stretch>
            <a:fillRect/>
          </a:stretch>
        </p:blipFill>
        <p:spPr>
          <a:xfrm>
            <a:off x="0" y="0"/>
            <a:ext cx="9144000" cy="1124744"/>
          </a:xfrm>
          <a:prstGeom prst="rect">
            <a:avLst/>
          </a:prstGeom>
        </p:spPr>
      </p:pic>
      <p:sp>
        <p:nvSpPr>
          <p:cNvPr id="3" name="Content Placeholder 2"/>
          <p:cNvSpPr>
            <a:spLocks noGrp="1"/>
          </p:cNvSpPr>
          <p:nvPr>
            <p:ph idx="1"/>
          </p:nvPr>
        </p:nvSpPr>
        <p:spPr>
          <a:xfrm>
            <a:off x="395536" y="1772816"/>
            <a:ext cx="8229600" cy="435334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itle 1"/>
          <p:cNvSpPr>
            <a:spLocks noGrp="1"/>
          </p:cNvSpPr>
          <p:nvPr>
            <p:ph type="title"/>
          </p:nvPr>
        </p:nvSpPr>
        <p:spPr>
          <a:xfrm>
            <a:off x="467544" y="2492896"/>
            <a:ext cx="6995120" cy="792088"/>
          </a:xfrm>
          <a:prstGeom prst="rect">
            <a:avLst/>
          </a:prstGeom>
        </p:spPr>
        <p:txBody>
          <a:bodyPr anchor="ctr" anchorCtr="0"/>
          <a:lstStyle>
            <a:lvl1pPr algn="l">
              <a:defRPr sz="3200">
                <a:solidFill>
                  <a:schemeClr val="bg1"/>
                </a:solidFill>
              </a:defRPr>
            </a:lvl1pPr>
          </a:lstStyle>
          <a:p>
            <a:r>
              <a:rPr lang="en-US" dirty="0" smtClean="0"/>
              <a:t>Click to edit Master title style</a:t>
            </a:r>
            <a:endParaRPr lang="en-AU" dirty="0"/>
          </a:p>
        </p:txBody>
      </p:sp>
      <p:sp>
        <p:nvSpPr>
          <p:cNvPr id="6" name="Content Placeholder 2"/>
          <p:cNvSpPr>
            <a:spLocks noGrp="1"/>
          </p:cNvSpPr>
          <p:nvPr>
            <p:ph idx="10" hasCustomPrompt="1"/>
          </p:nvPr>
        </p:nvSpPr>
        <p:spPr>
          <a:xfrm>
            <a:off x="467544" y="188640"/>
            <a:ext cx="6984776" cy="792088"/>
          </a:xfrm>
        </p:spPr>
        <p:txBody>
          <a:bodyPr anchor="ctr" anchorCtr="0"/>
          <a:lstStyle>
            <a:lvl1pPr>
              <a:buNone/>
              <a:defRPr baseline="0">
                <a:solidFill>
                  <a:schemeClr val="bg1"/>
                </a:solidFill>
              </a:defRPr>
            </a:lvl1pPr>
          </a:lstStyle>
          <a:p>
            <a:pPr lvl="0"/>
            <a:r>
              <a:rPr lang="en-US" dirty="0" smtClean="0"/>
              <a:t>Click to add slide title</a:t>
            </a:r>
            <a:endParaRPr lang="en-AU" dirty="0"/>
          </a:p>
        </p:txBody>
      </p:sp>
      <p:pic>
        <p:nvPicPr>
          <p:cNvPr id="7" name="Picture 287" descr="AMP Capital logo_2 colour_cmyk"/>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052377" y="6093296"/>
            <a:ext cx="2076338" cy="42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6475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1121796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1819454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5081504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2738" y="860425"/>
            <a:ext cx="8502650" cy="869950"/>
          </a:xfrm>
          <a:prstGeom prst="rect">
            <a:avLst/>
          </a:prstGeo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30"/>
          <p:cNvSpPr>
            <a:spLocks noGrp="1" noChangeArrowheads="1"/>
          </p:cNvSpPr>
          <p:nvPr>
            <p:ph type="sldNum" sz="quarter" idx="10"/>
          </p:nvPr>
        </p:nvSpPr>
        <p:spPr>
          <a:xfrm>
            <a:off x="8272463" y="6580188"/>
            <a:ext cx="533400" cy="177800"/>
          </a:xfrm>
          <a:prstGeom prst="rect">
            <a:avLst/>
          </a:prstGeom>
          <a:ln/>
        </p:spPr>
        <p:txBody>
          <a:bodyPr/>
          <a:lstStyle>
            <a:lvl1pPr>
              <a:defRPr/>
            </a:lvl1pPr>
          </a:lstStyle>
          <a:p>
            <a:r>
              <a:rPr lang="en-AU"/>
              <a:t>// </a:t>
            </a:r>
            <a:fld id="{0A82522F-059A-4AC5-ADC7-2F4BC10CD85B}" type="slidenum">
              <a:rPr lang="en-AU"/>
              <a:pPr/>
              <a:t>‹#›</a:t>
            </a:fld>
            <a:endParaRPr lang="en-AU"/>
          </a:p>
        </p:txBody>
      </p:sp>
    </p:spTree>
    <p:extLst>
      <p:ext uri="{BB962C8B-B14F-4D97-AF65-F5344CB8AC3E}">
        <p14:creationId xmlns:p14="http://schemas.microsoft.com/office/powerpoint/2010/main" val="572944347"/>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12738" y="860425"/>
            <a:ext cx="8502650" cy="869950"/>
          </a:xfrm>
          <a:prstGeom prst="rect">
            <a:avLst/>
          </a:prstGeom>
        </p:spPr>
        <p:txBody>
          <a:bodyPr/>
          <a:lstStyle/>
          <a:p>
            <a:r>
              <a:rPr lang="en-US" smtClean="0"/>
              <a:t>Click to edit Master title style</a:t>
            </a:r>
            <a:endParaRPr lang="en-AU"/>
          </a:p>
        </p:txBody>
      </p:sp>
      <p:sp>
        <p:nvSpPr>
          <p:cNvPr id="3" name="Table Placeholder 2"/>
          <p:cNvSpPr>
            <a:spLocks noGrp="1"/>
          </p:cNvSpPr>
          <p:nvPr>
            <p:ph type="tbl" idx="1"/>
          </p:nvPr>
        </p:nvSpPr>
        <p:spPr>
          <a:xfrm>
            <a:off x="312738" y="1906588"/>
            <a:ext cx="8502650" cy="4375150"/>
          </a:xfrm>
        </p:spPr>
        <p:txBody>
          <a:bodyPr/>
          <a:lstStyle/>
          <a:p>
            <a:endParaRPr lang="en-AU"/>
          </a:p>
        </p:txBody>
      </p:sp>
      <p:sp>
        <p:nvSpPr>
          <p:cNvPr id="4" name="Slide Number Placeholder 3"/>
          <p:cNvSpPr>
            <a:spLocks noGrp="1"/>
          </p:cNvSpPr>
          <p:nvPr>
            <p:ph type="sldNum" sz="quarter" idx="10"/>
          </p:nvPr>
        </p:nvSpPr>
        <p:spPr>
          <a:xfrm>
            <a:off x="8272463" y="6580188"/>
            <a:ext cx="533400" cy="177800"/>
          </a:xfrm>
          <a:prstGeom prst="rect">
            <a:avLst/>
          </a:prstGeom>
        </p:spPr>
        <p:txBody>
          <a:bodyPr/>
          <a:lstStyle>
            <a:lvl1pPr>
              <a:defRPr/>
            </a:lvl1pPr>
          </a:lstStyle>
          <a:p>
            <a:r>
              <a:rPr lang="en-AU"/>
              <a:t>// </a:t>
            </a:r>
            <a:fld id="{4625BB93-BC30-4755-AF00-9C67C0E616DD}" type="slidenum">
              <a:rPr lang="en-AU"/>
              <a:pPr/>
              <a:t>‹#›</a:t>
            </a:fld>
            <a:endParaRPr lang="en-AU"/>
          </a:p>
        </p:txBody>
      </p:sp>
    </p:spTree>
    <p:extLst>
      <p:ext uri="{BB962C8B-B14F-4D97-AF65-F5344CB8AC3E}">
        <p14:creationId xmlns:p14="http://schemas.microsoft.com/office/powerpoint/2010/main" val="539400287"/>
      </p:ext>
    </p:extLst>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Tree>
    <p:extLst>
      <p:ext uri="{BB962C8B-B14F-4D97-AF65-F5344CB8AC3E}">
        <p14:creationId xmlns:p14="http://schemas.microsoft.com/office/powerpoint/2010/main" val="2012219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552" y="211788"/>
            <a:ext cx="7488832" cy="1143000"/>
          </a:xfrm>
          <a:prstGeom prst="rect">
            <a:avLst/>
          </a:prstGeom>
        </p:spPr>
        <p:txBody>
          <a:bodyPr/>
          <a:lstStyle>
            <a:lvl1pPr algn="l">
              <a:defRPr sz="36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10365080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2489495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36520897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481998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Tree>
    <p:extLst>
      <p:ext uri="{BB962C8B-B14F-4D97-AF65-F5344CB8AC3E}">
        <p14:creationId xmlns:p14="http://schemas.microsoft.com/office/powerpoint/2010/main" val="17757454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AU"/>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27160034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AU"/>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33892686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5363864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5059739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774406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C9ED715-8BC8-493D-8300-037B69B0D5EC}"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41B6551F-A1D6-45A0-89E4-0E3A3D6DF56C}" type="slidenum">
              <a:rPr lang="en-AU" smtClean="0"/>
              <a:pPr/>
              <a:t>‹#›</a:t>
            </a:fld>
            <a:endParaRPr lang="en-AU"/>
          </a:p>
        </p:txBody>
      </p:sp>
    </p:spTree>
    <p:extLst>
      <p:ext uri="{BB962C8B-B14F-4D97-AF65-F5344CB8AC3E}">
        <p14:creationId xmlns:p14="http://schemas.microsoft.com/office/powerpoint/2010/main" val="3892460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Banner.jpg"/>
          <p:cNvPicPr>
            <a:picLocks noChangeAspect="1"/>
          </p:cNvPicPr>
          <p:nvPr userDrawn="1"/>
        </p:nvPicPr>
        <p:blipFill>
          <a:blip r:embed="rId2" cstate="print"/>
          <a:stretch>
            <a:fillRect/>
          </a:stretch>
        </p:blipFill>
        <p:spPr>
          <a:xfrm>
            <a:off x="0" y="0"/>
            <a:ext cx="9144000" cy="1124744"/>
          </a:xfrm>
          <a:prstGeom prst="rect">
            <a:avLst/>
          </a:prstGeom>
        </p:spPr>
      </p:pic>
      <p:sp>
        <p:nvSpPr>
          <p:cNvPr id="2" name="Title 1"/>
          <p:cNvSpPr>
            <a:spLocks noGrp="1"/>
          </p:cNvSpPr>
          <p:nvPr>
            <p:ph type="title"/>
          </p:nvPr>
        </p:nvSpPr>
        <p:spPr>
          <a:xfrm>
            <a:off x="467544" y="188640"/>
            <a:ext cx="6984776" cy="792088"/>
          </a:xfrm>
          <a:prstGeom prst="rect">
            <a:avLst/>
          </a:prstGeom>
        </p:spPr>
        <p:txBody>
          <a:bodyPr anchor="ctr" anchorCtr="0"/>
          <a:lstStyle>
            <a:lvl1pPr algn="l">
              <a:defRPr sz="3200">
                <a:solidFill>
                  <a:schemeClr val="bg1"/>
                </a:solidFill>
              </a:defRPr>
            </a:lvl1pPr>
          </a:lstStyle>
          <a:p>
            <a:r>
              <a:rPr lang="en-US" dirty="0" smtClean="0"/>
              <a:t>Click to edit Master title style</a:t>
            </a:r>
            <a:endParaRPr lang="en-AU" dirty="0"/>
          </a:p>
        </p:txBody>
      </p:sp>
      <p:sp>
        <p:nvSpPr>
          <p:cNvPr id="4" name="Text Placeholder 2"/>
          <p:cNvSpPr>
            <a:spLocks noGrp="1"/>
          </p:cNvSpPr>
          <p:nvPr>
            <p:ph idx="1" hasCustomPrompt="1"/>
          </p:nvPr>
        </p:nvSpPr>
        <p:spPr>
          <a:xfrm>
            <a:off x="457200" y="1772816"/>
            <a:ext cx="8229600" cy="4353347"/>
          </a:xfrm>
          <a:prstGeom prst="rect">
            <a:avLst/>
          </a:prstGeom>
        </p:spPr>
        <p:txBody>
          <a:bodyPr vert="horz" lIns="91440" tIns="45720" rIns="91440" bIns="45720"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prstClr val="black"/>
                </a:solidFill>
                <a:effectLst/>
                <a:uLnTx/>
                <a:uFillTx/>
                <a:latin typeface="+mj-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a:ea typeface="+mn-ea"/>
                <a:cs typeface="+mn-cs"/>
              </a:rPr>
              <a:t>Second level</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prstClr val="black"/>
                </a:solidFill>
                <a:effectLst/>
                <a:uLnTx/>
                <a:uFillTx/>
                <a:latin typeface="Calibri"/>
                <a:ea typeface="+mn-ea"/>
                <a:cs typeface="+mn-cs"/>
              </a:rPr>
              <a:t>Third level</a:t>
            </a:r>
          </a:p>
          <a:p>
            <a:pPr marL="1600200" marR="0" lvl="3"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a:ea typeface="+mn-ea"/>
                <a:cs typeface="+mn-cs"/>
              </a:rPr>
              <a:t>Fourth level</a:t>
            </a:r>
          </a:p>
          <a:p>
            <a:pPr marL="2057400" marR="0" lvl="4"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a:ea typeface="+mn-ea"/>
                <a:cs typeface="+mn-cs"/>
              </a:rPr>
              <a:t>Fifth level</a:t>
            </a:r>
            <a:endParaRPr kumimoji="0" lang="en-AU" sz="2000"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400287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3888996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337249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dirty="0" smtClean="0"/>
              <a:t>Click to edit Master title style</a:t>
            </a:r>
            <a:endParaRPr lang="en-AU"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AU"/>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2072587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AU"/>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2478993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3BD1472-4F1D-41B2-ABB7-368E7A5FC505}" type="datetimeFigureOut">
              <a:rPr lang="en-AU" smtClean="0"/>
              <a:pPr/>
              <a:t>10/02/2012</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31289D4-11F7-48D4-9D50-5DB009DDE73A}" type="slidenum">
              <a:rPr lang="en-AU" smtClean="0"/>
              <a:pPr/>
              <a:t>‹#›</a:t>
            </a:fld>
            <a:endParaRPr lang="en-AU"/>
          </a:p>
        </p:txBody>
      </p:sp>
    </p:spTree>
    <p:extLst>
      <p:ext uri="{BB962C8B-B14F-4D97-AF65-F5344CB8AC3E}">
        <p14:creationId xmlns:p14="http://schemas.microsoft.com/office/powerpoint/2010/main" val="2599580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5.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72816"/>
            <a:ext cx="8229600" cy="435334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grpSp>
        <p:nvGrpSpPr>
          <p:cNvPr id="12" name="Group 11"/>
          <p:cNvGrpSpPr/>
          <p:nvPr userDrawn="1"/>
        </p:nvGrpSpPr>
        <p:grpSpPr>
          <a:xfrm>
            <a:off x="0" y="-1"/>
            <a:ext cx="9144000" cy="1124745"/>
            <a:chOff x="0" y="-1"/>
            <a:chExt cx="11554632" cy="1569660"/>
          </a:xfrm>
        </p:grpSpPr>
        <p:pic>
          <p:nvPicPr>
            <p:cNvPr id="1028" name="Picture 4"/>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0" y="0"/>
              <a:ext cx="4286250" cy="15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9475007" y="-1"/>
              <a:ext cx="2079625" cy="15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userDrawn="1"/>
          </p:nvSpPr>
          <p:spPr>
            <a:xfrm>
              <a:off x="4286250" y="0"/>
              <a:ext cx="5231428" cy="1567504"/>
            </a:xfrm>
            <a:prstGeom prst="rect">
              <a:avLst/>
            </a:prstGeom>
            <a:solidFill>
              <a:srgbClr val="717075"/>
            </a:solidFill>
          </p:spPr>
          <p:txBody>
            <a:bodyPr wrap="square" rtlCol="0">
              <a:spAutoFit/>
            </a:bodyPr>
            <a:lstStyle/>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smtClean="0"/>
            </a:p>
            <a:p>
              <a:endParaRPr lang="en-AU" sz="800" dirty="0"/>
            </a:p>
          </p:txBody>
        </p:sp>
      </p:grpSp>
      <p:sp>
        <p:nvSpPr>
          <p:cNvPr id="13" name="TextBox 12"/>
          <p:cNvSpPr txBox="1"/>
          <p:nvPr userDrawn="1"/>
        </p:nvSpPr>
        <p:spPr>
          <a:xfrm>
            <a:off x="0" y="6525344"/>
            <a:ext cx="9144000" cy="252000"/>
          </a:xfrm>
          <a:prstGeom prst="rect">
            <a:avLst/>
          </a:prstGeom>
          <a:solidFill>
            <a:srgbClr val="F8941C"/>
          </a:solidFill>
        </p:spPr>
        <p:txBody>
          <a:bodyPr wrap="square" rtlCol="0">
            <a:spAutoFit/>
          </a:bodyPr>
          <a:lstStyle/>
          <a:p>
            <a:endParaRPr lang="en-AU" dirty="0"/>
          </a:p>
        </p:txBody>
      </p:sp>
    </p:spTree>
    <p:extLst>
      <p:ext uri="{BB962C8B-B14F-4D97-AF65-F5344CB8AC3E}">
        <p14:creationId xmlns:p14="http://schemas.microsoft.com/office/powerpoint/2010/main" val="330334989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7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73" r:id="rId13"/>
    <p:sldLayoutId id="214748367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941C"/>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2708920"/>
            <a:ext cx="5952900" cy="1116124"/>
          </a:xfrm>
          <a:prstGeom prst="rect">
            <a:avLst/>
          </a:prstGeom>
        </p:spPr>
        <p:txBody>
          <a:bodyPr vert="horz" lIns="91440" tIns="45720" rIns="91440" bIns="45720" rtlCol="0">
            <a:normAutofit/>
          </a:bodyPr>
          <a:lstStyle/>
          <a:p>
            <a:pPr lvl="0"/>
            <a:r>
              <a:rPr lang="en-AU" dirty="0" smtClean="0"/>
              <a:t>Lunch Break</a:t>
            </a:r>
            <a:endParaRPr lang="en-AU" dirty="0"/>
          </a:p>
        </p:txBody>
      </p:sp>
      <p:pic>
        <p:nvPicPr>
          <p:cNvPr id="4" name="Picture 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5846673" y="836712"/>
            <a:ext cx="3297237" cy="4475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4476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0" indent="0" algn="ctr" defTabSz="914400" rtl="0" eaLnBrk="1" latinLnBrk="0" hangingPunct="1">
        <a:spcBef>
          <a:spcPct val="20000"/>
        </a:spcBef>
        <a:buFont typeface="Arial" pitchFamily="34" charset="0"/>
        <a:buNone/>
        <a:defRPr sz="60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4.emf"/><Relationship Id="rId5" Type="http://schemas.openxmlformats.org/officeDocument/2006/relationships/image" Target="../media/image18.emf"/><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2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6.e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emf"/><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emf"/><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1707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28800"/>
            <a:ext cx="9144000" cy="3600401"/>
          </a:xfrm>
          <a:solidFill>
            <a:schemeClr val="bg1">
              <a:lumMod val="95000"/>
            </a:schemeClr>
          </a:solidFill>
        </p:spPr>
        <p:txBody>
          <a:bodyPr anchor="ctr" anchorCtr="0"/>
          <a:lstStyle/>
          <a:p>
            <a:r>
              <a:rPr lang="en-AU" sz="4200" b="1" dirty="0"/>
              <a:t>Australian Economic Market Outlook and implications for </a:t>
            </a:r>
            <a:r>
              <a:rPr lang="en-AU" sz="4200" b="1" dirty="0" smtClean="0"/>
              <a:t>investors</a:t>
            </a:r>
            <a:br>
              <a:rPr lang="en-AU" sz="4200" b="1" dirty="0" smtClean="0"/>
            </a:br>
            <a:r>
              <a:rPr lang="en-AU" sz="3200" dirty="0" smtClean="0"/>
              <a:t/>
            </a:r>
            <a:br>
              <a:rPr lang="en-AU" sz="3200" dirty="0" smtClean="0"/>
            </a:br>
            <a:r>
              <a:rPr lang="en-AU" sz="3200" dirty="0"/>
              <a:t>Shane Oliver</a:t>
            </a:r>
            <a:br>
              <a:rPr lang="en-AU" sz="3200" dirty="0"/>
            </a:br>
            <a:r>
              <a:rPr lang="en-AU" sz="3200" dirty="0"/>
              <a:t>Head of Investment Strategy and Chief Economist</a:t>
            </a:r>
            <a:r>
              <a:rPr lang="en-AU" sz="3200" dirty="0">
                <a:solidFill>
                  <a:schemeClr val="bg1"/>
                </a:solidFill>
              </a:rPr>
              <a:t/>
            </a:r>
            <a:br>
              <a:rPr lang="en-AU" sz="3200" dirty="0">
                <a:solidFill>
                  <a:schemeClr val="bg1"/>
                </a:solidFill>
              </a:rPr>
            </a:br>
            <a:endParaRPr lang="en-AU" sz="3200" dirty="0"/>
          </a:p>
        </p:txBody>
      </p:sp>
      <p:pic>
        <p:nvPicPr>
          <p:cNvPr id="1026" name="Picture 2"/>
          <p:cNvPicPr>
            <a:picLocks noChangeAspect="1" noChangeArrowheads="1"/>
          </p:cNvPicPr>
          <p:nvPr/>
        </p:nvPicPr>
        <p:blipFill>
          <a:blip r:embed="rId2" cstate="print"/>
          <a:srcRect r="61195"/>
          <a:stretch>
            <a:fillRect/>
          </a:stretch>
        </p:blipFill>
        <p:spPr bwMode="auto">
          <a:xfrm>
            <a:off x="35496" y="116632"/>
            <a:ext cx="4489984" cy="1440160"/>
          </a:xfrm>
          <a:prstGeom prst="rect">
            <a:avLst/>
          </a:prstGeom>
          <a:solidFill>
            <a:srgbClr val="717075"/>
          </a:solidFill>
          <a:ln w="9525" algn="in">
            <a:noFill/>
            <a:miter lim="800000"/>
            <a:headEnd/>
            <a:tailEnd/>
          </a:ln>
          <a:effectLst/>
        </p:spPr>
      </p:pic>
      <p:pic>
        <p:nvPicPr>
          <p:cNvPr id="1027" name="Picture 3"/>
          <p:cNvPicPr>
            <a:picLocks noChangeAspect="1" noChangeArrowheads="1"/>
          </p:cNvPicPr>
          <p:nvPr/>
        </p:nvPicPr>
        <p:blipFill>
          <a:blip r:embed="rId2" cstate="print"/>
          <a:srcRect l="81482"/>
          <a:stretch>
            <a:fillRect/>
          </a:stretch>
        </p:blipFill>
        <p:spPr bwMode="auto">
          <a:xfrm>
            <a:off x="6827669" y="72008"/>
            <a:ext cx="2208827" cy="1484784"/>
          </a:xfrm>
          <a:prstGeom prst="rect">
            <a:avLst/>
          </a:prstGeom>
          <a:solidFill>
            <a:srgbClr val="717075"/>
          </a:solidFill>
          <a:ln w="9525" algn="in">
            <a:noFill/>
            <a:miter lim="800000"/>
            <a:headEnd/>
            <a:tailEnd/>
          </a:ln>
          <a:effectLst/>
        </p:spPr>
      </p:pic>
    </p:spTree>
    <p:extLst>
      <p:ext uri="{BB962C8B-B14F-4D97-AF65-F5344CB8AC3E}">
        <p14:creationId xmlns:p14="http://schemas.microsoft.com/office/powerpoint/2010/main" val="3308852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AU" smtClean="0"/>
              <a:t>Emerging countries are the dominant driver of global growth</a:t>
            </a:r>
          </a:p>
        </p:txBody>
      </p:sp>
      <p:sp>
        <p:nvSpPr>
          <p:cNvPr id="98312" name="Rectangle 8"/>
          <p:cNvSpPr>
            <a:spLocks noChangeArrowheads="1"/>
          </p:cNvSpPr>
          <p:nvPr/>
        </p:nvSpPr>
        <p:spPr bwMode="auto">
          <a:xfrm>
            <a:off x="1260475" y="1844675"/>
            <a:ext cx="730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2300" b="0">
                <a:solidFill>
                  <a:srgbClr val="000000"/>
                </a:solidFill>
                <a:latin typeface="Times New Roman" pitchFamily="18" charset="0"/>
              </a:rPr>
              <a:t> </a:t>
            </a:r>
            <a:endParaRPr lang="en-AU"/>
          </a:p>
        </p:txBody>
      </p:sp>
      <p:sp>
        <p:nvSpPr>
          <p:cNvPr id="98313" name="Rectangle 9"/>
          <p:cNvSpPr>
            <a:spLocks noChangeArrowheads="1"/>
          </p:cNvSpPr>
          <p:nvPr/>
        </p:nvSpPr>
        <p:spPr bwMode="auto">
          <a:xfrm>
            <a:off x="2068513" y="4756150"/>
            <a:ext cx="171450" cy="785813"/>
          </a:xfrm>
          <a:prstGeom prst="rect">
            <a:avLst/>
          </a:prstGeom>
          <a:solidFill>
            <a:srgbClr val="0075AD"/>
          </a:solidFill>
          <a:ln w="7938">
            <a:solidFill>
              <a:srgbClr val="000000"/>
            </a:solidFill>
            <a:miter lim="800000"/>
            <a:headEnd/>
            <a:tailEnd/>
          </a:ln>
        </p:spPr>
        <p:txBody>
          <a:bodyPr/>
          <a:lstStyle/>
          <a:p>
            <a:endParaRPr lang="en-AU"/>
          </a:p>
        </p:txBody>
      </p:sp>
      <p:sp>
        <p:nvSpPr>
          <p:cNvPr id="98314" name="Rectangle 10"/>
          <p:cNvSpPr>
            <a:spLocks noChangeArrowheads="1"/>
          </p:cNvSpPr>
          <p:nvPr/>
        </p:nvSpPr>
        <p:spPr bwMode="auto">
          <a:xfrm>
            <a:off x="2490788" y="4881563"/>
            <a:ext cx="168275" cy="660400"/>
          </a:xfrm>
          <a:prstGeom prst="rect">
            <a:avLst/>
          </a:prstGeom>
          <a:solidFill>
            <a:srgbClr val="0075AD"/>
          </a:solidFill>
          <a:ln w="7938">
            <a:solidFill>
              <a:srgbClr val="000000"/>
            </a:solidFill>
            <a:miter lim="800000"/>
            <a:headEnd/>
            <a:tailEnd/>
          </a:ln>
        </p:spPr>
        <p:txBody>
          <a:bodyPr/>
          <a:lstStyle/>
          <a:p>
            <a:endParaRPr lang="en-AU"/>
          </a:p>
        </p:txBody>
      </p:sp>
      <p:sp>
        <p:nvSpPr>
          <p:cNvPr id="98315" name="Rectangle 11"/>
          <p:cNvSpPr>
            <a:spLocks noChangeArrowheads="1"/>
          </p:cNvSpPr>
          <p:nvPr/>
        </p:nvSpPr>
        <p:spPr bwMode="auto">
          <a:xfrm>
            <a:off x="2909888" y="4976813"/>
            <a:ext cx="169862" cy="565150"/>
          </a:xfrm>
          <a:prstGeom prst="rect">
            <a:avLst/>
          </a:prstGeom>
          <a:solidFill>
            <a:srgbClr val="0075AD"/>
          </a:solidFill>
          <a:ln w="7938">
            <a:solidFill>
              <a:srgbClr val="000000"/>
            </a:solidFill>
            <a:miter lim="800000"/>
            <a:headEnd/>
            <a:tailEnd/>
          </a:ln>
        </p:spPr>
        <p:txBody>
          <a:bodyPr/>
          <a:lstStyle/>
          <a:p>
            <a:endParaRPr lang="en-AU"/>
          </a:p>
        </p:txBody>
      </p:sp>
      <p:sp>
        <p:nvSpPr>
          <p:cNvPr id="98316" name="Rectangle 12"/>
          <p:cNvSpPr>
            <a:spLocks noChangeArrowheads="1"/>
          </p:cNvSpPr>
          <p:nvPr/>
        </p:nvSpPr>
        <p:spPr bwMode="auto">
          <a:xfrm>
            <a:off x="3332163" y="4991100"/>
            <a:ext cx="169862" cy="550863"/>
          </a:xfrm>
          <a:prstGeom prst="rect">
            <a:avLst/>
          </a:prstGeom>
          <a:solidFill>
            <a:srgbClr val="0075AD"/>
          </a:solidFill>
          <a:ln w="7938">
            <a:solidFill>
              <a:srgbClr val="000000"/>
            </a:solidFill>
            <a:miter lim="800000"/>
            <a:headEnd/>
            <a:tailEnd/>
          </a:ln>
        </p:spPr>
        <p:txBody>
          <a:bodyPr/>
          <a:lstStyle/>
          <a:p>
            <a:endParaRPr lang="en-AU"/>
          </a:p>
        </p:txBody>
      </p:sp>
      <p:sp>
        <p:nvSpPr>
          <p:cNvPr id="98317" name="Rectangle 13"/>
          <p:cNvSpPr>
            <a:spLocks noChangeArrowheads="1"/>
          </p:cNvSpPr>
          <p:nvPr/>
        </p:nvSpPr>
        <p:spPr bwMode="auto">
          <a:xfrm>
            <a:off x="3752850" y="4959350"/>
            <a:ext cx="169863" cy="582613"/>
          </a:xfrm>
          <a:prstGeom prst="rect">
            <a:avLst/>
          </a:prstGeom>
          <a:solidFill>
            <a:srgbClr val="0075AD"/>
          </a:solidFill>
          <a:ln w="7938">
            <a:solidFill>
              <a:srgbClr val="000000"/>
            </a:solidFill>
            <a:miter lim="800000"/>
            <a:headEnd/>
            <a:tailEnd/>
          </a:ln>
        </p:spPr>
        <p:txBody>
          <a:bodyPr/>
          <a:lstStyle/>
          <a:p>
            <a:endParaRPr lang="en-AU"/>
          </a:p>
        </p:txBody>
      </p:sp>
      <p:sp>
        <p:nvSpPr>
          <p:cNvPr id="98318" name="Rectangle 14"/>
          <p:cNvSpPr>
            <a:spLocks noChangeArrowheads="1"/>
          </p:cNvSpPr>
          <p:nvPr/>
        </p:nvSpPr>
        <p:spPr bwMode="auto">
          <a:xfrm>
            <a:off x="4175125" y="4959350"/>
            <a:ext cx="166688" cy="582613"/>
          </a:xfrm>
          <a:prstGeom prst="rect">
            <a:avLst/>
          </a:prstGeom>
          <a:solidFill>
            <a:srgbClr val="0075AD"/>
          </a:solidFill>
          <a:ln w="7938">
            <a:solidFill>
              <a:srgbClr val="000000"/>
            </a:solidFill>
            <a:miter lim="800000"/>
            <a:headEnd/>
            <a:tailEnd/>
          </a:ln>
        </p:spPr>
        <p:txBody>
          <a:bodyPr/>
          <a:lstStyle/>
          <a:p>
            <a:endParaRPr lang="en-AU"/>
          </a:p>
        </p:txBody>
      </p:sp>
      <p:sp>
        <p:nvSpPr>
          <p:cNvPr id="98319" name="Rectangle 15"/>
          <p:cNvSpPr>
            <a:spLocks noChangeArrowheads="1"/>
          </p:cNvSpPr>
          <p:nvPr/>
        </p:nvSpPr>
        <p:spPr bwMode="auto">
          <a:xfrm>
            <a:off x="4594225" y="4991100"/>
            <a:ext cx="169863" cy="550863"/>
          </a:xfrm>
          <a:prstGeom prst="rect">
            <a:avLst/>
          </a:prstGeom>
          <a:solidFill>
            <a:srgbClr val="0075AD"/>
          </a:solidFill>
          <a:ln w="7938">
            <a:solidFill>
              <a:srgbClr val="000000"/>
            </a:solidFill>
            <a:miter lim="800000"/>
            <a:headEnd/>
            <a:tailEnd/>
          </a:ln>
        </p:spPr>
        <p:txBody>
          <a:bodyPr/>
          <a:lstStyle/>
          <a:p>
            <a:endParaRPr lang="en-AU"/>
          </a:p>
        </p:txBody>
      </p:sp>
      <p:sp>
        <p:nvSpPr>
          <p:cNvPr id="98320" name="Rectangle 16"/>
          <p:cNvSpPr>
            <a:spLocks noChangeArrowheads="1"/>
          </p:cNvSpPr>
          <p:nvPr/>
        </p:nvSpPr>
        <p:spPr bwMode="auto">
          <a:xfrm>
            <a:off x="5014913" y="5070475"/>
            <a:ext cx="169862" cy="471488"/>
          </a:xfrm>
          <a:prstGeom prst="rect">
            <a:avLst/>
          </a:prstGeom>
          <a:solidFill>
            <a:srgbClr val="0075AD"/>
          </a:solidFill>
          <a:ln w="7938">
            <a:solidFill>
              <a:srgbClr val="000000"/>
            </a:solidFill>
            <a:miter lim="800000"/>
            <a:headEnd/>
            <a:tailEnd/>
          </a:ln>
        </p:spPr>
        <p:txBody>
          <a:bodyPr/>
          <a:lstStyle/>
          <a:p>
            <a:endParaRPr lang="en-AU"/>
          </a:p>
        </p:txBody>
      </p:sp>
      <p:sp>
        <p:nvSpPr>
          <p:cNvPr id="98321" name="Rectangle 17"/>
          <p:cNvSpPr>
            <a:spLocks noChangeArrowheads="1"/>
          </p:cNvSpPr>
          <p:nvPr/>
        </p:nvSpPr>
        <p:spPr bwMode="auto">
          <a:xfrm>
            <a:off x="5437188" y="5100638"/>
            <a:ext cx="168275" cy="441325"/>
          </a:xfrm>
          <a:prstGeom prst="rect">
            <a:avLst/>
          </a:prstGeom>
          <a:solidFill>
            <a:srgbClr val="0075AD"/>
          </a:solidFill>
          <a:ln w="7938">
            <a:solidFill>
              <a:srgbClr val="000000"/>
            </a:solidFill>
            <a:miter lim="800000"/>
            <a:headEnd/>
            <a:tailEnd/>
          </a:ln>
        </p:spPr>
        <p:txBody>
          <a:bodyPr/>
          <a:lstStyle/>
          <a:p>
            <a:endParaRPr lang="en-AU"/>
          </a:p>
        </p:txBody>
      </p:sp>
      <p:sp>
        <p:nvSpPr>
          <p:cNvPr id="98322" name="Rectangle 18"/>
          <p:cNvSpPr>
            <a:spLocks noChangeArrowheads="1"/>
          </p:cNvSpPr>
          <p:nvPr/>
        </p:nvSpPr>
        <p:spPr bwMode="auto">
          <a:xfrm>
            <a:off x="5857875" y="5243513"/>
            <a:ext cx="168275" cy="298450"/>
          </a:xfrm>
          <a:prstGeom prst="rect">
            <a:avLst/>
          </a:prstGeom>
          <a:solidFill>
            <a:srgbClr val="0075AD"/>
          </a:solidFill>
          <a:ln w="7938">
            <a:solidFill>
              <a:srgbClr val="000000"/>
            </a:solidFill>
            <a:miter lim="800000"/>
            <a:headEnd/>
            <a:tailEnd/>
          </a:ln>
        </p:spPr>
        <p:txBody>
          <a:bodyPr/>
          <a:lstStyle/>
          <a:p>
            <a:endParaRPr lang="en-AU"/>
          </a:p>
        </p:txBody>
      </p:sp>
      <p:sp>
        <p:nvSpPr>
          <p:cNvPr id="98323" name="Rectangle 19"/>
          <p:cNvSpPr>
            <a:spLocks noChangeArrowheads="1"/>
          </p:cNvSpPr>
          <p:nvPr/>
        </p:nvSpPr>
        <p:spPr bwMode="auto">
          <a:xfrm>
            <a:off x="6276975" y="5400675"/>
            <a:ext cx="169863" cy="141288"/>
          </a:xfrm>
          <a:prstGeom prst="rect">
            <a:avLst/>
          </a:prstGeom>
          <a:solidFill>
            <a:srgbClr val="0075AD"/>
          </a:solidFill>
          <a:ln w="7938">
            <a:solidFill>
              <a:srgbClr val="000000"/>
            </a:solidFill>
            <a:miter lim="800000"/>
            <a:headEnd/>
            <a:tailEnd/>
          </a:ln>
        </p:spPr>
        <p:txBody>
          <a:bodyPr/>
          <a:lstStyle/>
          <a:p>
            <a:endParaRPr lang="en-AU"/>
          </a:p>
        </p:txBody>
      </p:sp>
      <p:sp>
        <p:nvSpPr>
          <p:cNvPr id="98324" name="Rectangle 20"/>
          <p:cNvSpPr>
            <a:spLocks noChangeArrowheads="1"/>
          </p:cNvSpPr>
          <p:nvPr/>
        </p:nvSpPr>
        <p:spPr bwMode="auto">
          <a:xfrm>
            <a:off x="6699250" y="5389563"/>
            <a:ext cx="168275" cy="152400"/>
          </a:xfrm>
          <a:prstGeom prst="rect">
            <a:avLst/>
          </a:prstGeom>
          <a:solidFill>
            <a:srgbClr val="0075AD"/>
          </a:solidFill>
          <a:ln w="7938">
            <a:solidFill>
              <a:srgbClr val="000000"/>
            </a:solidFill>
            <a:miter lim="800000"/>
            <a:headEnd/>
            <a:tailEnd/>
          </a:ln>
        </p:spPr>
        <p:txBody>
          <a:bodyPr/>
          <a:lstStyle/>
          <a:p>
            <a:endParaRPr lang="en-AU"/>
          </a:p>
        </p:txBody>
      </p:sp>
      <p:sp>
        <p:nvSpPr>
          <p:cNvPr id="98325" name="Rectangle 21"/>
          <p:cNvSpPr>
            <a:spLocks noChangeArrowheads="1"/>
          </p:cNvSpPr>
          <p:nvPr/>
        </p:nvSpPr>
        <p:spPr bwMode="auto">
          <a:xfrm>
            <a:off x="2068513" y="4221163"/>
            <a:ext cx="171450" cy="534987"/>
          </a:xfrm>
          <a:prstGeom prst="rect">
            <a:avLst/>
          </a:prstGeom>
          <a:solidFill>
            <a:srgbClr val="91B9D0"/>
          </a:solidFill>
          <a:ln w="7938">
            <a:solidFill>
              <a:srgbClr val="000000"/>
            </a:solidFill>
            <a:miter lim="800000"/>
            <a:headEnd/>
            <a:tailEnd/>
          </a:ln>
        </p:spPr>
        <p:txBody>
          <a:bodyPr/>
          <a:lstStyle/>
          <a:p>
            <a:endParaRPr lang="en-AU"/>
          </a:p>
        </p:txBody>
      </p:sp>
      <p:sp>
        <p:nvSpPr>
          <p:cNvPr id="98326" name="Rectangle 22"/>
          <p:cNvSpPr>
            <a:spLocks noChangeArrowheads="1"/>
          </p:cNvSpPr>
          <p:nvPr/>
        </p:nvSpPr>
        <p:spPr bwMode="auto">
          <a:xfrm>
            <a:off x="2490788" y="4364038"/>
            <a:ext cx="168275" cy="517525"/>
          </a:xfrm>
          <a:prstGeom prst="rect">
            <a:avLst/>
          </a:prstGeom>
          <a:solidFill>
            <a:srgbClr val="91B9D0"/>
          </a:solidFill>
          <a:ln w="7938">
            <a:solidFill>
              <a:srgbClr val="000000"/>
            </a:solidFill>
            <a:miter lim="800000"/>
            <a:headEnd/>
            <a:tailEnd/>
          </a:ln>
        </p:spPr>
        <p:txBody>
          <a:bodyPr/>
          <a:lstStyle/>
          <a:p>
            <a:endParaRPr lang="en-AU"/>
          </a:p>
        </p:txBody>
      </p:sp>
      <p:sp>
        <p:nvSpPr>
          <p:cNvPr id="98327" name="Rectangle 23"/>
          <p:cNvSpPr>
            <a:spLocks noChangeArrowheads="1"/>
          </p:cNvSpPr>
          <p:nvPr/>
        </p:nvSpPr>
        <p:spPr bwMode="auto">
          <a:xfrm>
            <a:off x="2909888" y="4535488"/>
            <a:ext cx="169862" cy="441325"/>
          </a:xfrm>
          <a:prstGeom prst="rect">
            <a:avLst/>
          </a:prstGeom>
          <a:solidFill>
            <a:srgbClr val="91B9D0"/>
          </a:solidFill>
          <a:ln w="7938">
            <a:solidFill>
              <a:srgbClr val="000000"/>
            </a:solidFill>
            <a:miter lim="800000"/>
            <a:headEnd/>
            <a:tailEnd/>
          </a:ln>
        </p:spPr>
        <p:txBody>
          <a:bodyPr/>
          <a:lstStyle/>
          <a:p>
            <a:endParaRPr lang="en-AU"/>
          </a:p>
        </p:txBody>
      </p:sp>
      <p:sp>
        <p:nvSpPr>
          <p:cNvPr id="98328" name="Rectangle 24"/>
          <p:cNvSpPr>
            <a:spLocks noChangeArrowheads="1"/>
          </p:cNvSpPr>
          <p:nvPr/>
        </p:nvSpPr>
        <p:spPr bwMode="auto">
          <a:xfrm>
            <a:off x="3332163" y="4598988"/>
            <a:ext cx="169862" cy="392112"/>
          </a:xfrm>
          <a:prstGeom prst="rect">
            <a:avLst/>
          </a:prstGeom>
          <a:solidFill>
            <a:srgbClr val="91B9D0"/>
          </a:solidFill>
          <a:ln w="7938">
            <a:solidFill>
              <a:srgbClr val="000000"/>
            </a:solidFill>
            <a:miter lim="800000"/>
            <a:headEnd/>
            <a:tailEnd/>
          </a:ln>
        </p:spPr>
        <p:txBody>
          <a:bodyPr/>
          <a:lstStyle/>
          <a:p>
            <a:endParaRPr lang="en-AU"/>
          </a:p>
        </p:txBody>
      </p:sp>
      <p:sp>
        <p:nvSpPr>
          <p:cNvPr id="98329" name="Rectangle 25"/>
          <p:cNvSpPr>
            <a:spLocks noChangeArrowheads="1"/>
          </p:cNvSpPr>
          <p:nvPr/>
        </p:nvSpPr>
        <p:spPr bwMode="auto">
          <a:xfrm>
            <a:off x="3752850" y="4646613"/>
            <a:ext cx="169863" cy="312737"/>
          </a:xfrm>
          <a:prstGeom prst="rect">
            <a:avLst/>
          </a:prstGeom>
          <a:solidFill>
            <a:srgbClr val="91B9D0"/>
          </a:solidFill>
          <a:ln w="7938">
            <a:solidFill>
              <a:srgbClr val="000000"/>
            </a:solidFill>
            <a:miter lim="800000"/>
            <a:headEnd/>
            <a:tailEnd/>
          </a:ln>
        </p:spPr>
        <p:txBody>
          <a:bodyPr/>
          <a:lstStyle/>
          <a:p>
            <a:endParaRPr lang="en-AU"/>
          </a:p>
        </p:txBody>
      </p:sp>
      <p:sp>
        <p:nvSpPr>
          <p:cNvPr id="98330" name="Rectangle 26"/>
          <p:cNvSpPr>
            <a:spLocks noChangeArrowheads="1"/>
          </p:cNvSpPr>
          <p:nvPr/>
        </p:nvSpPr>
        <p:spPr bwMode="auto">
          <a:xfrm>
            <a:off x="4175125" y="4630738"/>
            <a:ext cx="166688" cy="328612"/>
          </a:xfrm>
          <a:prstGeom prst="rect">
            <a:avLst/>
          </a:prstGeom>
          <a:solidFill>
            <a:srgbClr val="91B9D0"/>
          </a:solidFill>
          <a:ln w="7938">
            <a:solidFill>
              <a:srgbClr val="000000"/>
            </a:solidFill>
            <a:miter lim="800000"/>
            <a:headEnd/>
            <a:tailEnd/>
          </a:ln>
        </p:spPr>
        <p:txBody>
          <a:bodyPr/>
          <a:lstStyle/>
          <a:p>
            <a:endParaRPr lang="en-AU"/>
          </a:p>
        </p:txBody>
      </p:sp>
      <p:sp>
        <p:nvSpPr>
          <p:cNvPr id="98331" name="Rectangle 27"/>
          <p:cNvSpPr>
            <a:spLocks noChangeArrowheads="1"/>
          </p:cNvSpPr>
          <p:nvPr/>
        </p:nvSpPr>
        <p:spPr bwMode="auto">
          <a:xfrm>
            <a:off x="4594225" y="4630738"/>
            <a:ext cx="169863" cy="360362"/>
          </a:xfrm>
          <a:prstGeom prst="rect">
            <a:avLst/>
          </a:prstGeom>
          <a:solidFill>
            <a:srgbClr val="91B9D0"/>
          </a:solidFill>
          <a:ln w="7938">
            <a:solidFill>
              <a:srgbClr val="000000"/>
            </a:solidFill>
            <a:miter lim="800000"/>
            <a:headEnd/>
            <a:tailEnd/>
          </a:ln>
        </p:spPr>
        <p:txBody>
          <a:bodyPr/>
          <a:lstStyle/>
          <a:p>
            <a:endParaRPr lang="en-AU"/>
          </a:p>
        </p:txBody>
      </p:sp>
      <p:sp>
        <p:nvSpPr>
          <p:cNvPr id="98332" name="Rectangle 28"/>
          <p:cNvSpPr>
            <a:spLocks noChangeArrowheads="1"/>
          </p:cNvSpPr>
          <p:nvPr/>
        </p:nvSpPr>
        <p:spPr bwMode="auto">
          <a:xfrm>
            <a:off x="5014913" y="4692650"/>
            <a:ext cx="169862" cy="377825"/>
          </a:xfrm>
          <a:prstGeom prst="rect">
            <a:avLst/>
          </a:prstGeom>
          <a:solidFill>
            <a:srgbClr val="91B9D0"/>
          </a:solidFill>
          <a:ln w="7938">
            <a:solidFill>
              <a:srgbClr val="000000"/>
            </a:solidFill>
            <a:miter lim="800000"/>
            <a:headEnd/>
            <a:tailEnd/>
          </a:ln>
        </p:spPr>
        <p:txBody>
          <a:bodyPr/>
          <a:lstStyle/>
          <a:p>
            <a:endParaRPr lang="en-AU"/>
          </a:p>
        </p:txBody>
      </p:sp>
      <p:sp>
        <p:nvSpPr>
          <p:cNvPr id="98333" name="Rectangle 29"/>
          <p:cNvSpPr>
            <a:spLocks noChangeArrowheads="1"/>
          </p:cNvSpPr>
          <p:nvPr/>
        </p:nvSpPr>
        <p:spPr bwMode="auto">
          <a:xfrm>
            <a:off x="5437188" y="4756150"/>
            <a:ext cx="168275" cy="344488"/>
          </a:xfrm>
          <a:prstGeom prst="rect">
            <a:avLst/>
          </a:prstGeom>
          <a:solidFill>
            <a:srgbClr val="91B9D0"/>
          </a:solidFill>
          <a:ln w="7938">
            <a:solidFill>
              <a:srgbClr val="000000"/>
            </a:solidFill>
            <a:miter lim="800000"/>
            <a:headEnd/>
            <a:tailEnd/>
          </a:ln>
        </p:spPr>
        <p:txBody>
          <a:bodyPr/>
          <a:lstStyle/>
          <a:p>
            <a:endParaRPr lang="en-AU"/>
          </a:p>
        </p:txBody>
      </p:sp>
      <p:sp>
        <p:nvSpPr>
          <p:cNvPr id="98334" name="Rectangle 30"/>
          <p:cNvSpPr>
            <a:spLocks noChangeArrowheads="1"/>
          </p:cNvSpPr>
          <p:nvPr/>
        </p:nvSpPr>
        <p:spPr bwMode="auto">
          <a:xfrm>
            <a:off x="5857875" y="5038725"/>
            <a:ext cx="168275" cy="204788"/>
          </a:xfrm>
          <a:prstGeom prst="rect">
            <a:avLst/>
          </a:prstGeom>
          <a:solidFill>
            <a:srgbClr val="91B9D0"/>
          </a:solidFill>
          <a:ln w="7938">
            <a:solidFill>
              <a:srgbClr val="000000"/>
            </a:solidFill>
            <a:miter lim="800000"/>
            <a:headEnd/>
            <a:tailEnd/>
          </a:ln>
        </p:spPr>
        <p:txBody>
          <a:bodyPr/>
          <a:lstStyle/>
          <a:p>
            <a:endParaRPr lang="en-AU"/>
          </a:p>
        </p:txBody>
      </p:sp>
      <p:sp>
        <p:nvSpPr>
          <p:cNvPr id="98335" name="Rectangle 31"/>
          <p:cNvSpPr>
            <a:spLocks noChangeArrowheads="1"/>
          </p:cNvSpPr>
          <p:nvPr/>
        </p:nvSpPr>
        <p:spPr bwMode="auto">
          <a:xfrm>
            <a:off x="6276975" y="5305425"/>
            <a:ext cx="169863" cy="95250"/>
          </a:xfrm>
          <a:prstGeom prst="rect">
            <a:avLst/>
          </a:prstGeom>
          <a:solidFill>
            <a:srgbClr val="91B9D0"/>
          </a:solidFill>
          <a:ln w="7938">
            <a:solidFill>
              <a:srgbClr val="000000"/>
            </a:solidFill>
            <a:miter lim="800000"/>
            <a:headEnd/>
            <a:tailEnd/>
          </a:ln>
        </p:spPr>
        <p:txBody>
          <a:bodyPr/>
          <a:lstStyle/>
          <a:p>
            <a:endParaRPr lang="en-AU"/>
          </a:p>
        </p:txBody>
      </p:sp>
      <p:sp>
        <p:nvSpPr>
          <p:cNvPr id="98336" name="Rectangle 32"/>
          <p:cNvSpPr>
            <a:spLocks noChangeArrowheads="1"/>
          </p:cNvSpPr>
          <p:nvPr/>
        </p:nvSpPr>
        <p:spPr bwMode="auto">
          <a:xfrm>
            <a:off x="6699250" y="5326063"/>
            <a:ext cx="168275" cy="63500"/>
          </a:xfrm>
          <a:prstGeom prst="rect">
            <a:avLst/>
          </a:prstGeom>
          <a:solidFill>
            <a:srgbClr val="91B9D0"/>
          </a:solidFill>
          <a:ln w="7938">
            <a:solidFill>
              <a:srgbClr val="000000"/>
            </a:solidFill>
            <a:miter lim="800000"/>
            <a:headEnd/>
            <a:tailEnd/>
          </a:ln>
        </p:spPr>
        <p:txBody>
          <a:bodyPr/>
          <a:lstStyle/>
          <a:p>
            <a:endParaRPr lang="en-AU"/>
          </a:p>
        </p:txBody>
      </p:sp>
      <p:sp>
        <p:nvSpPr>
          <p:cNvPr id="98337" name="Rectangle 33"/>
          <p:cNvSpPr>
            <a:spLocks noChangeArrowheads="1"/>
          </p:cNvSpPr>
          <p:nvPr/>
        </p:nvSpPr>
        <p:spPr bwMode="auto">
          <a:xfrm>
            <a:off x="2068513" y="4143375"/>
            <a:ext cx="171450" cy="77788"/>
          </a:xfrm>
          <a:prstGeom prst="rect">
            <a:avLst/>
          </a:prstGeom>
          <a:solidFill>
            <a:srgbClr val="BBAE78"/>
          </a:solidFill>
          <a:ln w="7938">
            <a:solidFill>
              <a:srgbClr val="000000"/>
            </a:solidFill>
            <a:miter lim="800000"/>
            <a:headEnd/>
            <a:tailEnd/>
          </a:ln>
        </p:spPr>
        <p:txBody>
          <a:bodyPr/>
          <a:lstStyle/>
          <a:p>
            <a:endParaRPr lang="en-AU"/>
          </a:p>
        </p:txBody>
      </p:sp>
      <p:sp>
        <p:nvSpPr>
          <p:cNvPr id="98338" name="Rectangle 34"/>
          <p:cNvSpPr>
            <a:spLocks noChangeArrowheads="1"/>
          </p:cNvSpPr>
          <p:nvPr/>
        </p:nvSpPr>
        <p:spPr bwMode="auto">
          <a:xfrm>
            <a:off x="2490788" y="4238625"/>
            <a:ext cx="168275" cy="125413"/>
          </a:xfrm>
          <a:prstGeom prst="rect">
            <a:avLst/>
          </a:prstGeom>
          <a:solidFill>
            <a:srgbClr val="BBAE78"/>
          </a:solidFill>
          <a:ln w="7938">
            <a:solidFill>
              <a:srgbClr val="000000"/>
            </a:solidFill>
            <a:miter lim="800000"/>
            <a:headEnd/>
            <a:tailEnd/>
          </a:ln>
        </p:spPr>
        <p:txBody>
          <a:bodyPr/>
          <a:lstStyle/>
          <a:p>
            <a:endParaRPr lang="en-AU"/>
          </a:p>
        </p:txBody>
      </p:sp>
      <p:sp>
        <p:nvSpPr>
          <p:cNvPr id="98339" name="Rectangle 35"/>
          <p:cNvSpPr>
            <a:spLocks noChangeArrowheads="1"/>
          </p:cNvSpPr>
          <p:nvPr/>
        </p:nvSpPr>
        <p:spPr bwMode="auto">
          <a:xfrm>
            <a:off x="2909888" y="4394200"/>
            <a:ext cx="169862" cy="141288"/>
          </a:xfrm>
          <a:prstGeom prst="rect">
            <a:avLst/>
          </a:prstGeom>
          <a:solidFill>
            <a:srgbClr val="BBAE78"/>
          </a:solidFill>
          <a:ln w="7938">
            <a:solidFill>
              <a:srgbClr val="000000"/>
            </a:solidFill>
            <a:miter lim="800000"/>
            <a:headEnd/>
            <a:tailEnd/>
          </a:ln>
        </p:spPr>
        <p:txBody>
          <a:bodyPr/>
          <a:lstStyle/>
          <a:p>
            <a:endParaRPr lang="en-AU"/>
          </a:p>
        </p:txBody>
      </p:sp>
      <p:sp>
        <p:nvSpPr>
          <p:cNvPr id="98340" name="Rectangle 36"/>
          <p:cNvSpPr>
            <a:spLocks noChangeArrowheads="1"/>
          </p:cNvSpPr>
          <p:nvPr/>
        </p:nvSpPr>
        <p:spPr bwMode="auto">
          <a:xfrm>
            <a:off x="3332163" y="4473575"/>
            <a:ext cx="169862" cy="125413"/>
          </a:xfrm>
          <a:prstGeom prst="rect">
            <a:avLst/>
          </a:prstGeom>
          <a:solidFill>
            <a:srgbClr val="BBAE78"/>
          </a:solidFill>
          <a:ln w="7938">
            <a:solidFill>
              <a:srgbClr val="000000"/>
            </a:solidFill>
            <a:miter lim="800000"/>
            <a:headEnd/>
            <a:tailEnd/>
          </a:ln>
        </p:spPr>
        <p:txBody>
          <a:bodyPr/>
          <a:lstStyle/>
          <a:p>
            <a:endParaRPr lang="en-AU"/>
          </a:p>
        </p:txBody>
      </p:sp>
      <p:sp>
        <p:nvSpPr>
          <p:cNvPr id="98341" name="Rectangle 37"/>
          <p:cNvSpPr>
            <a:spLocks noChangeArrowheads="1"/>
          </p:cNvSpPr>
          <p:nvPr/>
        </p:nvSpPr>
        <p:spPr bwMode="auto">
          <a:xfrm>
            <a:off x="3752850" y="4505325"/>
            <a:ext cx="169863" cy="141288"/>
          </a:xfrm>
          <a:prstGeom prst="rect">
            <a:avLst/>
          </a:prstGeom>
          <a:solidFill>
            <a:srgbClr val="BBAE78"/>
          </a:solidFill>
          <a:ln w="7938">
            <a:solidFill>
              <a:srgbClr val="000000"/>
            </a:solidFill>
            <a:miter lim="800000"/>
            <a:headEnd/>
            <a:tailEnd/>
          </a:ln>
        </p:spPr>
        <p:txBody>
          <a:bodyPr/>
          <a:lstStyle/>
          <a:p>
            <a:endParaRPr lang="en-AU"/>
          </a:p>
        </p:txBody>
      </p:sp>
      <p:sp>
        <p:nvSpPr>
          <p:cNvPr id="98342" name="Rectangle 38"/>
          <p:cNvSpPr>
            <a:spLocks noChangeArrowheads="1"/>
          </p:cNvSpPr>
          <p:nvPr/>
        </p:nvSpPr>
        <p:spPr bwMode="auto">
          <a:xfrm>
            <a:off x="4175125" y="4473575"/>
            <a:ext cx="166688" cy="157163"/>
          </a:xfrm>
          <a:prstGeom prst="rect">
            <a:avLst/>
          </a:prstGeom>
          <a:solidFill>
            <a:srgbClr val="BBAE78"/>
          </a:solidFill>
          <a:ln w="7938">
            <a:solidFill>
              <a:srgbClr val="000000"/>
            </a:solidFill>
            <a:miter lim="800000"/>
            <a:headEnd/>
            <a:tailEnd/>
          </a:ln>
        </p:spPr>
        <p:txBody>
          <a:bodyPr/>
          <a:lstStyle/>
          <a:p>
            <a:endParaRPr lang="en-AU"/>
          </a:p>
        </p:txBody>
      </p:sp>
      <p:sp>
        <p:nvSpPr>
          <p:cNvPr id="98343" name="Rectangle 39"/>
          <p:cNvSpPr>
            <a:spLocks noChangeArrowheads="1"/>
          </p:cNvSpPr>
          <p:nvPr/>
        </p:nvSpPr>
        <p:spPr bwMode="auto">
          <a:xfrm>
            <a:off x="4594225" y="4489450"/>
            <a:ext cx="169863" cy="141288"/>
          </a:xfrm>
          <a:prstGeom prst="rect">
            <a:avLst/>
          </a:prstGeom>
          <a:solidFill>
            <a:srgbClr val="BBAE78"/>
          </a:solidFill>
          <a:ln w="7938">
            <a:solidFill>
              <a:srgbClr val="000000"/>
            </a:solidFill>
            <a:miter lim="800000"/>
            <a:headEnd/>
            <a:tailEnd/>
          </a:ln>
        </p:spPr>
        <p:txBody>
          <a:bodyPr/>
          <a:lstStyle/>
          <a:p>
            <a:endParaRPr lang="en-AU"/>
          </a:p>
        </p:txBody>
      </p:sp>
      <p:sp>
        <p:nvSpPr>
          <p:cNvPr id="98344" name="Rectangle 40"/>
          <p:cNvSpPr>
            <a:spLocks noChangeArrowheads="1"/>
          </p:cNvSpPr>
          <p:nvPr/>
        </p:nvSpPr>
        <p:spPr bwMode="auto">
          <a:xfrm>
            <a:off x="5014913" y="4551363"/>
            <a:ext cx="169862" cy="141287"/>
          </a:xfrm>
          <a:prstGeom prst="rect">
            <a:avLst/>
          </a:prstGeom>
          <a:solidFill>
            <a:srgbClr val="BBAE78"/>
          </a:solidFill>
          <a:ln w="7938">
            <a:solidFill>
              <a:srgbClr val="000000"/>
            </a:solidFill>
            <a:miter lim="800000"/>
            <a:headEnd/>
            <a:tailEnd/>
          </a:ln>
        </p:spPr>
        <p:txBody>
          <a:bodyPr/>
          <a:lstStyle/>
          <a:p>
            <a:endParaRPr lang="en-AU"/>
          </a:p>
        </p:txBody>
      </p:sp>
      <p:sp>
        <p:nvSpPr>
          <p:cNvPr id="98345" name="Rectangle 41"/>
          <p:cNvSpPr>
            <a:spLocks noChangeArrowheads="1"/>
          </p:cNvSpPr>
          <p:nvPr/>
        </p:nvSpPr>
        <p:spPr bwMode="auto">
          <a:xfrm>
            <a:off x="5437188" y="4630738"/>
            <a:ext cx="168275" cy="125412"/>
          </a:xfrm>
          <a:prstGeom prst="rect">
            <a:avLst/>
          </a:prstGeom>
          <a:solidFill>
            <a:srgbClr val="BBAE78"/>
          </a:solidFill>
          <a:ln w="7938">
            <a:solidFill>
              <a:srgbClr val="000000"/>
            </a:solidFill>
            <a:miter lim="800000"/>
            <a:headEnd/>
            <a:tailEnd/>
          </a:ln>
        </p:spPr>
        <p:txBody>
          <a:bodyPr/>
          <a:lstStyle/>
          <a:p>
            <a:endParaRPr lang="en-AU"/>
          </a:p>
        </p:txBody>
      </p:sp>
      <p:sp>
        <p:nvSpPr>
          <p:cNvPr id="98346" name="Rectangle 42"/>
          <p:cNvSpPr>
            <a:spLocks noChangeArrowheads="1"/>
          </p:cNvSpPr>
          <p:nvPr/>
        </p:nvSpPr>
        <p:spPr bwMode="auto">
          <a:xfrm>
            <a:off x="6276975" y="5289550"/>
            <a:ext cx="169863" cy="15875"/>
          </a:xfrm>
          <a:prstGeom prst="rect">
            <a:avLst/>
          </a:prstGeom>
          <a:solidFill>
            <a:srgbClr val="BBAE78"/>
          </a:solidFill>
          <a:ln w="7938">
            <a:solidFill>
              <a:srgbClr val="000000"/>
            </a:solidFill>
            <a:miter lim="800000"/>
            <a:headEnd/>
            <a:tailEnd/>
          </a:ln>
        </p:spPr>
        <p:txBody>
          <a:bodyPr/>
          <a:lstStyle/>
          <a:p>
            <a:endParaRPr lang="en-AU"/>
          </a:p>
        </p:txBody>
      </p:sp>
      <p:sp>
        <p:nvSpPr>
          <p:cNvPr id="98347" name="Rectangle 43"/>
          <p:cNvSpPr>
            <a:spLocks noChangeArrowheads="1"/>
          </p:cNvSpPr>
          <p:nvPr/>
        </p:nvSpPr>
        <p:spPr bwMode="auto">
          <a:xfrm>
            <a:off x="6699250" y="5321300"/>
            <a:ext cx="168275" cy="4763"/>
          </a:xfrm>
          <a:prstGeom prst="rect">
            <a:avLst/>
          </a:prstGeom>
          <a:solidFill>
            <a:srgbClr val="BBAE78"/>
          </a:solidFill>
          <a:ln w="7938">
            <a:solidFill>
              <a:srgbClr val="000000"/>
            </a:solidFill>
            <a:miter lim="800000"/>
            <a:headEnd/>
            <a:tailEnd/>
          </a:ln>
        </p:spPr>
        <p:txBody>
          <a:bodyPr/>
          <a:lstStyle/>
          <a:p>
            <a:endParaRPr lang="en-AU"/>
          </a:p>
        </p:txBody>
      </p:sp>
      <p:sp>
        <p:nvSpPr>
          <p:cNvPr id="98348" name="Rectangle 44"/>
          <p:cNvSpPr>
            <a:spLocks noChangeArrowheads="1"/>
          </p:cNvSpPr>
          <p:nvPr/>
        </p:nvSpPr>
        <p:spPr bwMode="auto">
          <a:xfrm>
            <a:off x="2068513" y="3767138"/>
            <a:ext cx="171450" cy="376237"/>
          </a:xfrm>
          <a:prstGeom prst="rect">
            <a:avLst/>
          </a:prstGeom>
          <a:solidFill>
            <a:srgbClr val="CA6E46"/>
          </a:solidFill>
          <a:ln w="7938">
            <a:solidFill>
              <a:srgbClr val="000000"/>
            </a:solidFill>
            <a:miter lim="800000"/>
            <a:headEnd/>
            <a:tailEnd/>
          </a:ln>
        </p:spPr>
        <p:txBody>
          <a:bodyPr/>
          <a:lstStyle/>
          <a:p>
            <a:endParaRPr lang="en-AU"/>
          </a:p>
        </p:txBody>
      </p:sp>
      <p:sp>
        <p:nvSpPr>
          <p:cNvPr id="98349" name="Rectangle 45"/>
          <p:cNvSpPr>
            <a:spLocks noChangeArrowheads="1"/>
          </p:cNvSpPr>
          <p:nvPr/>
        </p:nvSpPr>
        <p:spPr bwMode="auto">
          <a:xfrm>
            <a:off x="2490788" y="3860800"/>
            <a:ext cx="168275" cy="377825"/>
          </a:xfrm>
          <a:prstGeom prst="rect">
            <a:avLst/>
          </a:prstGeom>
          <a:solidFill>
            <a:srgbClr val="CA6E46"/>
          </a:solidFill>
          <a:ln w="7938">
            <a:solidFill>
              <a:srgbClr val="000000"/>
            </a:solidFill>
            <a:miter lim="800000"/>
            <a:headEnd/>
            <a:tailEnd/>
          </a:ln>
        </p:spPr>
        <p:txBody>
          <a:bodyPr/>
          <a:lstStyle/>
          <a:p>
            <a:endParaRPr lang="en-AU"/>
          </a:p>
        </p:txBody>
      </p:sp>
      <p:sp>
        <p:nvSpPr>
          <p:cNvPr id="98350" name="Rectangle 46"/>
          <p:cNvSpPr>
            <a:spLocks noChangeArrowheads="1"/>
          </p:cNvSpPr>
          <p:nvPr/>
        </p:nvSpPr>
        <p:spPr bwMode="auto">
          <a:xfrm>
            <a:off x="2909888" y="3954463"/>
            <a:ext cx="169862" cy="439737"/>
          </a:xfrm>
          <a:prstGeom prst="rect">
            <a:avLst/>
          </a:prstGeom>
          <a:solidFill>
            <a:srgbClr val="CA6E46"/>
          </a:solidFill>
          <a:ln w="7938">
            <a:solidFill>
              <a:srgbClr val="000000"/>
            </a:solidFill>
            <a:miter lim="800000"/>
            <a:headEnd/>
            <a:tailEnd/>
          </a:ln>
        </p:spPr>
        <p:txBody>
          <a:bodyPr/>
          <a:lstStyle/>
          <a:p>
            <a:endParaRPr lang="en-AU"/>
          </a:p>
        </p:txBody>
      </p:sp>
      <p:sp>
        <p:nvSpPr>
          <p:cNvPr id="98351" name="Rectangle 47"/>
          <p:cNvSpPr>
            <a:spLocks noChangeArrowheads="1"/>
          </p:cNvSpPr>
          <p:nvPr/>
        </p:nvSpPr>
        <p:spPr bwMode="auto">
          <a:xfrm>
            <a:off x="3332163" y="3970338"/>
            <a:ext cx="169862" cy="503237"/>
          </a:xfrm>
          <a:prstGeom prst="rect">
            <a:avLst/>
          </a:prstGeom>
          <a:solidFill>
            <a:srgbClr val="CA6E46"/>
          </a:solidFill>
          <a:ln w="7938">
            <a:solidFill>
              <a:srgbClr val="000000"/>
            </a:solidFill>
            <a:miter lim="800000"/>
            <a:headEnd/>
            <a:tailEnd/>
          </a:ln>
        </p:spPr>
        <p:txBody>
          <a:bodyPr/>
          <a:lstStyle/>
          <a:p>
            <a:endParaRPr lang="en-AU"/>
          </a:p>
        </p:txBody>
      </p:sp>
      <p:sp>
        <p:nvSpPr>
          <p:cNvPr id="98352" name="Rectangle 48"/>
          <p:cNvSpPr>
            <a:spLocks noChangeArrowheads="1"/>
          </p:cNvSpPr>
          <p:nvPr/>
        </p:nvSpPr>
        <p:spPr bwMode="auto">
          <a:xfrm>
            <a:off x="3752850" y="4002088"/>
            <a:ext cx="169863" cy="503237"/>
          </a:xfrm>
          <a:prstGeom prst="rect">
            <a:avLst/>
          </a:prstGeom>
          <a:solidFill>
            <a:srgbClr val="CA6E46"/>
          </a:solidFill>
          <a:ln w="7938">
            <a:solidFill>
              <a:srgbClr val="000000"/>
            </a:solidFill>
            <a:miter lim="800000"/>
            <a:headEnd/>
            <a:tailEnd/>
          </a:ln>
        </p:spPr>
        <p:txBody>
          <a:bodyPr/>
          <a:lstStyle/>
          <a:p>
            <a:endParaRPr lang="en-AU"/>
          </a:p>
        </p:txBody>
      </p:sp>
      <p:sp>
        <p:nvSpPr>
          <p:cNvPr id="98353" name="Rectangle 49"/>
          <p:cNvSpPr>
            <a:spLocks noChangeArrowheads="1"/>
          </p:cNvSpPr>
          <p:nvPr/>
        </p:nvSpPr>
        <p:spPr bwMode="auto">
          <a:xfrm>
            <a:off x="4175125" y="3986213"/>
            <a:ext cx="166688" cy="487362"/>
          </a:xfrm>
          <a:prstGeom prst="rect">
            <a:avLst/>
          </a:prstGeom>
          <a:solidFill>
            <a:srgbClr val="CA6E46"/>
          </a:solidFill>
          <a:ln w="7938">
            <a:solidFill>
              <a:srgbClr val="000000"/>
            </a:solidFill>
            <a:miter lim="800000"/>
            <a:headEnd/>
            <a:tailEnd/>
          </a:ln>
        </p:spPr>
        <p:txBody>
          <a:bodyPr/>
          <a:lstStyle/>
          <a:p>
            <a:endParaRPr lang="en-AU"/>
          </a:p>
        </p:txBody>
      </p:sp>
      <p:sp>
        <p:nvSpPr>
          <p:cNvPr id="98354" name="Rectangle 50"/>
          <p:cNvSpPr>
            <a:spLocks noChangeArrowheads="1"/>
          </p:cNvSpPr>
          <p:nvPr/>
        </p:nvSpPr>
        <p:spPr bwMode="auto">
          <a:xfrm>
            <a:off x="4594225" y="3986213"/>
            <a:ext cx="169863" cy="503237"/>
          </a:xfrm>
          <a:prstGeom prst="rect">
            <a:avLst/>
          </a:prstGeom>
          <a:solidFill>
            <a:srgbClr val="CA6E46"/>
          </a:solidFill>
          <a:ln w="7938">
            <a:solidFill>
              <a:srgbClr val="000000"/>
            </a:solidFill>
            <a:miter lim="800000"/>
            <a:headEnd/>
            <a:tailEnd/>
          </a:ln>
        </p:spPr>
        <p:txBody>
          <a:bodyPr/>
          <a:lstStyle/>
          <a:p>
            <a:endParaRPr lang="en-AU"/>
          </a:p>
        </p:txBody>
      </p:sp>
      <p:sp>
        <p:nvSpPr>
          <p:cNvPr id="98355" name="Rectangle 51"/>
          <p:cNvSpPr>
            <a:spLocks noChangeArrowheads="1"/>
          </p:cNvSpPr>
          <p:nvPr/>
        </p:nvSpPr>
        <p:spPr bwMode="auto">
          <a:xfrm>
            <a:off x="5014913" y="3970338"/>
            <a:ext cx="169862" cy="581025"/>
          </a:xfrm>
          <a:prstGeom prst="rect">
            <a:avLst/>
          </a:prstGeom>
          <a:solidFill>
            <a:srgbClr val="CA6E46"/>
          </a:solidFill>
          <a:ln w="7938">
            <a:solidFill>
              <a:srgbClr val="000000"/>
            </a:solidFill>
            <a:miter lim="800000"/>
            <a:headEnd/>
            <a:tailEnd/>
          </a:ln>
        </p:spPr>
        <p:txBody>
          <a:bodyPr/>
          <a:lstStyle/>
          <a:p>
            <a:endParaRPr lang="en-AU"/>
          </a:p>
        </p:txBody>
      </p:sp>
      <p:sp>
        <p:nvSpPr>
          <p:cNvPr id="98356" name="Rectangle 52"/>
          <p:cNvSpPr>
            <a:spLocks noChangeArrowheads="1"/>
          </p:cNvSpPr>
          <p:nvPr/>
        </p:nvSpPr>
        <p:spPr bwMode="auto">
          <a:xfrm>
            <a:off x="5437188" y="3970338"/>
            <a:ext cx="168275" cy="660400"/>
          </a:xfrm>
          <a:prstGeom prst="rect">
            <a:avLst/>
          </a:prstGeom>
          <a:solidFill>
            <a:srgbClr val="CA6E46"/>
          </a:solidFill>
          <a:ln w="7938">
            <a:solidFill>
              <a:srgbClr val="000000"/>
            </a:solidFill>
            <a:miter lim="800000"/>
            <a:headEnd/>
            <a:tailEnd/>
          </a:ln>
        </p:spPr>
        <p:txBody>
          <a:bodyPr/>
          <a:lstStyle/>
          <a:p>
            <a:endParaRPr lang="en-AU"/>
          </a:p>
        </p:txBody>
      </p:sp>
      <p:sp>
        <p:nvSpPr>
          <p:cNvPr id="98357" name="Rectangle 53"/>
          <p:cNvSpPr>
            <a:spLocks noChangeArrowheads="1"/>
          </p:cNvSpPr>
          <p:nvPr/>
        </p:nvSpPr>
        <p:spPr bwMode="auto">
          <a:xfrm>
            <a:off x="5857875" y="4002088"/>
            <a:ext cx="168275" cy="1036637"/>
          </a:xfrm>
          <a:prstGeom prst="rect">
            <a:avLst/>
          </a:prstGeom>
          <a:solidFill>
            <a:srgbClr val="CA6E46"/>
          </a:solidFill>
          <a:ln w="7938">
            <a:solidFill>
              <a:srgbClr val="000000"/>
            </a:solidFill>
            <a:miter lim="800000"/>
            <a:headEnd/>
            <a:tailEnd/>
          </a:ln>
        </p:spPr>
        <p:txBody>
          <a:bodyPr/>
          <a:lstStyle/>
          <a:p>
            <a:endParaRPr lang="en-AU"/>
          </a:p>
        </p:txBody>
      </p:sp>
      <p:sp>
        <p:nvSpPr>
          <p:cNvPr id="98358" name="Rectangle 54"/>
          <p:cNvSpPr>
            <a:spLocks noChangeArrowheads="1"/>
          </p:cNvSpPr>
          <p:nvPr/>
        </p:nvSpPr>
        <p:spPr bwMode="auto">
          <a:xfrm>
            <a:off x="6276975" y="4191000"/>
            <a:ext cx="169863" cy="1098550"/>
          </a:xfrm>
          <a:prstGeom prst="rect">
            <a:avLst/>
          </a:prstGeom>
          <a:solidFill>
            <a:srgbClr val="CA6E46"/>
          </a:solidFill>
          <a:ln w="7938">
            <a:solidFill>
              <a:srgbClr val="000000"/>
            </a:solidFill>
            <a:miter lim="800000"/>
            <a:headEnd/>
            <a:tailEnd/>
          </a:ln>
        </p:spPr>
        <p:txBody>
          <a:bodyPr/>
          <a:lstStyle/>
          <a:p>
            <a:endParaRPr lang="en-AU"/>
          </a:p>
        </p:txBody>
      </p:sp>
      <p:sp>
        <p:nvSpPr>
          <p:cNvPr id="98359" name="Rectangle 55"/>
          <p:cNvSpPr>
            <a:spLocks noChangeArrowheads="1"/>
          </p:cNvSpPr>
          <p:nvPr/>
        </p:nvSpPr>
        <p:spPr bwMode="auto">
          <a:xfrm>
            <a:off x="6699250" y="4221163"/>
            <a:ext cx="168275" cy="1100137"/>
          </a:xfrm>
          <a:prstGeom prst="rect">
            <a:avLst/>
          </a:prstGeom>
          <a:solidFill>
            <a:srgbClr val="CA6E46"/>
          </a:solidFill>
          <a:ln w="7938">
            <a:solidFill>
              <a:srgbClr val="000000"/>
            </a:solidFill>
            <a:miter lim="800000"/>
            <a:headEnd/>
            <a:tailEnd/>
          </a:ln>
        </p:spPr>
        <p:txBody>
          <a:bodyPr/>
          <a:lstStyle/>
          <a:p>
            <a:endParaRPr lang="en-AU"/>
          </a:p>
        </p:txBody>
      </p:sp>
      <p:sp>
        <p:nvSpPr>
          <p:cNvPr id="98360" name="Rectangle 56"/>
          <p:cNvSpPr>
            <a:spLocks noChangeArrowheads="1"/>
          </p:cNvSpPr>
          <p:nvPr/>
        </p:nvSpPr>
        <p:spPr bwMode="auto">
          <a:xfrm>
            <a:off x="2068513" y="2398713"/>
            <a:ext cx="171450" cy="1368425"/>
          </a:xfrm>
          <a:prstGeom prst="rect">
            <a:avLst/>
          </a:prstGeom>
          <a:solidFill>
            <a:srgbClr val="859815"/>
          </a:solidFill>
          <a:ln w="7938">
            <a:solidFill>
              <a:srgbClr val="000000"/>
            </a:solidFill>
            <a:miter lim="800000"/>
            <a:headEnd/>
            <a:tailEnd/>
          </a:ln>
        </p:spPr>
        <p:txBody>
          <a:bodyPr/>
          <a:lstStyle/>
          <a:p>
            <a:endParaRPr lang="en-AU"/>
          </a:p>
        </p:txBody>
      </p:sp>
      <p:sp>
        <p:nvSpPr>
          <p:cNvPr id="98361" name="Rectangle 57"/>
          <p:cNvSpPr>
            <a:spLocks noChangeArrowheads="1"/>
          </p:cNvSpPr>
          <p:nvPr/>
        </p:nvSpPr>
        <p:spPr bwMode="auto">
          <a:xfrm>
            <a:off x="2490788" y="2398713"/>
            <a:ext cx="168275" cy="1462087"/>
          </a:xfrm>
          <a:prstGeom prst="rect">
            <a:avLst/>
          </a:prstGeom>
          <a:solidFill>
            <a:srgbClr val="859815"/>
          </a:solidFill>
          <a:ln w="7938">
            <a:solidFill>
              <a:srgbClr val="000000"/>
            </a:solidFill>
            <a:miter lim="800000"/>
            <a:headEnd/>
            <a:tailEnd/>
          </a:ln>
        </p:spPr>
        <p:txBody>
          <a:bodyPr/>
          <a:lstStyle/>
          <a:p>
            <a:endParaRPr lang="en-AU"/>
          </a:p>
        </p:txBody>
      </p:sp>
      <p:sp>
        <p:nvSpPr>
          <p:cNvPr id="98362" name="Rectangle 58"/>
          <p:cNvSpPr>
            <a:spLocks noChangeArrowheads="1"/>
          </p:cNvSpPr>
          <p:nvPr/>
        </p:nvSpPr>
        <p:spPr bwMode="auto">
          <a:xfrm>
            <a:off x="2909888" y="2398713"/>
            <a:ext cx="169862" cy="1555750"/>
          </a:xfrm>
          <a:prstGeom prst="rect">
            <a:avLst/>
          </a:prstGeom>
          <a:solidFill>
            <a:srgbClr val="859815"/>
          </a:solidFill>
          <a:ln w="7938">
            <a:solidFill>
              <a:srgbClr val="000000"/>
            </a:solidFill>
            <a:miter lim="800000"/>
            <a:headEnd/>
            <a:tailEnd/>
          </a:ln>
        </p:spPr>
        <p:txBody>
          <a:bodyPr/>
          <a:lstStyle/>
          <a:p>
            <a:endParaRPr lang="en-AU"/>
          </a:p>
        </p:txBody>
      </p:sp>
      <p:sp>
        <p:nvSpPr>
          <p:cNvPr id="98363" name="Rectangle 59"/>
          <p:cNvSpPr>
            <a:spLocks noChangeArrowheads="1"/>
          </p:cNvSpPr>
          <p:nvPr/>
        </p:nvSpPr>
        <p:spPr bwMode="auto">
          <a:xfrm>
            <a:off x="3332163" y="2398713"/>
            <a:ext cx="169862" cy="1571625"/>
          </a:xfrm>
          <a:prstGeom prst="rect">
            <a:avLst/>
          </a:prstGeom>
          <a:solidFill>
            <a:srgbClr val="859815"/>
          </a:solidFill>
          <a:ln w="7938">
            <a:solidFill>
              <a:srgbClr val="000000"/>
            </a:solidFill>
            <a:miter lim="800000"/>
            <a:headEnd/>
            <a:tailEnd/>
          </a:ln>
        </p:spPr>
        <p:txBody>
          <a:bodyPr/>
          <a:lstStyle/>
          <a:p>
            <a:endParaRPr lang="en-AU"/>
          </a:p>
        </p:txBody>
      </p:sp>
      <p:sp>
        <p:nvSpPr>
          <p:cNvPr id="98364" name="Rectangle 60"/>
          <p:cNvSpPr>
            <a:spLocks noChangeArrowheads="1"/>
          </p:cNvSpPr>
          <p:nvPr/>
        </p:nvSpPr>
        <p:spPr bwMode="auto">
          <a:xfrm>
            <a:off x="3752850" y="2398713"/>
            <a:ext cx="169863" cy="1603375"/>
          </a:xfrm>
          <a:prstGeom prst="rect">
            <a:avLst/>
          </a:prstGeom>
          <a:solidFill>
            <a:srgbClr val="859815"/>
          </a:solidFill>
          <a:ln w="7938">
            <a:solidFill>
              <a:srgbClr val="000000"/>
            </a:solidFill>
            <a:miter lim="800000"/>
            <a:headEnd/>
            <a:tailEnd/>
          </a:ln>
        </p:spPr>
        <p:txBody>
          <a:bodyPr/>
          <a:lstStyle/>
          <a:p>
            <a:endParaRPr lang="en-AU"/>
          </a:p>
        </p:txBody>
      </p:sp>
      <p:sp>
        <p:nvSpPr>
          <p:cNvPr id="98365" name="Rectangle 61"/>
          <p:cNvSpPr>
            <a:spLocks noChangeArrowheads="1"/>
          </p:cNvSpPr>
          <p:nvPr/>
        </p:nvSpPr>
        <p:spPr bwMode="auto">
          <a:xfrm>
            <a:off x="4175125" y="2398713"/>
            <a:ext cx="166688" cy="1587500"/>
          </a:xfrm>
          <a:prstGeom prst="rect">
            <a:avLst/>
          </a:prstGeom>
          <a:solidFill>
            <a:srgbClr val="859815"/>
          </a:solidFill>
          <a:ln w="7938">
            <a:solidFill>
              <a:srgbClr val="000000"/>
            </a:solidFill>
            <a:miter lim="800000"/>
            <a:headEnd/>
            <a:tailEnd/>
          </a:ln>
        </p:spPr>
        <p:txBody>
          <a:bodyPr/>
          <a:lstStyle/>
          <a:p>
            <a:endParaRPr lang="en-AU"/>
          </a:p>
        </p:txBody>
      </p:sp>
      <p:sp>
        <p:nvSpPr>
          <p:cNvPr id="98366" name="Rectangle 62"/>
          <p:cNvSpPr>
            <a:spLocks noChangeArrowheads="1"/>
          </p:cNvSpPr>
          <p:nvPr/>
        </p:nvSpPr>
        <p:spPr bwMode="auto">
          <a:xfrm>
            <a:off x="4594225" y="2398713"/>
            <a:ext cx="169863" cy="1587500"/>
          </a:xfrm>
          <a:prstGeom prst="rect">
            <a:avLst/>
          </a:prstGeom>
          <a:solidFill>
            <a:srgbClr val="859815"/>
          </a:solidFill>
          <a:ln w="7938">
            <a:solidFill>
              <a:srgbClr val="000000"/>
            </a:solidFill>
            <a:miter lim="800000"/>
            <a:headEnd/>
            <a:tailEnd/>
          </a:ln>
        </p:spPr>
        <p:txBody>
          <a:bodyPr/>
          <a:lstStyle/>
          <a:p>
            <a:endParaRPr lang="en-AU"/>
          </a:p>
        </p:txBody>
      </p:sp>
      <p:sp>
        <p:nvSpPr>
          <p:cNvPr id="98367" name="Rectangle 63"/>
          <p:cNvSpPr>
            <a:spLocks noChangeArrowheads="1"/>
          </p:cNvSpPr>
          <p:nvPr/>
        </p:nvSpPr>
        <p:spPr bwMode="auto">
          <a:xfrm>
            <a:off x="5014913" y="2398713"/>
            <a:ext cx="169862" cy="1571625"/>
          </a:xfrm>
          <a:prstGeom prst="rect">
            <a:avLst/>
          </a:prstGeom>
          <a:solidFill>
            <a:srgbClr val="859815"/>
          </a:solidFill>
          <a:ln w="7938">
            <a:solidFill>
              <a:srgbClr val="000000"/>
            </a:solidFill>
            <a:miter lim="800000"/>
            <a:headEnd/>
            <a:tailEnd/>
          </a:ln>
        </p:spPr>
        <p:txBody>
          <a:bodyPr/>
          <a:lstStyle/>
          <a:p>
            <a:endParaRPr lang="en-AU"/>
          </a:p>
        </p:txBody>
      </p:sp>
      <p:sp>
        <p:nvSpPr>
          <p:cNvPr id="98368" name="Rectangle 64"/>
          <p:cNvSpPr>
            <a:spLocks noChangeArrowheads="1"/>
          </p:cNvSpPr>
          <p:nvPr/>
        </p:nvSpPr>
        <p:spPr bwMode="auto">
          <a:xfrm>
            <a:off x="5437188" y="2398713"/>
            <a:ext cx="168275" cy="1571625"/>
          </a:xfrm>
          <a:prstGeom prst="rect">
            <a:avLst/>
          </a:prstGeom>
          <a:solidFill>
            <a:srgbClr val="859815"/>
          </a:solidFill>
          <a:ln w="7938">
            <a:solidFill>
              <a:srgbClr val="000000"/>
            </a:solidFill>
            <a:miter lim="800000"/>
            <a:headEnd/>
            <a:tailEnd/>
          </a:ln>
        </p:spPr>
        <p:txBody>
          <a:bodyPr/>
          <a:lstStyle/>
          <a:p>
            <a:endParaRPr lang="en-AU"/>
          </a:p>
        </p:txBody>
      </p:sp>
      <p:sp>
        <p:nvSpPr>
          <p:cNvPr id="98369" name="Rectangle 65"/>
          <p:cNvSpPr>
            <a:spLocks noChangeArrowheads="1"/>
          </p:cNvSpPr>
          <p:nvPr/>
        </p:nvSpPr>
        <p:spPr bwMode="auto">
          <a:xfrm>
            <a:off x="5857875" y="2398713"/>
            <a:ext cx="168275" cy="1603375"/>
          </a:xfrm>
          <a:prstGeom prst="rect">
            <a:avLst/>
          </a:prstGeom>
          <a:solidFill>
            <a:srgbClr val="859815"/>
          </a:solidFill>
          <a:ln w="7938">
            <a:solidFill>
              <a:srgbClr val="000000"/>
            </a:solidFill>
            <a:miter lim="800000"/>
            <a:headEnd/>
            <a:tailEnd/>
          </a:ln>
        </p:spPr>
        <p:txBody>
          <a:bodyPr/>
          <a:lstStyle/>
          <a:p>
            <a:endParaRPr lang="en-AU"/>
          </a:p>
        </p:txBody>
      </p:sp>
      <p:sp>
        <p:nvSpPr>
          <p:cNvPr id="98370" name="Rectangle 66"/>
          <p:cNvSpPr>
            <a:spLocks noChangeArrowheads="1"/>
          </p:cNvSpPr>
          <p:nvPr/>
        </p:nvSpPr>
        <p:spPr bwMode="auto">
          <a:xfrm>
            <a:off x="6276975" y="2398713"/>
            <a:ext cx="169863" cy="1792287"/>
          </a:xfrm>
          <a:prstGeom prst="rect">
            <a:avLst/>
          </a:prstGeom>
          <a:solidFill>
            <a:srgbClr val="859815"/>
          </a:solidFill>
          <a:ln w="7938">
            <a:solidFill>
              <a:srgbClr val="000000"/>
            </a:solidFill>
            <a:miter lim="800000"/>
            <a:headEnd/>
            <a:tailEnd/>
          </a:ln>
        </p:spPr>
        <p:txBody>
          <a:bodyPr/>
          <a:lstStyle/>
          <a:p>
            <a:endParaRPr lang="en-AU"/>
          </a:p>
        </p:txBody>
      </p:sp>
      <p:sp>
        <p:nvSpPr>
          <p:cNvPr id="98371" name="Rectangle 67"/>
          <p:cNvSpPr>
            <a:spLocks noChangeArrowheads="1"/>
          </p:cNvSpPr>
          <p:nvPr/>
        </p:nvSpPr>
        <p:spPr bwMode="auto">
          <a:xfrm>
            <a:off x="6699250" y="2398713"/>
            <a:ext cx="168275" cy="1822450"/>
          </a:xfrm>
          <a:prstGeom prst="rect">
            <a:avLst/>
          </a:prstGeom>
          <a:solidFill>
            <a:srgbClr val="859815"/>
          </a:solidFill>
          <a:ln w="7938">
            <a:solidFill>
              <a:srgbClr val="000000"/>
            </a:solidFill>
            <a:miter lim="800000"/>
            <a:headEnd/>
            <a:tailEnd/>
          </a:ln>
        </p:spPr>
        <p:txBody>
          <a:bodyPr/>
          <a:lstStyle/>
          <a:p>
            <a:endParaRPr lang="en-AU"/>
          </a:p>
        </p:txBody>
      </p:sp>
      <p:sp>
        <p:nvSpPr>
          <p:cNvPr id="98372" name="Line 68"/>
          <p:cNvSpPr>
            <a:spLocks noChangeShapeType="1"/>
          </p:cNvSpPr>
          <p:nvPr/>
        </p:nvSpPr>
        <p:spPr bwMode="auto">
          <a:xfrm>
            <a:off x="1941513" y="2398713"/>
            <a:ext cx="0" cy="31432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3" name="Line 69"/>
          <p:cNvSpPr>
            <a:spLocks noChangeShapeType="1"/>
          </p:cNvSpPr>
          <p:nvPr/>
        </p:nvSpPr>
        <p:spPr bwMode="auto">
          <a:xfrm>
            <a:off x="1898650" y="5541963"/>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4" name="Line 70"/>
          <p:cNvSpPr>
            <a:spLocks noChangeShapeType="1"/>
          </p:cNvSpPr>
          <p:nvPr/>
        </p:nvSpPr>
        <p:spPr bwMode="auto">
          <a:xfrm>
            <a:off x="1898650" y="5226050"/>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5" name="Line 71"/>
          <p:cNvSpPr>
            <a:spLocks noChangeShapeType="1"/>
          </p:cNvSpPr>
          <p:nvPr/>
        </p:nvSpPr>
        <p:spPr bwMode="auto">
          <a:xfrm>
            <a:off x="1898650" y="4913313"/>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6" name="Line 72"/>
          <p:cNvSpPr>
            <a:spLocks noChangeShapeType="1"/>
          </p:cNvSpPr>
          <p:nvPr/>
        </p:nvSpPr>
        <p:spPr bwMode="auto">
          <a:xfrm>
            <a:off x="1898650" y="4598988"/>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7" name="Line 73"/>
          <p:cNvSpPr>
            <a:spLocks noChangeShapeType="1"/>
          </p:cNvSpPr>
          <p:nvPr/>
        </p:nvSpPr>
        <p:spPr bwMode="auto">
          <a:xfrm>
            <a:off x="1898650" y="4283075"/>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8" name="Line 74"/>
          <p:cNvSpPr>
            <a:spLocks noChangeShapeType="1"/>
          </p:cNvSpPr>
          <p:nvPr/>
        </p:nvSpPr>
        <p:spPr bwMode="auto">
          <a:xfrm>
            <a:off x="1898650" y="3970338"/>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79" name="Line 75"/>
          <p:cNvSpPr>
            <a:spLocks noChangeShapeType="1"/>
          </p:cNvSpPr>
          <p:nvPr/>
        </p:nvSpPr>
        <p:spPr bwMode="auto">
          <a:xfrm>
            <a:off x="1898650" y="3657600"/>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0" name="Line 76"/>
          <p:cNvSpPr>
            <a:spLocks noChangeShapeType="1"/>
          </p:cNvSpPr>
          <p:nvPr/>
        </p:nvSpPr>
        <p:spPr bwMode="auto">
          <a:xfrm>
            <a:off x="1898650" y="3341688"/>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1" name="Line 77"/>
          <p:cNvSpPr>
            <a:spLocks noChangeShapeType="1"/>
          </p:cNvSpPr>
          <p:nvPr/>
        </p:nvSpPr>
        <p:spPr bwMode="auto">
          <a:xfrm>
            <a:off x="1898650" y="3028950"/>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2" name="Line 78"/>
          <p:cNvSpPr>
            <a:spLocks noChangeShapeType="1"/>
          </p:cNvSpPr>
          <p:nvPr/>
        </p:nvSpPr>
        <p:spPr bwMode="auto">
          <a:xfrm>
            <a:off x="1898650" y="2714625"/>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3" name="Line 79"/>
          <p:cNvSpPr>
            <a:spLocks noChangeShapeType="1"/>
          </p:cNvSpPr>
          <p:nvPr/>
        </p:nvSpPr>
        <p:spPr bwMode="auto">
          <a:xfrm>
            <a:off x="1898650" y="2398713"/>
            <a:ext cx="428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4" name="Line 80"/>
          <p:cNvSpPr>
            <a:spLocks noChangeShapeType="1"/>
          </p:cNvSpPr>
          <p:nvPr/>
        </p:nvSpPr>
        <p:spPr bwMode="auto">
          <a:xfrm>
            <a:off x="1941513" y="5541963"/>
            <a:ext cx="5053012"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5" name="Line 81"/>
          <p:cNvSpPr>
            <a:spLocks noChangeShapeType="1"/>
          </p:cNvSpPr>
          <p:nvPr/>
        </p:nvSpPr>
        <p:spPr bwMode="auto">
          <a:xfrm flipV="1">
            <a:off x="1941513"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6" name="Line 82"/>
          <p:cNvSpPr>
            <a:spLocks noChangeShapeType="1"/>
          </p:cNvSpPr>
          <p:nvPr/>
        </p:nvSpPr>
        <p:spPr bwMode="auto">
          <a:xfrm flipV="1">
            <a:off x="2365375"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7" name="Line 83"/>
          <p:cNvSpPr>
            <a:spLocks noChangeShapeType="1"/>
          </p:cNvSpPr>
          <p:nvPr/>
        </p:nvSpPr>
        <p:spPr bwMode="auto">
          <a:xfrm flipV="1">
            <a:off x="2784475"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8" name="Line 84"/>
          <p:cNvSpPr>
            <a:spLocks noChangeShapeType="1"/>
          </p:cNvSpPr>
          <p:nvPr/>
        </p:nvSpPr>
        <p:spPr bwMode="auto">
          <a:xfrm flipV="1">
            <a:off x="3206750"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89" name="Line 85"/>
          <p:cNvSpPr>
            <a:spLocks noChangeShapeType="1"/>
          </p:cNvSpPr>
          <p:nvPr/>
        </p:nvSpPr>
        <p:spPr bwMode="auto">
          <a:xfrm flipV="1">
            <a:off x="3627438"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0" name="Line 86"/>
          <p:cNvSpPr>
            <a:spLocks noChangeShapeType="1"/>
          </p:cNvSpPr>
          <p:nvPr/>
        </p:nvSpPr>
        <p:spPr bwMode="auto">
          <a:xfrm flipV="1">
            <a:off x="4048125"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1" name="Line 87"/>
          <p:cNvSpPr>
            <a:spLocks noChangeShapeType="1"/>
          </p:cNvSpPr>
          <p:nvPr/>
        </p:nvSpPr>
        <p:spPr bwMode="auto">
          <a:xfrm flipV="1">
            <a:off x="4468813"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2" name="Line 88"/>
          <p:cNvSpPr>
            <a:spLocks noChangeShapeType="1"/>
          </p:cNvSpPr>
          <p:nvPr/>
        </p:nvSpPr>
        <p:spPr bwMode="auto">
          <a:xfrm flipV="1">
            <a:off x="4889500"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3" name="Line 89"/>
          <p:cNvSpPr>
            <a:spLocks noChangeShapeType="1"/>
          </p:cNvSpPr>
          <p:nvPr/>
        </p:nvSpPr>
        <p:spPr bwMode="auto">
          <a:xfrm flipV="1">
            <a:off x="5310188"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4" name="Line 90"/>
          <p:cNvSpPr>
            <a:spLocks noChangeShapeType="1"/>
          </p:cNvSpPr>
          <p:nvPr/>
        </p:nvSpPr>
        <p:spPr bwMode="auto">
          <a:xfrm flipV="1">
            <a:off x="5732463"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5" name="Line 91"/>
          <p:cNvSpPr>
            <a:spLocks noChangeShapeType="1"/>
          </p:cNvSpPr>
          <p:nvPr/>
        </p:nvSpPr>
        <p:spPr bwMode="auto">
          <a:xfrm flipV="1">
            <a:off x="6151563"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6" name="Line 92"/>
          <p:cNvSpPr>
            <a:spLocks noChangeShapeType="1"/>
          </p:cNvSpPr>
          <p:nvPr/>
        </p:nvSpPr>
        <p:spPr bwMode="auto">
          <a:xfrm flipV="1">
            <a:off x="6572250"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7" name="Line 93"/>
          <p:cNvSpPr>
            <a:spLocks noChangeShapeType="1"/>
          </p:cNvSpPr>
          <p:nvPr/>
        </p:nvSpPr>
        <p:spPr bwMode="auto">
          <a:xfrm flipV="1">
            <a:off x="6994525" y="5541963"/>
            <a:ext cx="0" cy="460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8398" name="Rectangle 94"/>
          <p:cNvSpPr>
            <a:spLocks noChangeArrowheads="1"/>
          </p:cNvSpPr>
          <p:nvPr/>
        </p:nvSpPr>
        <p:spPr bwMode="auto">
          <a:xfrm>
            <a:off x="1665288" y="5456238"/>
            <a:ext cx="2190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0%</a:t>
            </a:r>
            <a:endParaRPr lang="en-AU" sz="1200"/>
          </a:p>
        </p:txBody>
      </p:sp>
      <p:sp>
        <p:nvSpPr>
          <p:cNvPr id="98399" name="Rectangle 95"/>
          <p:cNvSpPr>
            <a:spLocks noChangeArrowheads="1"/>
          </p:cNvSpPr>
          <p:nvPr/>
        </p:nvSpPr>
        <p:spPr bwMode="auto">
          <a:xfrm>
            <a:off x="1589088" y="5140325"/>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10%</a:t>
            </a:r>
            <a:endParaRPr lang="en-AU" sz="1200"/>
          </a:p>
        </p:txBody>
      </p:sp>
      <p:sp>
        <p:nvSpPr>
          <p:cNvPr id="98400" name="Rectangle 96"/>
          <p:cNvSpPr>
            <a:spLocks noChangeArrowheads="1"/>
          </p:cNvSpPr>
          <p:nvPr/>
        </p:nvSpPr>
        <p:spPr bwMode="auto">
          <a:xfrm>
            <a:off x="1589088" y="4827588"/>
            <a:ext cx="303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a:t>
            </a:r>
            <a:endParaRPr lang="en-AU" sz="1200"/>
          </a:p>
        </p:txBody>
      </p:sp>
      <p:sp>
        <p:nvSpPr>
          <p:cNvPr id="98401" name="Rectangle 97"/>
          <p:cNvSpPr>
            <a:spLocks noChangeArrowheads="1"/>
          </p:cNvSpPr>
          <p:nvPr/>
        </p:nvSpPr>
        <p:spPr bwMode="auto">
          <a:xfrm>
            <a:off x="1589088" y="4513263"/>
            <a:ext cx="303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30%</a:t>
            </a:r>
            <a:endParaRPr lang="en-AU" sz="1200"/>
          </a:p>
        </p:txBody>
      </p:sp>
      <p:sp>
        <p:nvSpPr>
          <p:cNvPr id="98402" name="Rectangle 98"/>
          <p:cNvSpPr>
            <a:spLocks noChangeArrowheads="1"/>
          </p:cNvSpPr>
          <p:nvPr/>
        </p:nvSpPr>
        <p:spPr bwMode="auto">
          <a:xfrm>
            <a:off x="1589088" y="4197350"/>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40%</a:t>
            </a:r>
            <a:endParaRPr lang="en-AU" sz="1200"/>
          </a:p>
        </p:txBody>
      </p:sp>
      <p:sp>
        <p:nvSpPr>
          <p:cNvPr id="98403" name="Rectangle 99"/>
          <p:cNvSpPr>
            <a:spLocks noChangeArrowheads="1"/>
          </p:cNvSpPr>
          <p:nvPr/>
        </p:nvSpPr>
        <p:spPr bwMode="auto">
          <a:xfrm>
            <a:off x="1589088" y="3884613"/>
            <a:ext cx="303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50%</a:t>
            </a:r>
            <a:endParaRPr lang="en-AU" sz="1200"/>
          </a:p>
        </p:txBody>
      </p:sp>
      <p:sp>
        <p:nvSpPr>
          <p:cNvPr id="98404" name="Rectangle 100"/>
          <p:cNvSpPr>
            <a:spLocks noChangeArrowheads="1"/>
          </p:cNvSpPr>
          <p:nvPr/>
        </p:nvSpPr>
        <p:spPr bwMode="auto">
          <a:xfrm>
            <a:off x="1589088" y="3571875"/>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60%</a:t>
            </a:r>
            <a:endParaRPr lang="en-AU" sz="1200"/>
          </a:p>
        </p:txBody>
      </p:sp>
      <p:sp>
        <p:nvSpPr>
          <p:cNvPr id="98405" name="Rectangle 101"/>
          <p:cNvSpPr>
            <a:spLocks noChangeArrowheads="1"/>
          </p:cNvSpPr>
          <p:nvPr/>
        </p:nvSpPr>
        <p:spPr bwMode="auto">
          <a:xfrm>
            <a:off x="1589088" y="3255963"/>
            <a:ext cx="303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70%</a:t>
            </a:r>
            <a:endParaRPr lang="en-AU" sz="1200"/>
          </a:p>
        </p:txBody>
      </p:sp>
      <p:sp>
        <p:nvSpPr>
          <p:cNvPr id="98406" name="Rectangle 102"/>
          <p:cNvSpPr>
            <a:spLocks noChangeArrowheads="1"/>
          </p:cNvSpPr>
          <p:nvPr/>
        </p:nvSpPr>
        <p:spPr bwMode="auto">
          <a:xfrm>
            <a:off x="1589088" y="2943225"/>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80%</a:t>
            </a:r>
            <a:endParaRPr lang="en-AU" sz="1200"/>
          </a:p>
        </p:txBody>
      </p:sp>
      <p:sp>
        <p:nvSpPr>
          <p:cNvPr id="98407" name="Rectangle 103"/>
          <p:cNvSpPr>
            <a:spLocks noChangeArrowheads="1"/>
          </p:cNvSpPr>
          <p:nvPr/>
        </p:nvSpPr>
        <p:spPr bwMode="auto">
          <a:xfrm>
            <a:off x="1589088" y="2628900"/>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90%</a:t>
            </a:r>
            <a:endParaRPr lang="en-AU" sz="1200"/>
          </a:p>
        </p:txBody>
      </p:sp>
      <p:sp>
        <p:nvSpPr>
          <p:cNvPr id="98408" name="Rectangle 104"/>
          <p:cNvSpPr>
            <a:spLocks noChangeArrowheads="1"/>
          </p:cNvSpPr>
          <p:nvPr/>
        </p:nvSpPr>
        <p:spPr bwMode="auto">
          <a:xfrm>
            <a:off x="1509713" y="2312988"/>
            <a:ext cx="3873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100%</a:t>
            </a:r>
            <a:endParaRPr lang="en-AU" sz="1200"/>
          </a:p>
        </p:txBody>
      </p:sp>
      <p:sp>
        <p:nvSpPr>
          <p:cNvPr id="98409" name="Rectangle 105"/>
          <p:cNvSpPr>
            <a:spLocks noChangeArrowheads="1"/>
          </p:cNvSpPr>
          <p:nvPr/>
        </p:nvSpPr>
        <p:spPr bwMode="auto">
          <a:xfrm>
            <a:off x="2033588"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2000</a:t>
            </a:r>
            <a:endParaRPr lang="en-AU" sz="1200"/>
          </a:p>
        </p:txBody>
      </p:sp>
      <p:sp>
        <p:nvSpPr>
          <p:cNvPr id="98410" name="Rectangle 106"/>
          <p:cNvSpPr>
            <a:spLocks noChangeArrowheads="1"/>
          </p:cNvSpPr>
          <p:nvPr/>
        </p:nvSpPr>
        <p:spPr bwMode="auto">
          <a:xfrm>
            <a:off x="2455863"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2001</a:t>
            </a:r>
            <a:endParaRPr lang="en-AU" sz="1200"/>
          </a:p>
        </p:txBody>
      </p:sp>
      <p:sp>
        <p:nvSpPr>
          <p:cNvPr id="98411" name="Rectangle 107"/>
          <p:cNvSpPr>
            <a:spLocks noChangeArrowheads="1"/>
          </p:cNvSpPr>
          <p:nvPr/>
        </p:nvSpPr>
        <p:spPr bwMode="auto">
          <a:xfrm>
            <a:off x="2878138"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2002</a:t>
            </a:r>
            <a:endParaRPr lang="en-AU" sz="1200"/>
          </a:p>
        </p:txBody>
      </p:sp>
      <p:sp>
        <p:nvSpPr>
          <p:cNvPr id="98412" name="Rectangle 108"/>
          <p:cNvSpPr>
            <a:spLocks noChangeArrowheads="1"/>
          </p:cNvSpPr>
          <p:nvPr/>
        </p:nvSpPr>
        <p:spPr bwMode="auto">
          <a:xfrm>
            <a:off x="3298825"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2003</a:t>
            </a:r>
            <a:endParaRPr lang="en-AU" sz="1200"/>
          </a:p>
        </p:txBody>
      </p:sp>
      <p:sp>
        <p:nvSpPr>
          <p:cNvPr id="98413" name="Rectangle 109"/>
          <p:cNvSpPr>
            <a:spLocks noChangeArrowheads="1"/>
          </p:cNvSpPr>
          <p:nvPr/>
        </p:nvSpPr>
        <p:spPr bwMode="auto">
          <a:xfrm>
            <a:off x="3717925"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2004</a:t>
            </a:r>
            <a:endParaRPr lang="en-AU" sz="1200"/>
          </a:p>
        </p:txBody>
      </p:sp>
      <p:sp>
        <p:nvSpPr>
          <p:cNvPr id="98414" name="Rectangle 110"/>
          <p:cNvSpPr>
            <a:spLocks noChangeArrowheads="1"/>
          </p:cNvSpPr>
          <p:nvPr/>
        </p:nvSpPr>
        <p:spPr bwMode="auto">
          <a:xfrm>
            <a:off x="4137025"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2005</a:t>
            </a:r>
            <a:endParaRPr lang="en-AU" sz="1200"/>
          </a:p>
        </p:txBody>
      </p:sp>
      <p:sp>
        <p:nvSpPr>
          <p:cNvPr id="98415" name="Rectangle 111"/>
          <p:cNvSpPr>
            <a:spLocks noChangeArrowheads="1"/>
          </p:cNvSpPr>
          <p:nvPr/>
        </p:nvSpPr>
        <p:spPr bwMode="auto">
          <a:xfrm>
            <a:off x="4557713"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2006</a:t>
            </a:r>
            <a:endParaRPr lang="en-AU" sz="1200"/>
          </a:p>
        </p:txBody>
      </p:sp>
      <p:sp>
        <p:nvSpPr>
          <p:cNvPr id="98416" name="Rectangle 112"/>
          <p:cNvSpPr>
            <a:spLocks noChangeArrowheads="1"/>
          </p:cNvSpPr>
          <p:nvPr/>
        </p:nvSpPr>
        <p:spPr bwMode="auto">
          <a:xfrm>
            <a:off x="4981575"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2007</a:t>
            </a:r>
            <a:endParaRPr lang="en-AU" sz="1200"/>
          </a:p>
        </p:txBody>
      </p:sp>
      <p:sp>
        <p:nvSpPr>
          <p:cNvPr id="98417" name="Rectangle 113"/>
          <p:cNvSpPr>
            <a:spLocks noChangeArrowheads="1"/>
          </p:cNvSpPr>
          <p:nvPr/>
        </p:nvSpPr>
        <p:spPr bwMode="auto">
          <a:xfrm>
            <a:off x="5402263"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2008</a:t>
            </a:r>
            <a:endParaRPr lang="en-AU" sz="1200"/>
          </a:p>
        </p:txBody>
      </p:sp>
      <p:sp>
        <p:nvSpPr>
          <p:cNvPr id="98418" name="Rectangle 114"/>
          <p:cNvSpPr>
            <a:spLocks noChangeArrowheads="1"/>
          </p:cNvSpPr>
          <p:nvPr/>
        </p:nvSpPr>
        <p:spPr bwMode="auto">
          <a:xfrm>
            <a:off x="5824538" y="5672138"/>
            <a:ext cx="3349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2009</a:t>
            </a:r>
            <a:endParaRPr lang="en-AU" sz="1200"/>
          </a:p>
        </p:txBody>
      </p:sp>
      <p:sp>
        <p:nvSpPr>
          <p:cNvPr id="98419" name="Rectangle 115"/>
          <p:cNvSpPr>
            <a:spLocks noChangeArrowheads="1"/>
          </p:cNvSpPr>
          <p:nvPr/>
        </p:nvSpPr>
        <p:spPr bwMode="auto">
          <a:xfrm>
            <a:off x="6243638"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2010</a:t>
            </a:r>
            <a:endParaRPr lang="en-AU" sz="1200"/>
          </a:p>
        </p:txBody>
      </p:sp>
      <p:sp>
        <p:nvSpPr>
          <p:cNvPr id="98420" name="Rectangle 116"/>
          <p:cNvSpPr>
            <a:spLocks noChangeArrowheads="1"/>
          </p:cNvSpPr>
          <p:nvPr/>
        </p:nvSpPr>
        <p:spPr bwMode="auto">
          <a:xfrm>
            <a:off x="6664325" y="5672138"/>
            <a:ext cx="336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2011</a:t>
            </a:r>
            <a:endParaRPr lang="en-AU" sz="1200"/>
          </a:p>
        </p:txBody>
      </p:sp>
      <p:sp>
        <p:nvSpPr>
          <p:cNvPr id="98421" name="Rectangle 117"/>
          <p:cNvSpPr>
            <a:spLocks noChangeArrowheads="1"/>
          </p:cNvSpPr>
          <p:nvPr/>
        </p:nvSpPr>
        <p:spPr bwMode="auto">
          <a:xfrm>
            <a:off x="7123113" y="5457825"/>
            <a:ext cx="5254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75AD"/>
                </a:solidFill>
              </a:rPr>
              <a:t>The US</a:t>
            </a:r>
            <a:endParaRPr lang="en-AU"/>
          </a:p>
        </p:txBody>
      </p:sp>
      <p:sp>
        <p:nvSpPr>
          <p:cNvPr id="98422" name="Rectangle 118"/>
          <p:cNvSpPr>
            <a:spLocks noChangeArrowheads="1"/>
          </p:cNvSpPr>
          <p:nvPr/>
        </p:nvSpPr>
        <p:spPr bwMode="auto">
          <a:xfrm>
            <a:off x="3348038" y="1905000"/>
            <a:ext cx="23780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300">
                <a:solidFill>
                  <a:srgbClr val="000000"/>
                </a:solidFill>
              </a:rPr>
              <a:t>Contribution to global growth </a:t>
            </a:r>
            <a:endParaRPr lang="en-AU"/>
          </a:p>
        </p:txBody>
      </p:sp>
      <p:sp>
        <p:nvSpPr>
          <p:cNvPr id="98423" name="Rectangle 119"/>
          <p:cNvSpPr>
            <a:spLocks noChangeArrowheads="1"/>
          </p:cNvSpPr>
          <p:nvPr/>
        </p:nvSpPr>
        <p:spPr bwMode="auto">
          <a:xfrm>
            <a:off x="2293938" y="2190750"/>
            <a:ext cx="163988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000000"/>
                </a:solidFill>
              </a:rPr>
              <a:t>3 year moving average</a:t>
            </a:r>
            <a:endParaRPr lang="en-AU"/>
          </a:p>
        </p:txBody>
      </p:sp>
      <p:sp>
        <p:nvSpPr>
          <p:cNvPr id="98424" name="Rectangle 120"/>
          <p:cNvSpPr>
            <a:spLocks noChangeArrowheads="1"/>
          </p:cNvSpPr>
          <p:nvPr/>
        </p:nvSpPr>
        <p:spPr bwMode="auto">
          <a:xfrm>
            <a:off x="7045325" y="2871788"/>
            <a:ext cx="6270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859815"/>
                </a:solidFill>
              </a:rPr>
              <a:t>Others - </a:t>
            </a:r>
            <a:endParaRPr lang="en-AU"/>
          </a:p>
        </p:txBody>
      </p:sp>
      <p:sp>
        <p:nvSpPr>
          <p:cNvPr id="98425" name="Rectangle 121"/>
          <p:cNvSpPr>
            <a:spLocks noChangeArrowheads="1"/>
          </p:cNvSpPr>
          <p:nvPr/>
        </p:nvSpPr>
        <p:spPr bwMode="auto">
          <a:xfrm>
            <a:off x="7091363" y="3074988"/>
            <a:ext cx="5254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859815"/>
                </a:solidFill>
              </a:rPr>
              <a:t>mainly </a:t>
            </a:r>
            <a:endParaRPr lang="en-AU"/>
          </a:p>
        </p:txBody>
      </p:sp>
      <p:sp>
        <p:nvSpPr>
          <p:cNvPr id="98426" name="Rectangle 122"/>
          <p:cNvSpPr>
            <a:spLocks noChangeArrowheads="1"/>
          </p:cNvSpPr>
          <p:nvPr/>
        </p:nvSpPr>
        <p:spPr bwMode="auto">
          <a:xfrm>
            <a:off x="6996113" y="3281363"/>
            <a:ext cx="7286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859815"/>
                </a:solidFill>
              </a:rPr>
              <a:t>emerging </a:t>
            </a:r>
            <a:endParaRPr lang="en-AU"/>
          </a:p>
        </p:txBody>
      </p:sp>
      <p:sp>
        <p:nvSpPr>
          <p:cNvPr id="98427" name="Rectangle 123"/>
          <p:cNvSpPr>
            <a:spLocks noChangeArrowheads="1"/>
          </p:cNvSpPr>
          <p:nvPr/>
        </p:nvSpPr>
        <p:spPr bwMode="auto">
          <a:xfrm>
            <a:off x="6996113" y="3486150"/>
            <a:ext cx="7286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859815"/>
                </a:solidFill>
              </a:rPr>
              <a:t>countries </a:t>
            </a:r>
            <a:endParaRPr lang="en-AU"/>
          </a:p>
        </p:txBody>
      </p:sp>
      <p:sp>
        <p:nvSpPr>
          <p:cNvPr id="98428" name="Rectangle 124"/>
          <p:cNvSpPr>
            <a:spLocks noChangeArrowheads="1"/>
          </p:cNvSpPr>
          <p:nvPr/>
        </p:nvSpPr>
        <p:spPr bwMode="auto">
          <a:xfrm>
            <a:off x="7142163" y="4473575"/>
            <a:ext cx="423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CA6E46"/>
                </a:solidFill>
              </a:rPr>
              <a:t>China</a:t>
            </a:r>
            <a:endParaRPr lang="en-AU"/>
          </a:p>
        </p:txBody>
      </p:sp>
      <p:sp>
        <p:nvSpPr>
          <p:cNvPr id="98429" name="Rectangle 125"/>
          <p:cNvSpPr>
            <a:spLocks noChangeArrowheads="1"/>
          </p:cNvSpPr>
          <p:nvPr/>
        </p:nvSpPr>
        <p:spPr bwMode="auto">
          <a:xfrm>
            <a:off x="7188200" y="4962525"/>
            <a:ext cx="4397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BBAE78"/>
                </a:solidFill>
              </a:rPr>
              <a:t>Japan</a:t>
            </a:r>
            <a:endParaRPr lang="en-AU"/>
          </a:p>
        </p:txBody>
      </p:sp>
      <p:sp>
        <p:nvSpPr>
          <p:cNvPr id="98430" name="Rectangle 126"/>
          <p:cNvSpPr>
            <a:spLocks noChangeArrowheads="1"/>
          </p:cNvSpPr>
          <p:nvPr/>
        </p:nvSpPr>
        <p:spPr bwMode="auto">
          <a:xfrm>
            <a:off x="7148513" y="5222875"/>
            <a:ext cx="5254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200">
                <a:solidFill>
                  <a:srgbClr val="4D9EC6"/>
                </a:solidFill>
              </a:rPr>
              <a:t>Europe</a:t>
            </a:r>
            <a:endParaRPr lang="en-AU"/>
          </a:p>
        </p:txBody>
      </p:sp>
      <p:sp>
        <p:nvSpPr>
          <p:cNvPr id="98431" name="Freeform 127"/>
          <p:cNvSpPr>
            <a:spLocks noEditPoints="1"/>
          </p:cNvSpPr>
          <p:nvPr/>
        </p:nvSpPr>
        <p:spPr bwMode="auto">
          <a:xfrm>
            <a:off x="6888163" y="5084763"/>
            <a:ext cx="215900" cy="192087"/>
          </a:xfrm>
          <a:custGeom>
            <a:avLst/>
            <a:gdLst>
              <a:gd name="T0" fmla="*/ 807 w 815"/>
              <a:gd name="T1" fmla="*/ 31 h 694"/>
              <a:gd name="T2" fmla="*/ 138 w 815"/>
              <a:gd name="T3" fmla="*/ 599 h 694"/>
              <a:gd name="T4" fmla="*/ 115 w 815"/>
              <a:gd name="T5" fmla="*/ 597 h 694"/>
              <a:gd name="T6" fmla="*/ 117 w 815"/>
              <a:gd name="T7" fmla="*/ 574 h 694"/>
              <a:gd name="T8" fmla="*/ 786 w 815"/>
              <a:gd name="T9" fmla="*/ 6 h 694"/>
              <a:gd name="T10" fmla="*/ 809 w 815"/>
              <a:gd name="T11" fmla="*/ 8 h 694"/>
              <a:gd name="T12" fmla="*/ 807 w 815"/>
              <a:gd name="T13" fmla="*/ 31 h 694"/>
              <a:gd name="T14" fmla="*/ 218 w 815"/>
              <a:gd name="T15" fmla="*/ 641 h 694"/>
              <a:gd name="T16" fmla="*/ 0 w 815"/>
              <a:gd name="T17" fmla="*/ 694 h 694"/>
              <a:gd name="T18" fmla="*/ 88 w 815"/>
              <a:gd name="T19" fmla="*/ 489 h 694"/>
              <a:gd name="T20" fmla="*/ 218 w 815"/>
              <a:gd name="T21" fmla="*/ 641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5" h="694">
                <a:moveTo>
                  <a:pt x="807" y="31"/>
                </a:moveTo>
                <a:lnTo>
                  <a:pt x="138" y="599"/>
                </a:lnTo>
                <a:cubicBezTo>
                  <a:pt x="131" y="605"/>
                  <a:pt x="121" y="604"/>
                  <a:pt x="115" y="597"/>
                </a:cubicBezTo>
                <a:cubicBezTo>
                  <a:pt x="109" y="590"/>
                  <a:pt x="110" y="580"/>
                  <a:pt x="117" y="574"/>
                </a:cubicBezTo>
                <a:lnTo>
                  <a:pt x="786" y="6"/>
                </a:lnTo>
                <a:cubicBezTo>
                  <a:pt x="793" y="0"/>
                  <a:pt x="803" y="1"/>
                  <a:pt x="809" y="8"/>
                </a:cubicBezTo>
                <a:cubicBezTo>
                  <a:pt x="815" y="15"/>
                  <a:pt x="814" y="25"/>
                  <a:pt x="807" y="31"/>
                </a:cubicBezTo>
                <a:close/>
                <a:moveTo>
                  <a:pt x="218" y="641"/>
                </a:moveTo>
                <a:lnTo>
                  <a:pt x="0" y="694"/>
                </a:lnTo>
                <a:lnTo>
                  <a:pt x="88" y="489"/>
                </a:lnTo>
                <a:lnTo>
                  <a:pt x="218" y="641"/>
                </a:lnTo>
                <a:close/>
              </a:path>
            </a:pathLst>
          </a:custGeom>
          <a:solidFill>
            <a:srgbClr val="000000"/>
          </a:solidFill>
          <a:ln w="1588" cap="flat">
            <a:solidFill>
              <a:srgbClr val="000000"/>
            </a:solidFill>
            <a:prstDash val="solid"/>
            <a:bevel/>
            <a:headEnd/>
            <a:tailEnd/>
          </a:ln>
        </p:spPr>
        <p:txBody>
          <a:bodyPr/>
          <a:lstStyle/>
          <a:p>
            <a:endParaRPr lang="en-AU"/>
          </a:p>
        </p:txBody>
      </p:sp>
      <p:sp>
        <p:nvSpPr>
          <p:cNvPr id="98432" name="Freeform 128"/>
          <p:cNvSpPr>
            <a:spLocks noEditPoints="1"/>
          </p:cNvSpPr>
          <p:nvPr/>
        </p:nvSpPr>
        <p:spPr bwMode="auto">
          <a:xfrm>
            <a:off x="6888163" y="5316538"/>
            <a:ext cx="201612" cy="55562"/>
          </a:xfrm>
          <a:custGeom>
            <a:avLst/>
            <a:gdLst>
              <a:gd name="T0" fmla="*/ 748 w 765"/>
              <a:gd name="T1" fmla="*/ 117 h 200"/>
              <a:gd name="T2" fmla="*/ 167 w 765"/>
              <a:gd name="T3" fmla="*/ 117 h 200"/>
              <a:gd name="T4" fmla="*/ 150 w 765"/>
              <a:gd name="T5" fmla="*/ 100 h 200"/>
              <a:gd name="T6" fmla="*/ 167 w 765"/>
              <a:gd name="T7" fmla="*/ 84 h 200"/>
              <a:gd name="T8" fmla="*/ 748 w 765"/>
              <a:gd name="T9" fmla="*/ 84 h 200"/>
              <a:gd name="T10" fmla="*/ 765 w 765"/>
              <a:gd name="T11" fmla="*/ 100 h 200"/>
              <a:gd name="T12" fmla="*/ 748 w 765"/>
              <a:gd name="T13" fmla="*/ 117 h 200"/>
              <a:gd name="T14" fmla="*/ 200 w 765"/>
              <a:gd name="T15" fmla="*/ 200 h 200"/>
              <a:gd name="T16" fmla="*/ 0 w 765"/>
              <a:gd name="T17" fmla="*/ 100 h 200"/>
              <a:gd name="T18" fmla="*/ 200 w 765"/>
              <a:gd name="T19" fmla="*/ 0 h 200"/>
              <a:gd name="T20" fmla="*/ 200 w 765"/>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5" h="200">
                <a:moveTo>
                  <a:pt x="748" y="117"/>
                </a:moveTo>
                <a:lnTo>
                  <a:pt x="167" y="117"/>
                </a:lnTo>
                <a:cubicBezTo>
                  <a:pt x="158" y="117"/>
                  <a:pt x="150" y="110"/>
                  <a:pt x="150" y="100"/>
                </a:cubicBezTo>
                <a:cubicBezTo>
                  <a:pt x="150" y="91"/>
                  <a:pt x="158" y="84"/>
                  <a:pt x="167" y="84"/>
                </a:cubicBezTo>
                <a:lnTo>
                  <a:pt x="748" y="84"/>
                </a:lnTo>
                <a:cubicBezTo>
                  <a:pt x="758" y="84"/>
                  <a:pt x="765" y="91"/>
                  <a:pt x="765" y="100"/>
                </a:cubicBezTo>
                <a:cubicBezTo>
                  <a:pt x="765" y="110"/>
                  <a:pt x="758" y="117"/>
                  <a:pt x="748" y="117"/>
                </a:cubicBezTo>
                <a:close/>
                <a:moveTo>
                  <a:pt x="200" y="200"/>
                </a:moveTo>
                <a:lnTo>
                  <a:pt x="0" y="100"/>
                </a:lnTo>
                <a:lnTo>
                  <a:pt x="200" y="0"/>
                </a:lnTo>
                <a:lnTo>
                  <a:pt x="200" y="20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98433" name="Freeform 129"/>
          <p:cNvSpPr>
            <a:spLocks noEditPoints="1"/>
          </p:cNvSpPr>
          <p:nvPr/>
        </p:nvSpPr>
        <p:spPr bwMode="auto">
          <a:xfrm>
            <a:off x="6888163" y="5434013"/>
            <a:ext cx="157162" cy="122237"/>
          </a:xfrm>
          <a:custGeom>
            <a:avLst/>
            <a:gdLst>
              <a:gd name="T0" fmla="*/ 567 w 595"/>
              <a:gd name="T1" fmla="*/ 438 h 443"/>
              <a:gd name="T2" fmla="*/ 125 w 595"/>
              <a:gd name="T3" fmla="*/ 113 h 443"/>
              <a:gd name="T4" fmla="*/ 121 w 595"/>
              <a:gd name="T5" fmla="*/ 89 h 443"/>
              <a:gd name="T6" fmla="*/ 145 w 595"/>
              <a:gd name="T7" fmla="*/ 86 h 443"/>
              <a:gd name="T8" fmla="*/ 586 w 595"/>
              <a:gd name="T9" fmla="*/ 411 h 443"/>
              <a:gd name="T10" fmla="*/ 590 w 595"/>
              <a:gd name="T11" fmla="*/ 434 h 443"/>
              <a:gd name="T12" fmla="*/ 567 w 595"/>
              <a:gd name="T13" fmla="*/ 438 h 443"/>
              <a:gd name="T14" fmla="*/ 102 w 595"/>
              <a:gd name="T15" fmla="*/ 200 h 443"/>
              <a:gd name="T16" fmla="*/ 0 w 595"/>
              <a:gd name="T17" fmla="*/ 0 h 443"/>
              <a:gd name="T18" fmla="*/ 221 w 595"/>
              <a:gd name="T19" fmla="*/ 38 h 443"/>
              <a:gd name="T20" fmla="*/ 102 w 595"/>
              <a:gd name="T21" fmla="*/ 20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443">
                <a:moveTo>
                  <a:pt x="567" y="438"/>
                </a:moveTo>
                <a:lnTo>
                  <a:pt x="125" y="113"/>
                </a:lnTo>
                <a:cubicBezTo>
                  <a:pt x="117" y="107"/>
                  <a:pt x="116" y="97"/>
                  <a:pt x="121" y="89"/>
                </a:cubicBezTo>
                <a:cubicBezTo>
                  <a:pt x="127" y="82"/>
                  <a:pt x="137" y="80"/>
                  <a:pt x="145" y="86"/>
                </a:cubicBezTo>
                <a:lnTo>
                  <a:pt x="586" y="411"/>
                </a:lnTo>
                <a:cubicBezTo>
                  <a:pt x="594" y="417"/>
                  <a:pt x="595" y="427"/>
                  <a:pt x="590" y="434"/>
                </a:cubicBezTo>
                <a:cubicBezTo>
                  <a:pt x="584" y="442"/>
                  <a:pt x="574" y="443"/>
                  <a:pt x="567" y="438"/>
                </a:cubicBezTo>
                <a:close/>
                <a:moveTo>
                  <a:pt x="102" y="200"/>
                </a:moveTo>
                <a:lnTo>
                  <a:pt x="0" y="0"/>
                </a:lnTo>
                <a:lnTo>
                  <a:pt x="221" y="38"/>
                </a:lnTo>
                <a:lnTo>
                  <a:pt x="102" y="20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98436" name="Rectangle 132"/>
          <p:cNvSpPr>
            <a:spLocks noChangeArrowheads="1"/>
          </p:cNvSpPr>
          <p:nvPr/>
        </p:nvSpPr>
        <p:spPr bwMode="auto">
          <a:xfrm>
            <a:off x="323850" y="6165850"/>
            <a:ext cx="1900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a:r>
              <a:rPr lang="en-AU" sz="800">
                <a:solidFill>
                  <a:schemeClr val="tx1"/>
                </a:solidFill>
              </a:rPr>
              <a:t>Source: IMF, AMP Capital Investors</a:t>
            </a:r>
          </a:p>
        </p:txBody>
      </p:sp>
      <p:pic>
        <p:nvPicPr>
          <p:cNvPr id="128"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908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2"/>
          <p:cNvSpPr>
            <a:spLocks noGrp="1" noChangeArrowheads="1"/>
          </p:cNvSpPr>
          <p:nvPr>
            <p:ph type="title"/>
          </p:nvPr>
        </p:nvSpPr>
        <p:spPr>
          <a:prstGeom prst="rect">
            <a:avLst/>
          </a:prstGeom>
          <a:extLst>
            <a:ext uri="{909E8E84-426E-40DD-AFC4-6F175D3DCCD1}">
              <a14:hiddenFill xmlns:a14="http://schemas.microsoft.com/office/drawing/2010/main">
                <a:solidFill>
                  <a:srgbClr val="FFFF00"/>
                </a:solidFill>
              </a14:hiddenFill>
            </a:ext>
          </a:extLst>
        </p:spPr>
        <p:txBody>
          <a:bodyPr/>
          <a:lstStyle/>
          <a:p>
            <a:r>
              <a:rPr lang="en-AU" sz="2400" smtClean="0"/>
              <a:t>Interest rates are likely to remain low globally. Australian and European interest rates to fall further</a:t>
            </a:r>
          </a:p>
        </p:txBody>
      </p:sp>
      <p:sp>
        <p:nvSpPr>
          <p:cNvPr id="121860" name="Text Box 3"/>
          <p:cNvSpPr txBox="1">
            <a:spLocks noChangeArrowheads="1"/>
          </p:cNvSpPr>
          <p:nvPr/>
        </p:nvSpPr>
        <p:spPr bwMode="auto">
          <a:xfrm>
            <a:off x="323850" y="6237288"/>
            <a:ext cx="2159000"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Datastream, AMP Capital Investors</a:t>
            </a:r>
          </a:p>
        </p:txBody>
      </p:sp>
      <p:sp>
        <p:nvSpPr>
          <p:cNvPr id="121861" name="AutoShape 4"/>
          <p:cNvSpPr>
            <a:spLocks noChangeAspect="1" noChangeArrowheads="1" noTextEdit="1"/>
          </p:cNvSpPr>
          <p:nvPr/>
        </p:nvSpPr>
        <p:spPr bwMode="auto">
          <a:xfrm>
            <a:off x="762000" y="1268413"/>
            <a:ext cx="7618413" cy="467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pic>
        <p:nvPicPr>
          <p:cNvPr id="121862" name="Picture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1628775"/>
            <a:ext cx="8064500" cy="453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87" descr="AMP Capital logo_2 colour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879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Slide Number Placeholder 5"/>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165106FE-C2E3-4A0E-8EB7-BB9EE62E4857}" type="slidenum">
              <a:rPr lang="en-AU" sz="1000" b="0">
                <a:solidFill>
                  <a:schemeClr val="bg1"/>
                </a:solidFill>
              </a:rPr>
              <a:pPr/>
              <a:t>12</a:t>
            </a:fld>
            <a:endParaRPr lang="en-AU" sz="1000" b="0">
              <a:solidFill>
                <a:schemeClr val="bg1"/>
              </a:solidFill>
            </a:endParaRPr>
          </a:p>
        </p:txBody>
      </p:sp>
      <p:sp>
        <p:nvSpPr>
          <p:cNvPr id="123908" name="Text Box 4"/>
          <p:cNvSpPr txBox="1">
            <a:spLocks noChangeArrowheads="1"/>
          </p:cNvSpPr>
          <p:nvPr/>
        </p:nvSpPr>
        <p:spPr bwMode="auto">
          <a:xfrm>
            <a:off x="323850" y="6308725"/>
            <a:ext cx="23399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r>
              <a:rPr lang="en-AU" sz="700">
                <a:solidFill>
                  <a:schemeClr val="tx1"/>
                </a:solidFill>
              </a:rPr>
              <a:t>Source: Thomson Financial, AMP Capital Investors</a:t>
            </a:r>
          </a:p>
        </p:txBody>
      </p:sp>
      <p:sp>
        <p:nvSpPr>
          <p:cNvPr id="123909" name="Rectangle 4"/>
          <p:cNvSpPr>
            <a:spLocks noChangeArrowheads="1"/>
          </p:cNvSpPr>
          <p:nvPr/>
        </p:nvSpPr>
        <p:spPr bwMode="auto">
          <a:xfrm>
            <a:off x="5226050" y="1141413"/>
            <a:ext cx="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endParaRPr lang="en-US" sz="1200"/>
          </a:p>
        </p:txBody>
      </p:sp>
      <p:sp>
        <p:nvSpPr>
          <p:cNvPr id="123910" name="Rectangle 5"/>
          <p:cNvSpPr>
            <a:spLocks noChangeArrowheads="1"/>
          </p:cNvSpPr>
          <p:nvPr/>
        </p:nvSpPr>
        <p:spPr bwMode="auto">
          <a:xfrm>
            <a:off x="468313" y="281388"/>
            <a:ext cx="7488063" cy="503238"/>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a:r>
              <a:rPr lang="en-AU" sz="2400" b="0" dirty="0">
                <a:solidFill>
                  <a:schemeClr val="bg1"/>
                </a:solidFill>
              </a:rPr>
              <a:t>The </a:t>
            </a:r>
            <a:r>
              <a:rPr lang="en-AU" sz="2400" b="0" dirty="0" err="1">
                <a:solidFill>
                  <a:schemeClr val="bg1"/>
                </a:solidFill>
              </a:rPr>
              <a:t>Aust</a:t>
            </a:r>
            <a:r>
              <a:rPr lang="en-AU" sz="2400" b="0" dirty="0">
                <a:solidFill>
                  <a:schemeClr val="bg1"/>
                </a:solidFill>
              </a:rPr>
              <a:t> economy is recording moderate growth – but is two speed. Expect more RBA rate cuts</a:t>
            </a:r>
          </a:p>
        </p:txBody>
      </p:sp>
      <p:sp>
        <p:nvSpPr>
          <p:cNvPr id="123911" name="AutoShape 6"/>
          <p:cNvSpPr>
            <a:spLocks noChangeAspect="1" noChangeArrowheads="1" noTextEdit="1"/>
          </p:cNvSpPr>
          <p:nvPr/>
        </p:nvSpPr>
        <p:spPr bwMode="auto">
          <a:xfrm>
            <a:off x="468313" y="4076700"/>
            <a:ext cx="4175125"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23912" name="Text Box 9"/>
          <p:cNvSpPr txBox="1">
            <a:spLocks noChangeArrowheads="1"/>
          </p:cNvSpPr>
          <p:nvPr/>
        </p:nvSpPr>
        <p:spPr bwMode="auto">
          <a:xfrm>
            <a:off x="1763713" y="3833013"/>
            <a:ext cx="1470025"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200" dirty="0">
                <a:solidFill>
                  <a:schemeClr val="tx1"/>
                </a:solidFill>
              </a:rPr>
              <a:t>retail sales are weak</a:t>
            </a:r>
          </a:p>
        </p:txBody>
      </p:sp>
      <p:sp>
        <p:nvSpPr>
          <p:cNvPr id="123913" name="Rectangle 10"/>
          <p:cNvSpPr>
            <a:spLocks noChangeArrowheads="1"/>
          </p:cNvSpPr>
          <p:nvPr/>
        </p:nvSpPr>
        <p:spPr bwMode="auto">
          <a:xfrm>
            <a:off x="5051425" y="4268788"/>
            <a:ext cx="3276600" cy="1971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14" name="Text Box 11"/>
          <p:cNvSpPr txBox="1">
            <a:spLocks noChangeArrowheads="1"/>
          </p:cNvSpPr>
          <p:nvPr/>
        </p:nvSpPr>
        <p:spPr bwMode="auto">
          <a:xfrm>
            <a:off x="5724525" y="3835881"/>
            <a:ext cx="2084388"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200" dirty="0">
                <a:solidFill>
                  <a:schemeClr val="tx1"/>
                </a:solidFill>
              </a:rPr>
              <a:t>and the labour market is soft</a:t>
            </a:r>
          </a:p>
        </p:txBody>
      </p:sp>
      <p:sp>
        <p:nvSpPr>
          <p:cNvPr id="123915" name="Text Box 12"/>
          <p:cNvSpPr txBox="1">
            <a:spLocks noChangeArrowheads="1"/>
          </p:cNvSpPr>
          <p:nvPr/>
        </p:nvSpPr>
        <p:spPr bwMode="auto">
          <a:xfrm>
            <a:off x="755650" y="1370815"/>
            <a:ext cx="3522663"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200" dirty="0">
                <a:solidFill>
                  <a:schemeClr val="tx1"/>
                </a:solidFill>
              </a:rPr>
              <a:t>The mining boom is driving an investment boom</a:t>
            </a:r>
          </a:p>
        </p:txBody>
      </p:sp>
      <p:sp>
        <p:nvSpPr>
          <p:cNvPr id="123916" name="Text Box 13"/>
          <p:cNvSpPr txBox="1">
            <a:spLocks noChangeArrowheads="1"/>
          </p:cNvSpPr>
          <p:nvPr/>
        </p:nvSpPr>
        <p:spPr bwMode="auto">
          <a:xfrm>
            <a:off x="5651500" y="1343472"/>
            <a:ext cx="2247900"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200" dirty="0">
                <a:solidFill>
                  <a:schemeClr val="tx1"/>
                </a:solidFill>
              </a:rPr>
              <a:t>But building approvals are soft</a:t>
            </a:r>
          </a:p>
        </p:txBody>
      </p:sp>
      <p:grpSp>
        <p:nvGrpSpPr>
          <p:cNvPr id="123917" name="Group 16"/>
          <p:cNvGrpSpPr>
            <a:grpSpLocks/>
          </p:cNvGrpSpPr>
          <p:nvPr/>
        </p:nvGrpSpPr>
        <p:grpSpPr bwMode="auto">
          <a:xfrm>
            <a:off x="617536" y="1553377"/>
            <a:ext cx="3598862" cy="2159000"/>
            <a:chOff x="385" y="1071"/>
            <a:chExt cx="2267" cy="1360"/>
          </a:xfrm>
        </p:grpSpPr>
        <p:sp>
          <p:nvSpPr>
            <p:cNvPr id="123918" name="AutoShape 17"/>
            <p:cNvSpPr>
              <a:spLocks noChangeAspect="1" noChangeArrowheads="1" noTextEdit="1"/>
            </p:cNvSpPr>
            <p:nvPr/>
          </p:nvSpPr>
          <p:spPr bwMode="auto">
            <a:xfrm>
              <a:off x="385" y="1071"/>
              <a:ext cx="2267" cy="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23919" name="Rectangle 18"/>
            <p:cNvSpPr>
              <a:spLocks noChangeArrowheads="1"/>
            </p:cNvSpPr>
            <p:nvPr/>
          </p:nvSpPr>
          <p:spPr bwMode="auto">
            <a:xfrm>
              <a:off x="637" y="1142"/>
              <a:ext cx="1951" cy="1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20" name="Line 19"/>
            <p:cNvSpPr>
              <a:spLocks noChangeShapeType="1"/>
            </p:cNvSpPr>
            <p:nvPr/>
          </p:nvSpPr>
          <p:spPr bwMode="auto">
            <a:xfrm>
              <a:off x="637" y="2254"/>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1" name="Line 20"/>
            <p:cNvSpPr>
              <a:spLocks noChangeShapeType="1"/>
            </p:cNvSpPr>
            <p:nvPr/>
          </p:nvSpPr>
          <p:spPr bwMode="auto">
            <a:xfrm>
              <a:off x="637" y="2069"/>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2" name="Line 21"/>
            <p:cNvSpPr>
              <a:spLocks noChangeShapeType="1"/>
            </p:cNvSpPr>
            <p:nvPr/>
          </p:nvSpPr>
          <p:spPr bwMode="auto">
            <a:xfrm>
              <a:off x="637" y="1698"/>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3" name="Line 22"/>
            <p:cNvSpPr>
              <a:spLocks noChangeShapeType="1"/>
            </p:cNvSpPr>
            <p:nvPr/>
          </p:nvSpPr>
          <p:spPr bwMode="auto">
            <a:xfrm>
              <a:off x="637" y="1513"/>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4" name="Line 23"/>
            <p:cNvSpPr>
              <a:spLocks noChangeShapeType="1"/>
            </p:cNvSpPr>
            <p:nvPr/>
          </p:nvSpPr>
          <p:spPr bwMode="auto">
            <a:xfrm>
              <a:off x="637" y="1327"/>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5" name="Line 24"/>
            <p:cNvSpPr>
              <a:spLocks noChangeShapeType="1"/>
            </p:cNvSpPr>
            <p:nvPr/>
          </p:nvSpPr>
          <p:spPr bwMode="auto">
            <a:xfrm>
              <a:off x="637" y="1142"/>
              <a:ext cx="1951" cy="0"/>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26" name="Rectangle 25"/>
            <p:cNvSpPr>
              <a:spLocks noChangeArrowheads="1"/>
            </p:cNvSpPr>
            <p:nvPr/>
          </p:nvSpPr>
          <p:spPr bwMode="auto">
            <a:xfrm>
              <a:off x="637" y="1142"/>
              <a:ext cx="1951" cy="1112"/>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l"/>
              <a:endParaRPr lang="en-US"/>
            </a:p>
          </p:txBody>
        </p:sp>
        <p:sp>
          <p:nvSpPr>
            <p:cNvPr id="123927" name="Rectangle 26"/>
            <p:cNvSpPr>
              <a:spLocks noChangeArrowheads="1"/>
            </p:cNvSpPr>
            <p:nvPr/>
          </p:nvSpPr>
          <p:spPr bwMode="auto">
            <a:xfrm>
              <a:off x="663" y="1820"/>
              <a:ext cx="34" cy="63"/>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28" name="Rectangle 27"/>
            <p:cNvSpPr>
              <a:spLocks noChangeArrowheads="1"/>
            </p:cNvSpPr>
            <p:nvPr/>
          </p:nvSpPr>
          <p:spPr bwMode="auto">
            <a:xfrm>
              <a:off x="747" y="1883"/>
              <a:ext cx="35" cy="120"/>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29" name="Rectangle 28"/>
            <p:cNvSpPr>
              <a:spLocks noChangeArrowheads="1"/>
            </p:cNvSpPr>
            <p:nvPr/>
          </p:nvSpPr>
          <p:spPr bwMode="auto">
            <a:xfrm>
              <a:off x="832" y="1883"/>
              <a:ext cx="34" cy="307"/>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0" name="Rectangle 29"/>
            <p:cNvSpPr>
              <a:spLocks noChangeArrowheads="1"/>
            </p:cNvSpPr>
            <p:nvPr/>
          </p:nvSpPr>
          <p:spPr bwMode="auto">
            <a:xfrm>
              <a:off x="917" y="1738"/>
              <a:ext cx="34" cy="145"/>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1" name="Rectangle 30"/>
            <p:cNvSpPr>
              <a:spLocks noChangeArrowheads="1"/>
            </p:cNvSpPr>
            <p:nvPr/>
          </p:nvSpPr>
          <p:spPr bwMode="auto">
            <a:xfrm>
              <a:off x="1002" y="1701"/>
              <a:ext cx="34" cy="182"/>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2" name="Rectangle 31"/>
            <p:cNvSpPr>
              <a:spLocks noChangeArrowheads="1"/>
            </p:cNvSpPr>
            <p:nvPr/>
          </p:nvSpPr>
          <p:spPr bwMode="auto">
            <a:xfrm>
              <a:off x="1087" y="1540"/>
              <a:ext cx="34" cy="343"/>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3" name="Rectangle 32"/>
            <p:cNvSpPr>
              <a:spLocks noChangeArrowheads="1"/>
            </p:cNvSpPr>
            <p:nvPr/>
          </p:nvSpPr>
          <p:spPr bwMode="auto">
            <a:xfrm>
              <a:off x="1172" y="1613"/>
              <a:ext cx="34" cy="270"/>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4" name="Rectangle 33"/>
            <p:cNvSpPr>
              <a:spLocks noChangeArrowheads="1"/>
            </p:cNvSpPr>
            <p:nvPr/>
          </p:nvSpPr>
          <p:spPr bwMode="auto">
            <a:xfrm>
              <a:off x="1256" y="1704"/>
              <a:ext cx="34" cy="179"/>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5" name="Rectangle 34"/>
            <p:cNvSpPr>
              <a:spLocks noChangeArrowheads="1"/>
            </p:cNvSpPr>
            <p:nvPr/>
          </p:nvSpPr>
          <p:spPr bwMode="auto">
            <a:xfrm>
              <a:off x="1341" y="1784"/>
              <a:ext cx="34" cy="99"/>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6" name="Rectangle 35"/>
            <p:cNvSpPr>
              <a:spLocks noChangeArrowheads="1"/>
            </p:cNvSpPr>
            <p:nvPr/>
          </p:nvSpPr>
          <p:spPr bwMode="auto">
            <a:xfrm>
              <a:off x="1426" y="1883"/>
              <a:ext cx="34" cy="12"/>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7" name="Rectangle 36"/>
            <p:cNvSpPr>
              <a:spLocks noChangeArrowheads="1"/>
            </p:cNvSpPr>
            <p:nvPr/>
          </p:nvSpPr>
          <p:spPr bwMode="auto">
            <a:xfrm>
              <a:off x="1511" y="1883"/>
              <a:ext cx="34" cy="34"/>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8" name="Rectangle 37"/>
            <p:cNvSpPr>
              <a:spLocks noChangeArrowheads="1"/>
            </p:cNvSpPr>
            <p:nvPr/>
          </p:nvSpPr>
          <p:spPr bwMode="auto">
            <a:xfrm>
              <a:off x="1596" y="1883"/>
              <a:ext cx="34" cy="59"/>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39" name="Rectangle 38"/>
            <p:cNvSpPr>
              <a:spLocks noChangeArrowheads="1"/>
            </p:cNvSpPr>
            <p:nvPr/>
          </p:nvSpPr>
          <p:spPr bwMode="auto">
            <a:xfrm>
              <a:off x="1680" y="1819"/>
              <a:ext cx="35" cy="64"/>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0" name="Rectangle 39"/>
            <p:cNvSpPr>
              <a:spLocks noChangeArrowheads="1"/>
            </p:cNvSpPr>
            <p:nvPr/>
          </p:nvSpPr>
          <p:spPr bwMode="auto">
            <a:xfrm>
              <a:off x="1765" y="1603"/>
              <a:ext cx="34" cy="280"/>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1" name="Rectangle 40"/>
            <p:cNvSpPr>
              <a:spLocks noChangeArrowheads="1"/>
            </p:cNvSpPr>
            <p:nvPr/>
          </p:nvSpPr>
          <p:spPr bwMode="auto">
            <a:xfrm>
              <a:off x="1850" y="1853"/>
              <a:ext cx="34" cy="30"/>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2" name="Rectangle 41"/>
            <p:cNvSpPr>
              <a:spLocks noChangeArrowheads="1"/>
            </p:cNvSpPr>
            <p:nvPr/>
          </p:nvSpPr>
          <p:spPr bwMode="auto">
            <a:xfrm>
              <a:off x="1935" y="1657"/>
              <a:ext cx="34" cy="226"/>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3" name="Rectangle 42"/>
            <p:cNvSpPr>
              <a:spLocks noChangeArrowheads="1"/>
            </p:cNvSpPr>
            <p:nvPr/>
          </p:nvSpPr>
          <p:spPr bwMode="auto">
            <a:xfrm>
              <a:off x="2020" y="1416"/>
              <a:ext cx="34" cy="467"/>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4" name="Rectangle 43"/>
            <p:cNvSpPr>
              <a:spLocks noChangeArrowheads="1"/>
            </p:cNvSpPr>
            <p:nvPr/>
          </p:nvSpPr>
          <p:spPr bwMode="auto">
            <a:xfrm>
              <a:off x="2104" y="1726"/>
              <a:ext cx="35" cy="157"/>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5" name="Rectangle 44"/>
            <p:cNvSpPr>
              <a:spLocks noChangeArrowheads="1"/>
            </p:cNvSpPr>
            <p:nvPr/>
          </p:nvSpPr>
          <p:spPr bwMode="auto">
            <a:xfrm>
              <a:off x="2189" y="1685"/>
              <a:ext cx="34" cy="198"/>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6" name="Rectangle 45"/>
            <p:cNvSpPr>
              <a:spLocks noChangeArrowheads="1"/>
            </p:cNvSpPr>
            <p:nvPr/>
          </p:nvSpPr>
          <p:spPr bwMode="auto">
            <a:xfrm>
              <a:off x="2274" y="1570"/>
              <a:ext cx="34" cy="313"/>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7" name="Rectangle 46"/>
            <p:cNvSpPr>
              <a:spLocks noChangeArrowheads="1"/>
            </p:cNvSpPr>
            <p:nvPr/>
          </p:nvSpPr>
          <p:spPr bwMode="auto">
            <a:xfrm>
              <a:off x="2359" y="1883"/>
              <a:ext cx="34" cy="100"/>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8" name="Rectangle 47"/>
            <p:cNvSpPr>
              <a:spLocks noChangeArrowheads="1"/>
            </p:cNvSpPr>
            <p:nvPr/>
          </p:nvSpPr>
          <p:spPr bwMode="auto">
            <a:xfrm>
              <a:off x="2444" y="1665"/>
              <a:ext cx="34" cy="218"/>
            </a:xfrm>
            <a:prstGeom prst="rect">
              <a:avLst/>
            </a:prstGeom>
            <a:solidFill>
              <a:srgbClr val="0075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49" name="Rectangle 48"/>
            <p:cNvSpPr>
              <a:spLocks noChangeArrowheads="1"/>
            </p:cNvSpPr>
            <p:nvPr/>
          </p:nvSpPr>
          <p:spPr bwMode="auto">
            <a:xfrm>
              <a:off x="2529" y="1291"/>
              <a:ext cx="34" cy="592"/>
            </a:xfrm>
            <a:prstGeom prst="rect">
              <a:avLst/>
            </a:prstGeom>
            <a:solidFill>
              <a:srgbClr val="AF13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a:p>
          </p:txBody>
        </p:sp>
        <p:sp>
          <p:nvSpPr>
            <p:cNvPr id="123950" name="Line 49"/>
            <p:cNvSpPr>
              <a:spLocks noChangeShapeType="1"/>
            </p:cNvSpPr>
            <p:nvPr/>
          </p:nvSpPr>
          <p:spPr bwMode="auto">
            <a:xfrm>
              <a:off x="637" y="1142"/>
              <a:ext cx="0" cy="11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1" name="Line 50"/>
            <p:cNvSpPr>
              <a:spLocks noChangeShapeType="1"/>
            </p:cNvSpPr>
            <p:nvPr/>
          </p:nvSpPr>
          <p:spPr bwMode="auto">
            <a:xfrm>
              <a:off x="614" y="2254"/>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2" name="Line 51"/>
            <p:cNvSpPr>
              <a:spLocks noChangeShapeType="1"/>
            </p:cNvSpPr>
            <p:nvPr/>
          </p:nvSpPr>
          <p:spPr bwMode="auto">
            <a:xfrm>
              <a:off x="614" y="2069"/>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3" name="Line 52"/>
            <p:cNvSpPr>
              <a:spLocks noChangeShapeType="1"/>
            </p:cNvSpPr>
            <p:nvPr/>
          </p:nvSpPr>
          <p:spPr bwMode="auto">
            <a:xfrm>
              <a:off x="614" y="1883"/>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4" name="Line 53"/>
            <p:cNvSpPr>
              <a:spLocks noChangeShapeType="1"/>
            </p:cNvSpPr>
            <p:nvPr/>
          </p:nvSpPr>
          <p:spPr bwMode="auto">
            <a:xfrm>
              <a:off x="614" y="1698"/>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5" name="Line 54"/>
            <p:cNvSpPr>
              <a:spLocks noChangeShapeType="1"/>
            </p:cNvSpPr>
            <p:nvPr/>
          </p:nvSpPr>
          <p:spPr bwMode="auto">
            <a:xfrm>
              <a:off x="614" y="1513"/>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6" name="Line 55"/>
            <p:cNvSpPr>
              <a:spLocks noChangeShapeType="1"/>
            </p:cNvSpPr>
            <p:nvPr/>
          </p:nvSpPr>
          <p:spPr bwMode="auto">
            <a:xfrm>
              <a:off x="614" y="1327"/>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7" name="Line 56"/>
            <p:cNvSpPr>
              <a:spLocks noChangeShapeType="1"/>
            </p:cNvSpPr>
            <p:nvPr/>
          </p:nvSpPr>
          <p:spPr bwMode="auto">
            <a:xfrm>
              <a:off x="614" y="1142"/>
              <a:ext cx="2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8" name="Line 57"/>
            <p:cNvSpPr>
              <a:spLocks noChangeShapeType="1"/>
            </p:cNvSpPr>
            <p:nvPr/>
          </p:nvSpPr>
          <p:spPr bwMode="auto">
            <a:xfrm>
              <a:off x="637" y="1883"/>
              <a:ext cx="1951"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59" name="Line 58"/>
            <p:cNvSpPr>
              <a:spLocks noChangeShapeType="1"/>
            </p:cNvSpPr>
            <p:nvPr/>
          </p:nvSpPr>
          <p:spPr bwMode="auto">
            <a:xfrm flipV="1">
              <a:off x="637"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0" name="Line 59"/>
            <p:cNvSpPr>
              <a:spLocks noChangeShapeType="1"/>
            </p:cNvSpPr>
            <p:nvPr/>
          </p:nvSpPr>
          <p:spPr bwMode="auto">
            <a:xfrm flipV="1">
              <a:off x="807"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1" name="Line 60"/>
            <p:cNvSpPr>
              <a:spLocks noChangeShapeType="1"/>
            </p:cNvSpPr>
            <p:nvPr/>
          </p:nvSpPr>
          <p:spPr bwMode="auto">
            <a:xfrm flipV="1">
              <a:off x="977"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2" name="Line 61"/>
            <p:cNvSpPr>
              <a:spLocks noChangeShapeType="1"/>
            </p:cNvSpPr>
            <p:nvPr/>
          </p:nvSpPr>
          <p:spPr bwMode="auto">
            <a:xfrm flipV="1">
              <a:off x="1146"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3" name="Line 62"/>
            <p:cNvSpPr>
              <a:spLocks noChangeShapeType="1"/>
            </p:cNvSpPr>
            <p:nvPr/>
          </p:nvSpPr>
          <p:spPr bwMode="auto">
            <a:xfrm flipV="1">
              <a:off x="1316"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4" name="Line 63"/>
            <p:cNvSpPr>
              <a:spLocks noChangeShapeType="1"/>
            </p:cNvSpPr>
            <p:nvPr/>
          </p:nvSpPr>
          <p:spPr bwMode="auto">
            <a:xfrm flipV="1">
              <a:off x="1485"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5" name="Line 64"/>
            <p:cNvSpPr>
              <a:spLocks noChangeShapeType="1"/>
            </p:cNvSpPr>
            <p:nvPr/>
          </p:nvSpPr>
          <p:spPr bwMode="auto">
            <a:xfrm flipV="1">
              <a:off x="1655"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6" name="Line 65"/>
            <p:cNvSpPr>
              <a:spLocks noChangeShapeType="1"/>
            </p:cNvSpPr>
            <p:nvPr/>
          </p:nvSpPr>
          <p:spPr bwMode="auto">
            <a:xfrm flipV="1">
              <a:off x="1825"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7" name="Line 66"/>
            <p:cNvSpPr>
              <a:spLocks noChangeShapeType="1"/>
            </p:cNvSpPr>
            <p:nvPr/>
          </p:nvSpPr>
          <p:spPr bwMode="auto">
            <a:xfrm flipV="1">
              <a:off x="1994"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8" name="Line 67"/>
            <p:cNvSpPr>
              <a:spLocks noChangeShapeType="1"/>
            </p:cNvSpPr>
            <p:nvPr/>
          </p:nvSpPr>
          <p:spPr bwMode="auto">
            <a:xfrm flipV="1">
              <a:off x="2164"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69" name="Line 68"/>
            <p:cNvSpPr>
              <a:spLocks noChangeShapeType="1"/>
            </p:cNvSpPr>
            <p:nvPr/>
          </p:nvSpPr>
          <p:spPr bwMode="auto">
            <a:xfrm flipV="1">
              <a:off x="2334"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70" name="Line 69"/>
            <p:cNvSpPr>
              <a:spLocks noChangeShapeType="1"/>
            </p:cNvSpPr>
            <p:nvPr/>
          </p:nvSpPr>
          <p:spPr bwMode="auto">
            <a:xfrm flipV="1">
              <a:off x="2504" y="1883"/>
              <a:ext cx="0" cy="2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23971" name="Rectangle 70"/>
            <p:cNvSpPr>
              <a:spLocks noChangeArrowheads="1"/>
            </p:cNvSpPr>
            <p:nvPr/>
          </p:nvSpPr>
          <p:spPr bwMode="auto">
            <a:xfrm>
              <a:off x="408" y="2213"/>
              <a:ext cx="16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-20%</a:t>
              </a:r>
              <a:endParaRPr lang="en-AU"/>
            </a:p>
          </p:txBody>
        </p:sp>
        <p:sp>
          <p:nvSpPr>
            <p:cNvPr id="123972" name="Rectangle 71"/>
            <p:cNvSpPr>
              <a:spLocks noChangeArrowheads="1"/>
            </p:cNvSpPr>
            <p:nvPr/>
          </p:nvSpPr>
          <p:spPr bwMode="auto">
            <a:xfrm>
              <a:off x="408" y="2027"/>
              <a:ext cx="16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-10%</a:t>
              </a:r>
              <a:endParaRPr lang="en-AU"/>
            </a:p>
          </p:txBody>
        </p:sp>
        <p:sp>
          <p:nvSpPr>
            <p:cNvPr id="123973" name="Rectangle 72"/>
            <p:cNvSpPr>
              <a:spLocks noChangeArrowheads="1"/>
            </p:cNvSpPr>
            <p:nvPr/>
          </p:nvSpPr>
          <p:spPr bwMode="auto">
            <a:xfrm>
              <a:off x="474" y="1842"/>
              <a:ext cx="10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a:t>
              </a:r>
              <a:endParaRPr lang="en-AU"/>
            </a:p>
          </p:txBody>
        </p:sp>
        <p:sp>
          <p:nvSpPr>
            <p:cNvPr id="123974" name="Rectangle 73"/>
            <p:cNvSpPr>
              <a:spLocks noChangeArrowheads="1"/>
            </p:cNvSpPr>
            <p:nvPr/>
          </p:nvSpPr>
          <p:spPr bwMode="auto">
            <a:xfrm>
              <a:off x="433" y="1657"/>
              <a:ext cx="1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10%</a:t>
              </a:r>
              <a:endParaRPr lang="en-AU"/>
            </a:p>
          </p:txBody>
        </p:sp>
        <p:sp>
          <p:nvSpPr>
            <p:cNvPr id="123975" name="Rectangle 74"/>
            <p:cNvSpPr>
              <a:spLocks noChangeArrowheads="1"/>
            </p:cNvSpPr>
            <p:nvPr/>
          </p:nvSpPr>
          <p:spPr bwMode="auto">
            <a:xfrm>
              <a:off x="433" y="1471"/>
              <a:ext cx="1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20%</a:t>
              </a:r>
              <a:endParaRPr lang="en-AU"/>
            </a:p>
          </p:txBody>
        </p:sp>
        <p:sp>
          <p:nvSpPr>
            <p:cNvPr id="123976" name="Rectangle 75"/>
            <p:cNvSpPr>
              <a:spLocks noChangeArrowheads="1"/>
            </p:cNvSpPr>
            <p:nvPr/>
          </p:nvSpPr>
          <p:spPr bwMode="auto">
            <a:xfrm>
              <a:off x="433" y="1286"/>
              <a:ext cx="1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30%</a:t>
              </a:r>
              <a:endParaRPr lang="en-AU"/>
            </a:p>
          </p:txBody>
        </p:sp>
        <p:sp>
          <p:nvSpPr>
            <p:cNvPr id="123977" name="Rectangle 76"/>
            <p:cNvSpPr>
              <a:spLocks noChangeArrowheads="1"/>
            </p:cNvSpPr>
            <p:nvPr/>
          </p:nvSpPr>
          <p:spPr bwMode="auto">
            <a:xfrm>
              <a:off x="433" y="1101"/>
              <a:ext cx="1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40%</a:t>
              </a:r>
              <a:endParaRPr lang="en-AU"/>
            </a:p>
          </p:txBody>
        </p:sp>
        <p:sp>
          <p:nvSpPr>
            <p:cNvPr id="123978" name="Rectangle 77"/>
            <p:cNvSpPr>
              <a:spLocks noChangeArrowheads="1"/>
            </p:cNvSpPr>
            <p:nvPr/>
          </p:nvSpPr>
          <p:spPr bwMode="auto">
            <a:xfrm>
              <a:off x="639"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90</a:t>
              </a:r>
              <a:endParaRPr lang="en-AU"/>
            </a:p>
          </p:txBody>
        </p:sp>
        <p:sp>
          <p:nvSpPr>
            <p:cNvPr id="123979" name="Rectangle 78"/>
            <p:cNvSpPr>
              <a:spLocks noChangeArrowheads="1"/>
            </p:cNvSpPr>
            <p:nvPr/>
          </p:nvSpPr>
          <p:spPr bwMode="auto">
            <a:xfrm>
              <a:off x="808"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92</a:t>
              </a:r>
              <a:endParaRPr lang="en-AU"/>
            </a:p>
          </p:txBody>
        </p:sp>
        <p:sp>
          <p:nvSpPr>
            <p:cNvPr id="123980" name="Rectangle 79"/>
            <p:cNvSpPr>
              <a:spLocks noChangeArrowheads="1"/>
            </p:cNvSpPr>
            <p:nvPr/>
          </p:nvSpPr>
          <p:spPr bwMode="auto">
            <a:xfrm>
              <a:off x="978"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94</a:t>
              </a:r>
              <a:endParaRPr lang="en-AU"/>
            </a:p>
          </p:txBody>
        </p:sp>
        <p:sp>
          <p:nvSpPr>
            <p:cNvPr id="123981" name="Rectangle 80"/>
            <p:cNvSpPr>
              <a:spLocks noChangeArrowheads="1"/>
            </p:cNvSpPr>
            <p:nvPr/>
          </p:nvSpPr>
          <p:spPr bwMode="auto">
            <a:xfrm>
              <a:off x="1148"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96</a:t>
              </a:r>
              <a:endParaRPr lang="en-AU"/>
            </a:p>
          </p:txBody>
        </p:sp>
        <p:sp>
          <p:nvSpPr>
            <p:cNvPr id="123982" name="Rectangle 81"/>
            <p:cNvSpPr>
              <a:spLocks noChangeArrowheads="1"/>
            </p:cNvSpPr>
            <p:nvPr/>
          </p:nvSpPr>
          <p:spPr bwMode="auto">
            <a:xfrm>
              <a:off x="1317"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98</a:t>
              </a:r>
              <a:endParaRPr lang="en-AU"/>
            </a:p>
          </p:txBody>
        </p:sp>
        <p:sp>
          <p:nvSpPr>
            <p:cNvPr id="123983" name="Rectangle 82"/>
            <p:cNvSpPr>
              <a:spLocks noChangeArrowheads="1"/>
            </p:cNvSpPr>
            <p:nvPr/>
          </p:nvSpPr>
          <p:spPr bwMode="auto">
            <a:xfrm>
              <a:off x="1487"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00</a:t>
              </a:r>
              <a:endParaRPr lang="en-AU"/>
            </a:p>
          </p:txBody>
        </p:sp>
        <p:sp>
          <p:nvSpPr>
            <p:cNvPr id="123984" name="Rectangle 83"/>
            <p:cNvSpPr>
              <a:spLocks noChangeArrowheads="1"/>
            </p:cNvSpPr>
            <p:nvPr/>
          </p:nvSpPr>
          <p:spPr bwMode="auto">
            <a:xfrm>
              <a:off x="1656"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02</a:t>
              </a:r>
              <a:endParaRPr lang="en-AU"/>
            </a:p>
          </p:txBody>
        </p:sp>
        <p:sp>
          <p:nvSpPr>
            <p:cNvPr id="123985" name="Rectangle 84"/>
            <p:cNvSpPr>
              <a:spLocks noChangeArrowheads="1"/>
            </p:cNvSpPr>
            <p:nvPr/>
          </p:nvSpPr>
          <p:spPr bwMode="auto">
            <a:xfrm>
              <a:off x="1826"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04</a:t>
              </a:r>
              <a:endParaRPr lang="en-AU"/>
            </a:p>
          </p:txBody>
        </p:sp>
        <p:sp>
          <p:nvSpPr>
            <p:cNvPr id="123986" name="Rectangle 85"/>
            <p:cNvSpPr>
              <a:spLocks noChangeArrowheads="1"/>
            </p:cNvSpPr>
            <p:nvPr/>
          </p:nvSpPr>
          <p:spPr bwMode="auto">
            <a:xfrm>
              <a:off x="1996"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06</a:t>
              </a:r>
              <a:endParaRPr lang="en-AU"/>
            </a:p>
          </p:txBody>
        </p:sp>
        <p:sp>
          <p:nvSpPr>
            <p:cNvPr id="123987" name="Rectangle 86"/>
            <p:cNvSpPr>
              <a:spLocks noChangeArrowheads="1"/>
            </p:cNvSpPr>
            <p:nvPr/>
          </p:nvSpPr>
          <p:spPr bwMode="auto">
            <a:xfrm>
              <a:off x="2165"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08</a:t>
              </a:r>
              <a:endParaRPr lang="en-AU"/>
            </a:p>
          </p:txBody>
        </p:sp>
        <p:sp>
          <p:nvSpPr>
            <p:cNvPr id="123988" name="Rectangle 87"/>
            <p:cNvSpPr>
              <a:spLocks noChangeArrowheads="1"/>
            </p:cNvSpPr>
            <p:nvPr/>
          </p:nvSpPr>
          <p:spPr bwMode="auto">
            <a:xfrm>
              <a:off x="2335"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10</a:t>
              </a:r>
              <a:endParaRPr lang="en-AU"/>
            </a:p>
          </p:txBody>
        </p:sp>
        <p:sp>
          <p:nvSpPr>
            <p:cNvPr id="123989" name="Rectangle 88"/>
            <p:cNvSpPr>
              <a:spLocks noChangeArrowheads="1"/>
            </p:cNvSpPr>
            <p:nvPr/>
          </p:nvSpPr>
          <p:spPr bwMode="auto">
            <a:xfrm>
              <a:off x="2505" y="2318"/>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12</a:t>
              </a:r>
              <a:endParaRPr lang="en-AU"/>
            </a:p>
          </p:txBody>
        </p:sp>
        <p:sp>
          <p:nvSpPr>
            <p:cNvPr id="123990" name="Rectangle 89"/>
            <p:cNvSpPr>
              <a:spLocks noChangeArrowheads="1"/>
            </p:cNvSpPr>
            <p:nvPr/>
          </p:nvSpPr>
          <p:spPr bwMode="auto">
            <a:xfrm>
              <a:off x="2016" y="1244"/>
              <a:ext cx="3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Estimate </a:t>
              </a:r>
              <a:endParaRPr lang="en-AU"/>
            </a:p>
          </p:txBody>
        </p:sp>
        <p:sp>
          <p:nvSpPr>
            <p:cNvPr id="123991" name="Freeform 90"/>
            <p:cNvSpPr>
              <a:spLocks noEditPoints="1"/>
            </p:cNvSpPr>
            <p:nvPr/>
          </p:nvSpPr>
          <p:spPr bwMode="auto">
            <a:xfrm>
              <a:off x="2356" y="1282"/>
              <a:ext cx="125" cy="96"/>
            </a:xfrm>
            <a:custGeom>
              <a:avLst/>
              <a:gdLst>
                <a:gd name="T0" fmla="*/ 0 w 1342"/>
                <a:gd name="T1" fmla="*/ 0 h 1062"/>
                <a:gd name="T2" fmla="*/ 0 w 1342"/>
                <a:gd name="T3" fmla="*/ 0 h 1062"/>
                <a:gd name="T4" fmla="*/ 0 w 1342"/>
                <a:gd name="T5" fmla="*/ 0 h 1062"/>
                <a:gd name="T6" fmla="*/ 0 w 1342"/>
                <a:gd name="T7" fmla="*/ 0 h 1062"/>
                <a:gd name="T8" fmla="*/ 0 w 1342"/>
                <a:gd name="T9" fmla="*/ 0 h 1062"/>
                <a:gd name="T10" fmla="*/ 0 w 1342"/>
                <a:gd name="T11" fmla="*/ 0 h 1062"/>
                <a:gd name="T12" fmla="*/ 0 w 1342"/>
                <a:gd name="T13" fmla="*/ 0 h 1062"/>
                <a:gd name="T14" fmla="*/ 0 w 1342"/>
                <a:gd name="T15" fmla="*/ 0 h 1062"/>
                <a:gd name="T16" fmla="*/ 0 w 1342"/>
                <a:gd name="T17" fmla="*/ 0 h 1062"/>
                <a:gd name="T18" fmla="*/ 0 w 1342"/>
                <a:gd name="T19" fmla="*/ 0 h 1062"/>
                <a:gd name="T20" fmla="*/ 0 w 1342"/>
                <a:gd name="T21" fmla="*/ 0 h 10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42" h="1062">
                  <a:moveTo>
                    <a:pt x="29" y="5"/>
                  </a:moveTo>
                  <a:lnTo>
                    <a:pt x="1222" y="946"/>
                  </a:lnTo>
                  <a:cubicBezTo>
                    <a:pt x="1229" y="952"/>
                    <a:pt x="1230" y="962"/>
                    <a:pt x="1225" y="970"/>
                  </a:cubicBezTo>
                  <a:cubicBezTo>
                    <a:pt x="1219" y="977"/>
                    <a:pt x="1209" y="978"/>
                    <a:pt x="1201" y="972"/>
                  </a:cubicBezTo>
                  <a:lnTo>
                    <a:pt x="8" y="32"/>
                  </a:lnTo>
                  <a:cubicBezTo>
                    <a:pt x="1" y="26"/>
                    <a:pt x="0" y="15"/>
                    <a:pt x="5" y="8"/>
                  </a:cubicBezTo>
                  <a:cubicBezTo>
                    <a:pt x="11" y="1"/>
                    <a:pt x="22" y="0"/>
                    <a:pt x="29" y="5"/>
                  </a:cubicBezTo>
                  <a:close/>
                  <a:moveTo>
                    <a:pt x="1247" y="860"/>
                  </a:moveTo>
                  <a:lnTo>
                    <a:pt x="1342" y="1062"/>
                  </a:lnTo>
                  <a:lnTo>
                    <a:pt x="1124" y="1017"/>
                  </a:lnTo>
                  <a:lnTo>
                    <a:pt x="1247" y="860"/>
                  </a:lnTo>
                  <a:close/>
                </a:path>
              </a:pathLst>
            </a:custGeom>
            <a:solidFill>
              <a:srgbClr val="000000"/>
            </a:solidFill>
            <a:ln w="0" cap="flat">
              <a:solidFill>
                <a:srgbClr val="000000"/>
              </a:solidFill>
              <a:prstDash val="solid"/>
              <a:bevel/>
              <a:headEnd/>
              <a:tailEnd/>
            </a:ln>
          </p:spPr>
          <p:txBody>
            <a:bodyPr/>
            <a:lstStyle/>
            <a:p>
              <a:endParaRPr lang="en-AU"/>
            </a:p>
          </p:txBody>
        </p:sp>
        <p:sp>
          <p:nvSpPr>
            <p:cNvPr id="123992" name="Rectangle 91"/>
            <p:cNvSpPr>
              <a:spLocks noChangeArrowheads="1"/>
            </p:cNvSpPr>
            <p:nvPr/>
          </p:nvSpPr>
          <p:spPr bwMode="auto">
            <a:xfrm>
              <a:off x="661" y="1166"/>
              <a:ext cx="141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900">
                  <a:solidFill>
                    <a:srgbClr val="000000"/>
                  </a:solidFill>
                </a:rPr>
                <a:t>Business Investment, Fin year, % change</a:t>
              </a:r>
              <a:endParaRPr lang="en-AU"/>
            </a:p>
          </p:txBody>
        </p:sp>
      </p:grpSp>
      <p:pic>
        <p:nvPicPr>
          <p:cNvPr id="123993" name="Picture 9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7900" y="1550988"/>
            <a:ext cx="3600450" cy="215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994" name="Picture 9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1715" y="4075329"/>
            <a:ext cx="3600450"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995" name="Picture 95"/>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188" y="4040981"/>
            <a:ext cx="3600450"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Picture 287" descr="AMP Capital logo_2 colour_cmy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85359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AU" smtClean="0"/>
              <a:t>Australia is not immune, but is reasonably well placed</a:t>
            </a:r>
          </a:p>
        </p:txBody>
      </p:sp>
      <p:sp>
        <p:nvSpPr>
          <p:cNvPr id="93187" name="Rectangle 3"/>
          <p:cNvSpPr>
            <a:spLocks noGrp="1" noChangeArrowheads="1"/>
          </p:cNvSpPr>
          <p:nvPr>
            <p:ph idx="1"/>
          </p:nvPr>
        </p:nvSpPr>
        <p:spPr/>
        <p:txBody>
          <a:bodyPr>
            <a:normAutofit fontScale="85000" lnSpcReduction="20000"/>
          </a:bodyPr>
          <a:lstStyle/>
          <a:p>
            <a:r>
              <a:rPr lang="en-GB" smtClean="0"/>
              <a:t>Interest rates have a long way to go to zero if need be</a:t>
            </a:r>
          </a:p>
          <a:p>
            <a:r>
              <a:rPr lang="en-GB" smtClean="0"/>
              <a:t>Low public debt by global standards means scope for more fiscal stimulus if needed</a:t>
            </a:r>
          </a:p>
          <a:p>
            <a:r>
              <a:rPr lang="en-GB" smtClean="0"/>
              <a:t>The $A will act as a buffer if need be</a:t>
            </a:r>
          </a:p>
          <a:p>
            <a:r>
              <a:rPr lang="en-GB" smtClean="0"/>
              <a:t>Corporates have low gearing and are cashed up</a:t>
            </a:r>
          </a:p>
          <a:p>
            <a:r>
              <a:rPr lang="en-GB" smtClean="0"/>
              <a:t>Australian households have built up a large savings buffer</a:t>
            </a:r>
          </a:p>
          <a:p>
            <a:r>
              <a:rPr lang="en-GB" smtClean="0"/>
              <a:t>The mining investment boom provides a degree of resilience</a:t>
            </a:r>
          </a:p>
          <a:p>
            <a:r>
              <a:rPr lang="en-GB" smtClean="0"/>
              <a:t>Our key export markets in Asia are in reasonably good shape</a:t>
            </a:r>
            <a:endParaRPr lang="en-AU" smtClean="0"/>
          </a:p>
        </p:txBody>
      </p:sp>
      <p:sp>
        <p:nvSpPr>
          <p:cNvPr id="93189" name="Text Box 3"/>
          <p:cNvSpPr txBox="1">
            <a:spLocks noChangeArrowheads="1"/>
          </p:cNvSpPr>
          <p:nvPr/>
        </p:nvSpPr>
        <p:spPr bwMode="auto">
          <a:xfrm>
            <a:off x="323850" y="6237288"/>
            <a:ext cx="1574800"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AMP Capital Investors</a:t>
            </a:r>
          </a:p>
        </p:txBody>
      </p:sp>
      <p:pic>
        <p:nvPicPr>
          <p:cNvPr id="6"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99521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ChangeArrowheads="1"/>
          </p:cNvSpPr>
          <p:nvPr>
            <p:ph type="title"/>
          </p:nvPr>
        </p:nvSpPr>
        <p:spPr>
          <a:prstGeom prst="rect">
            <a:avLst/>
          </a:prstGeom>
        </p:spPr>
        <p:txBody>
          <a:bodyPr/>
          <a:lstStyle/>
          <a:p>
            <a:r>
              <a:rPr lang="en-AU" sz="2400" smtClean="0"/>
              <a:t>Australian household saving rate is near top of the OECD</a:t>
            </a:r>
          </a:p>
        </p:txBody>
      </p:sp>
      <p:sp>
        <p:nvSpPr>
          <p:cNvPr id="109572" name="AutoShape 3"/>
          <p:cNvSpPr>
            <a:spLocks noChangeAspect="1" noChangeArrowheads="1" noTextEdit="1"/>
          </p:cNvSpPr>
          <p:nvPr/>
        </p:nvSpPr>
        <p:spPr bwMode="auto">
          <a:xfrm>
            <a:off x="4427538" y="1700213"/>
            <a:ext cx="4508500"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pic>
        <p:nvPicPr>
          <p:cNvPr id="10957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1268413"/>
            <a:ext cx="8496300"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574" name="Text Box 3"/>
          <p:cNvSpPr txBox="1">
            <a:spLocks noChangeArrowheads="1"/>
          </p:cNvSpPr>
          <p:nvPr/>
        </p:nvSpPr>
        <p:spPr bwMode="auto">
          <a:xfrm>
            <a:off x="395288" y="6237288"/>
            <a:ext cx="18081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spcAft>
                <a:spcPct val="35000"/>
              </a:spcAft>
              <a:buClr>
                <a:schemeClr val="accent2"/>
              </a:buClr>
              <a:buSzPct val="70000"/>
              <a:buFont typeface="Wingdings" pitchFamily="2" charset="2"/>
              <a:buNone/>
            </a:pPr>
            <a:r>
              <a:rPr lang="en-AU" sz="800" b="0">
                <a:solidFill>
                  <a:schemeClr val="tx1"/>
                </a:solidFill>
              </a:rPr>
              <a:t>Source:  OECD, AMP Capital Investors</a:t>
            </a:r>
            <a:r>
              <a:rPr lang="en-AU" sz="1100" b="0">
                <a:solidFill>
                  <a:schemeClr val="tx1"/>
                </a:solidFill>
              </a:rPr>
              <a:t> </a:t>
            </a:r>
          </a:p>
        </p:txBody>
      </p:sp>
      <p:pic>
        <p:nvPicPr>
          <p:cNvPr id="8"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78704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AU" smtClean="0"/>
              <a:t>Global growth watch list for 2012</a:t>
            </a:r>
          </a:p>
        </p:txBody>
      </p:sp>
      <p:sp>
        <p:nvSpPr>
          <p:cNvPr id="103427" name="Rectangle 3"/>
          <p:cNvSpPr>
            <a:spLocks noGrp="1" noChangeArrowheads="1"/>
          </p:cNvSpPr>
          <p:nvPr>
            <p:ph idx="1"/>
          </p:nvPr>
        </p:nvSpPr>
        <p:spPr/>
        <p:txBody>
          <a:bodyPr/>
          <a:lstStyle/>
          <a:p>
            <a:r>
              <a:rPr lang="en-AU" smtClean="0"/>
              <a:t>Italian bond yields</a:t>
            </a:r>
          </a:p>
          <a:p>
            <a:r>
              <a:rPr lang="en-AU" smtClean="0"/>
              <a:t>US ISM manufacturing conditions index</a:t>
            </a:r>
          </a:p>
          <a:p>
            <a:r>
              <a:rPr lang="en-AU" smtClean="0"/>
              <a:t>Chinese money supply growth</a:t>
            </a:r>
          </a:p>
          <a:p>
            <a:r>
              <a:rPr lang="en-AU" smtClean="0"/>
              <a:t>$A</a:t>
            </a:r>
          </a:p>
          <a:p>
            <a:r>
              <a:rPr lang="en-AU" smtClean="0"/>
              <a:t>….December 21, when Mayan calendar ends! </a:t>
            </a:r>
          </a:p>
          <a:p>
            <a:endParaRPr lang="en-AU" smtClean="0"/>
          </a:p>
        </p:txBody>
      </p:sp>
      <p:pic>
        <p:nvPicPr>
          <p:cNvPr id="5"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801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2"/>
          <p:cNvSpPr>
            <a:spLocks noGrp="1" noChangeArrowheads="1"/>
          </p:cNvSpPr>
          <p:nvPr>
            <p:ph type="title"/>
          </p:nvPr>
        </p:nvSpPr>
        <p:spPr>
          <a:prstGeom prst="rect">
            <a:avLst/>
          </a:prstGeom>
          <a:noFill/>
        </p:spPr>
        <p:txBody>
          <a:bodyPr/>
          <a:lstStyle/>
          <a:p>
            <a:r>
              <a:rPr lang="en-AU" sz="2400" smtClean="0"/>
              <a:t>Australian shares are way below the level suggested by profits</a:t>
            </a:r>
          </a:p>
        </p:txBody>
      </p:sp>
      <p:sp>
        <p:nvSpPr>
          <p:cNvPr id="125955" name="Slide Number Placeholder 4"/>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4722433D-E9B3-4292-BC3B-27A9D3685DC6}" type="slidenum">
              <a:rPr lang="en-AU" sz="1000" b="0">
                <a:solidFill>
                  <a:schemeClr val="bg1"/>
                </a:solidFill>
              </a:rPr>
              <a:pPr/>
              <a:t>16</a:t>
            </a:fld>
            <a:endParaRPr lang="en-AU" sz="1000" b="0">
              <a:solidFill>
                <a:schemeClr val="bg1"/>
              </a:solidFill>
            </a:endParaRPr>
          </a:p>
        </p:txBody>
      </p:sp>
      <p:sp>
        <p:nvSpPr>
          <p:cNvPr id="125957" name="Text Box 3"/>
          <p:cNvSpPr txBox="1">
            <a:spLocks noChangeArrowheads="1"/>
          </p:cNvSpPr>
          <p:nvPr/>
        </p:nvSpPr>
        <p:spPr bwMode="auto">
          <a:xfrm>
            <a:off x="323850" y="6237288"/>
            <a:ext cx="25225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Thomson Financial, AMP Capital Investors</a:t>
            </a:r>
          </a:p>
        </p:txBody>
      </p:sp>
      <p:pic>
        <p:nvPicPr>
          <p:cNvPr id="12595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246" y="1276373"/>
            <a:ext cx="8064500"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87" descr="AMP Capital logo_2 colour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82891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2"/>
          <p:cNvSpPr>
            <a:spLocks noGrp="1" noChangeArrowheads="1"/>
          </p:cNvSpPr>
          <p:nvPr>
            <p:ph type="title"/>
          </p:nvPr>
        </p:nvSpPr>
        <p:spPr>
          <a:prstGeom prst="rect">
            <a:avLst/>
          </a:prstGeom>
        </p:spPr>
        <p:txBody>
          <a:bodyPr/>
          <a:lstStyle/>
          <a:p>
            <a:r>
              <a:rPr lang="en-AU" sz="2400" smtClean="0"/>
              <a:t>Australian shares are providing a higher cash flow than bonds and bank deposits</a:t>
            </a:r>
          </a:p>
        </p:txBody>
      </p:sp>
      <p:sp>
        <p:nvSpPr>
          <p:cNvPr id="128004" name="Text Box 3"/>
          <p:cNvSpPr txBox="1">
            <a:spLocks noChangeArrowheads="1"/>
          </p:cNvSpPr>
          <p:nvPr/>
        </p:nvSpPr>
        <p:spPr bwMode="auto">
          <a:xfrm>
            <a:off x="323850" y="6237288"/>
            <a:ext cx="29527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spcBef>
                <a:spcPct val="50000"/>
              </a:spcBef>
            </a:pPr>
            <a:r>
              <a:rPr lang="en-AU" sz="800" b="0">
                <a:solidFill>
                  <a:schemeClr val="tx1"/>
                </a:solidFill>
              </a:rPr>
              <a:t>Source: RBA, Bloomberg, AMP Capital Investors</a:t>
            </a:r>
          </a:p>
        </p:txBody>
      </p:sp>
      <p:sp>
        <p:nvSpPr>
          <p:cNvPr id="128005" name="AutoShape 5"/>
          <p:cNvSpPr>
            <a:spLocks noChangeAspect="1" noChangeArrowheads="1" noTextEdit="1"/>
          </p:cNvSpPr>
          <p:nvPr/>
        </p:nvSpPr>
        <p:spPr bwMode="auto">
          <a:xfrm>
            <a:off x="468313" y="1628775"/>
            <a:ext cx="8064500"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28006" name="Rectangle 6"/>
          <p:cNvSpPr>
            <a:spLocks noChangeArrowheads="1"/>
          </p:cNvSpPr>
          <p:nvPr/>
        </p:nvSpPr>
        <p:spPr bwMode="auto">
          <a:xfrm>
            <a:off x="965200" y="1752600"/>
            <a:ext cx="7389813" cy="400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28007" name="Freeform 7"/>
          <p:cNvSpPr>
            <a:spLocks noEditPoints="1"/>
          </p:cNvSpPr>
          <p:nvPr/>
        </p:nvSpPr>
        <p:spPr bwMode="auto">
          <a:xfrm>
            <a:off x="960438" y="1747838"/>
            <a:ext cx="7399337" cy="4011612"/>
          </a:xfrm>
          <a:custGeom>
            <a:avLst/>
            <a:gdLst>
              <a:gd name="T0" fmla="*/ 0 w 22216"/>
              <a:gd name="T1" fmla="*/ 16 h 13076"/>
              <a:gd name="T2" fmla="*/ 16 w 22216"/>
              <a:gd name="T3" fmla="*/ 0 h 13076"/>
              <a:gd name="T4" fmla="*/ 22200 w 22216"/>
              <a:gd name="T5" fmla="*/ 0 h 13076"/>
              <a:gd name="T6" fmla="*/ 22216 w 22216"/>
              <a:gd name="T7" fmla="*/ 16 h 13076"/>
              <a:gd name="T8" fmla="*/ 22216 w 22216"/>
              <a:gd name="T9" fmla="*/ 13060 h 13076"/>
              <a:gd name="T10" fmla="*/ 22200 w 22216"/>
              <a:gd name="T11" fmla="*/ 13076 h 13076"/>
              <a:gd name="T12" fmla="*/ 16 w 22216"/>
              <a:gd name="T13" fmla="*/ 13076 h 13076"/>
              <a:gd name="T14" fmla="*/ 0 w 22216"/>
              <a:gd name="T15" fmla="*/ 13060 h 13076"/>
              <a:gd name="T16" fmla="*/ 0 w 22216"/>
              <a:gd name="T17" fmla="*/ 16 h 13076"/>
              <a:gd name="T18" fmla="*/ 32 w 22216"/>
              <a:gd name="T19" fmla="*/ 13060 h 13076"/>
              <a:gd name="T20" fmla="*/ 16 w 22216"/>
              <a:gd name="T21" fmla="*/ 13044 h 13076"/>
              <a:gd name="T22" fmla="*/ 22200 w 22216"/>
              <a:gd name="T23" fmla="*/ 13044 h 13076"/>
              <a:gd name="T24" fmla="*/ 22184 w 22216"/>
              <a:gd name="T25" fmla="*/ 13060 h 13076"/>
              <a:gd name="T26" fmla="*/ 22184 w 22216"/>
              <a:gd name="T27" fmla="*/ 16 h 13076"/>
              <a:gd name="T28" fmla="*/ 22200 w 22216"/>
              <a:gd name="T29" fmla="*/ 32 h 13076"/>
              <a:gd name="T30" fmla="*/ 16 w 22216"/>
              <a:gd name="T31" fmla="*/ 32 h 13076"/>
              <a:gd name="T32" fmla="*/ 32 w 22216"/>
              <a:gd name="T33" fmla="*/ 16 h 13076"/>
              <a:gd name="T34" fmla="*/ 32 w 22216"/>
              <a:gd name="T35" fmla="*/ 13060 h 13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16" h="13076">
                <a:moveTo>
                  <a:pt x="0" y="16"/>
                </a:moveTo>
                <a:cubicBezTo>
                  <a:pt x="0" y="8"/>
                  <a:pt x="8" y="0"/>
                  <a:pt x="16" y="0"/>
                </a:cubicBezTo>
                <a:lnTo>
                  <a:pt x="22200" y="0"/>
                </a:lnTo>
                <a:cubicBezTo>
                  <a:pt x="22209" y="0"/>
                  <a:pt x="22216" y="8"/>
                  <a:pt x="22216" y="16"/>
                </a:cubicBezTo>
                <a:lnTo>
                  <a:pt x="22216" y="13060"/>
                </a:lnTo>
                <a:cubicBezTo>
                  <a:pt x="22216" y="13069"/>
                  <a:pt x="22209" y="13076"/>
                  <a:pt x="22200" y="13076"/>
                </a:cubicBezTo>
                <a:lnTo>
                  <a:pt x="16" y="13076"/>
                </a:lnTo>
                <a:cubicBezTo>
                  <a:pt x="8" y="13076"/>
                  <a:pt x="0" y="13069"/>
                  <a:pt x="0" y="13060"/>
                </a:cubicBezTo>
                <a:lnTo>
                  <a:pt x="0" y="16"/>
                </a:lnTo>
                <a:close/>
                <a:moveTo>
                  <a:pt x="32" y="13060"/>
                </a:moveTo>
                <a:lnTo>
                  <a:pt x="16" y="13044"/>
                </a:lnTo>
                <a:lnTo>
                  <a:pt x="22200" y="13044"/>
                </a:lnTo>
                <a:lnTo>
                  <a:pt x="22184" y="13060"/>
                </a:lnTo>
                <a:lnTo>
                  <a:pt x="22184" y="16"/>
                </a:lnTo>
                <a:lnTo>
                  <a:pt x="22200" y="32"/>
                </a:lnTo>
                <a:lnTo>
                  <a:pt x="16" y="32"/>
                </a:lnTo>
                <a:lnTo>
                  <a:pt x="32" y="16"/>
                </a:lnTo>
                <a:lnTo>
                  <a:pt x="32" y="1306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28008" name="Rectangle 8"/>
          <p:cNvSpPr>
            <a:spLocks noChangeArrowheads="1"/>
          </p:cNvSpPr>
          <p:nvPr/>
        </p:nvSpPr>
        <p:spPr bwMode="auto">
          <a:xfrm>
            <a:off x="965200" y="1752600"/>
            <a:ext cx="1588" cy="4002088"/>
          </a:xfrm>
          <a:prstGeom prst="rect">
            <a:avLst/>
          </a:prstGeom>
          <a:solidFill>
            <a:srgbClr val="000000"/>
          </a:solidFill>
          <a:ln w="1588">
            <a:solidFill>
              <a:srgbClr val="000000"/>
            </a:solidFill>
            <a:bevel/>
            <a:headEnd/>
            <a:tailEnd/>
          </a:ln>
        </p:spPr>
        <p:txBody>
          <a:bodyPr/>
          <a:lstStyle/>
          <a:p>
            <a:endParaRPr lang="en-AU"/>
          </a:p>
        </p:txBody>
      </p:sp>
      <p:sp>
        <p:nvSpPr>
          <p:cNvPr id="128009" name="Freeform 9"/>
          <p:cNvSpPr>
            <a:spLocks noEditPoints="1"/>
          </p:cNvSpPr>
          <p:nvPr/>
        </p:nvSpPr>
        <p:spPr bwMode="auto">
          <a:xfrm>
            <a:off x="892175" y="1752600"/>
            <a:ext cx="73025" cy="4003675"/>
          </a:xfrm>
          <a:custGeom>
            <a:avLst/>
            <a:gdLst>
              <a:gd name="T0" fmla="*/ 0 w 46"/>
              <a:gd name="T1" fmla="*/ 2520 h 2522"/>
              <a:gd name="T2" fmla="*/ 46 w 46"/>
              <a:gd name="T3" fmla="*/ 2520 h 2522"/>
              <a:gd name="T4" fmla="*/ 46 w 46"/>
              <a:gd name="T5" fmla="*/ 2522 h 2522"/>
              <a:gd name="T6" fmla="*/ 0 w 46"/>
              <a:gd name="T7" fmla="*/ 2522 h 2522"/>
              <a:gd name="T8" fmla="*/ 0 w 46"/>
              <a:gd name="T9" fmla="*/ 2520 h 2522"/>
              <a:gd name="T10" fmla="*/ 0 w 46"/>
              <a:gd name="T11" fmla="*/ 2160 h 2522"/>
              <a:gd name="T12" fmla="*/ 46 w 46"/>
              <a:gd name="T13" fmla="*/ 2160 h 2522"/>
              <a:gd name="T14" fmla="*/ 46 w 46"/>
              <a:gd name="T15" fmla="*/ 2161 h 2522"/>
              <a:gd name="T16" fmla="*/ 0 w 46"/>
              <a:gd name="T17" fmla="*/ 2161 h 2522"/>
              <a:gd name="T18" fmla="*/ 0 w 46"/>
              <a:gd name="T19" fmla="*/ 2160 h 2522"/>
              <a:gd name="T20" fmla="*/ 0 w 46"/>
              <a:gd name="T21" fmla="*/ 1800 h 2522"/>
              <a:gd name="T22" fmla="*/ 46 w 46"/>
              <a:gd name="T23" fmla="*/ 1800 h 2522"/>
              <a:gd name="T24" fmla="*/ 46 w 46"/>
              <a:gd name="T25" fmla="*/ 1801 h 2522"/>
              <a:gd name="T26" fmla="*/ 0 w 46"/>
              <a:gd name="T27" fmla="*/ 1801 h 2522"/>
              <a:gd name="T28" fmla="*/ 0 w 46"/>
              <a:gd name="T29" fmla="*/ 1800 h 2522"/>
              <a:gd name="T30" fmla="*/ 0 w 46"/>
              <a:gd name="T31" fmla="*/ 1440 h 2522"/>
              <a:gd name="T32" fmla="*/ 46 w 46"/>
              <a:gd name="T33" fmla="*/ 1440 h 2522"/>
              <a:gd name="T34" fmla="*/ 46 w 46"/>
              <a:gd name="T35" fmla="*/ 1442 h 2522"/>
              <a:gd name="T36" fmla="*/ 0 w 46"/>
              <a:gd name="T37" fmla="*/ 1442 h 2522"/>
              <a:gd name="T38" fmla="*/ 0 w 46"/>
              <a:gd name="T39" fmla="*/ 1440 h 2522"/>
              <a:gd name="T40" fmla="*/ 0 w 46"/>
              <a:gd name="T41" fmla="*/ 1080 h 2522"/>
              <a:gd name="T42" fmla="*/ 46 w 46"/>
              <a:gd name="T43" fmla="*/ 1080 h 2522"/>
              <a:gd name="T44" fmla="*/ 46 w 46"/>
              <a:gd name="T45" fmla="*/ 1082 h 2522"/>
              <a:gd name="T46" fmla="*/ 0 w 46"/>
              <a:gd name="T47" fmla="*/ 1082 h 2522"/>
              <a:gd name="T48" fmla="*/ 0 w 46"/>
              <a:gd name="T49" fmla="*/ 1080 h 2522"/>
              <a:gd name="T50" fmla="*/ 0 w 46"/>
              <a:gd name="T51" fmla="*/ 720 h 2522"/>
              <a:gd name="T52" fmla="*/ 46 w 46"/>
              <a:gd name="T53" fmla="*/ 720 h 2522"/>
              <a:gd name="T54" fmla="*/ 46 w 46"/>
              <a:gd name="T55" fmla="*/ 722 h 2522"/>
              <a:gd name="T56" fmla="*/ 0 w 46"/>
              <a:gd name="T57" fmla="*/ 722 h 2522"/>
              <a:gd name="T58" fmla="*/ 0 w 46"/>
              <a:gd name="T59" fmla="*/ 720 h 2522"/>
              <a:gd name="T60" fmla="*/ 0 w 46"/>
              <a:gd name="T61" fmla="*/ 360 h 2522"/>
              <a:gd name="T62" fmla="*/ 46 w 46"/>
              <a:gd name="T63" fmla="*/ 360 h 2522"/>
              <a:gd name="T64" fmla="*/ 46 w 46"/>
              <a:gd name="T65" fmla="*/ 361 h 2522"/>
              <a:gd name="T66" fmla="*/ 0 w 46"/>
              <a:gd name="T67" fmla="*/ 361 h 2522"/>
              <a:gd name="T68" fmla="*/ 0 w 46"/>
              <a:gd name="T69" fmla="*/ 360 h 2522"/>
              <a:gd name="T70" fmla="*/ 0 w 46"/>
              <a:gd name="T71" fmla="*/ 0 h 2522"/>
              <a:gd name="T72" fmla="*/ 46 w 46"/>
              <a:gd name="T73" fmla="*/ 0 h 2522"/>
              <a:gd name="T74" fmla="*/ 46 w 46"/>
              <a:gd name="T75" fmla="*/ 1 h 2522"/>
              <a:gd name="T76" fmla="*/ 0 w 46"/>
              <a:gd name="T77" fmla="*/ 1 h 2522"/>
              <a:gd name="T78" fmla="*/ 0 w 46"/>
              <a:gd name="T79" fmla="*/ 0 h 2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2522">
                <a:moveTo>
                  <a:pt x="0" y="2520"/>
                </a:moveTo>
                <a:lnTo>
                  <a:pt x="46" y="2520"/>
                </a:lnTo>
                <a:lnTo>
                  <a:pt x="46" y="2522"/>
                </a:lnTo>
                <a:lnTo>
                  <a:pt x="0" y="2522"/>
                </a:lnTo>
                <a:lnTo>
                  <a:pt x="0" y="2520"/>
                </a:lnTo>
                <a:close/>
                <a:moveTo>
                  <a:pt x="0" y="2160"/>
                </a:moveTo>
                <a:lnTo>
                  <a:pt x="46" y="2160"/>
                </a:lnTo>
                <a:lnTo>
                  <a:pt x="46" y="2161"/>
                </a:lnTo>
                <a:lnTo>
                  <a:pt x="0" y="2161"/>
                </a:lnTo>
                <a:lnTo>
                  <a:pt x="0" y="2160"/>
                </a:lnTo>
                <a:close/>
                <a:moveTo>
                  <a:pt x="0" y="1800"/>
                </a:moveTo>
                <a:lnTo>
                  <a:pt x="46" y="1800"/>
                </a:lnTo>
                <a:lnTo>
                  <a:pt x="46" y="1801"/>
                </a:lnTo>
                <a:lnTo>
                  <a:pt x="0" y="1801"/>
                </a:lnTo>
                <a:lnTo>
                  <a:pt x="0" y="1800"/>
                </a:lnTo>
                <a:close/>
                <a:moveTo>
                  <a:pt x="0" y="1440"/>
                </a:moveTo>
                <a:lnTo>
                  <a:pt x="46" y="1440"/>
                </a:lnTo>
                <a:lnTo>
                  <a:pt x="46" y="1442"/>
                </a:lnTo>
                <a:lnTo>
                  <a:pt x="0" y="1442"/>
                </a:lnTo>
                <a:lnTo>
                  <a:pt x="0" y="1440"/>
                </a:lnTo>
                <a:close/>
                <a:moveTo>
                  <a:pt x="0" y="1080"/>
                </a:moveTo>
                <a:lnTo>
                  <a:pt x="46" y="1080"/>
                </a:lnTo>
                <a:lnTo>
                  <a:pt x="46" y="1082"/>
                </a:lnTo>
                <a:lnTo>
                  <a:pt x="0" y="1082"/>
                </a:lnTo>
                <a:lnTo>
                  <a:pt x="0" y="1080"/>
                </a:lnTo>
                <a:close/>
                <a:moveTo>
                  <a:pt x="0" y="720"/>
                </a:moveTo>
                <a:lnTo>
                  <a:pt x="46" y="720"/>
                </a:lnTo>
                <a:lnTo>
                  <a:pt x="46" y="722"/>
                </a:lnTo>
                <a:lnTo>
                  <a:pt x="0" y="722"/>
                </a:lnTo>
                <a:lnTo>
                  <a:pt x="0" y="720"/>
                </a:lnTo>
                <a:close/>
                <a:moveTo>
                  <a:pt x="0" y="360"/>
                </a:moveTo>
                <a:lnTo>
                  <a:pt x="46" y="360"/>
                </a:lnTo>
                <a:lnTo>
                  <a:pt x="46" y="361"/>
                </a:lnTo>
                <a:lnTo>
                  <a:pt x="0" y="361"/>
                </a:lnTo>
                <a:lnTo>
                  <a:pt x="0" y="360"/>
                </a:lnTo>
                <a:close/>
                <a:moveTo>
                  <a:pt x="0" y="0"/>
                </a:moveTo>
                <a:lnTo>
                  <a:pt x="46" y="0"/>
                </a:lnTo>
                <a:lnTo>
                  <a:pt x="46" y="1"/>
                </a:lnTo>
                <a:lnTo>
                  <a:pt x="0" y="1"/>
                </a:lnTo>
                <a:lnTo>
                  <a:pt x="0" y="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28010" name="Rectangle 10"/>
          <p:cNvSpPr>
            <a:spLocks noChangeArrowheads="1"/>
          </p:cNvSpPr>
          <p:nvPr/>
        </p:nvSpPr>
        <p:spPr bwMode="auto">
          <a:xfrm>
            <a:off x="965200" y="5753100"/>
            <a:ext cx="7389813" cy="3175"/>
          </a:xfrm>
          <a:prstGeom prst="rect">
            <a:avLst/>
          </a:prstGeom>
          <a:solidFill>
            <a:srgbClr val="000000"/>
          </a:solidFill>
          <a:ln w="1588">
            <a:solidFill>
              <a:srgbClr val="000000"/>
            </a:solidFill>
            <a:bevel/>
            <a:headEnd/>
            <a:tailEnd/>
          </a:ln>
        </p:spPr>
        <p:txBody>
          <a:bodyPr/>
          <a:lstStyle/>
          <a:p>
            <a:endParaRPr lang="en-AU"/>
          </a:p>
        </p:txBody>
      </p:sp>
      <p:sp>
        <p:nvSpPr>
          <p:cNvPr id="128011" name="Freeform 11"/>
          <p:cNvSpPr>
            <a:spLocks noEditPoints="1"/>
          </p:cNvSpPr>
          <p:nvPr/>
        </p:nvSpPr>
        <p:spPr bwMode="auto">
          <a:xfrm>
            <a:off x="965200" y="5754688"/>
            <a:ext cx="7192963" cy="66675"/>
          </a:xfrm>
          <a:custGeom>
            <a:avLst/>
            <a:gdLst>
              <a:gd name="T0" fmla="*/ 1 w 4531"/>
              <a:gd name="T1" fmla="*/ 42 h 42"/>
              <a:gd name="T2" fmla="*/ 0 w 4531"/>
              <a:gd name="T3" fmla="*/ 0 h 42"/>
              <a:gd name="T4" fmla="*/ 379 w 4531"/>
              <a:gd name="T5" fmla="*/ 0 h 42"/>
              <a:gd name="T6" fmla="*/ 377 w 4531"/>
              <a:gd name="T7" fmla="*/ 42 h 42"/>
              <a:gd name="T8" fmla="*/ 379 w 4531"/>
              <a:gd name="T9" fmla="*/ 0 h 42"/>
              <a:gd name="T10" fmla="*/ 757 w 4531"/>
              <a:gd name="T11" fmla="*/ 42 h 42"/>
              <a:gd name="T12" fmla="*/ 755 w 4531"/>
              <a:gd name="T13" fmla="*/ 0 h 42"/>
              <a:gd name="T14" fmla="*/ 1133 w 4531"/>
              <a:gd name="T15" fmla="*/ 0 h 42"/>
              <a:gd name="T16" fmla="*/ 1132 w 4531"/>
              <a:gd name="T17" fmla="*/ 42 h 42"/>
              <a:gd name="T18" fmla="*/ 1133 w 4531"/>
              <a:gd name="T19" fmla="*/ 0 h 42"/>
              <a:gd name="T20" fmla="*/ 1511 w 4531"/>
              <a:gd name="T21" fmla="*/ 42 h 42"/>
              <a:gd name="T22" fmla="*/ 1509 w 4531"/>
              <a:gd name="T23" fmla="*/ 0 h 42"/>
              <a:gd name="T24" fmla="*/ 1889 w 4531"/>
              <a:gd name="T25" fmla="*/ 0 h 42"/>
              <a:gd name="T26" fmla="*/ 1887 w 4531"/>
              <a:gd name="T27" fmla="*/ 42 h 42"/>
              <a:gd name="T28" fmla="*/ 1889 w 4531"/>
              <a:gd name="T29" fmla="*/ 0 h 42"/>
              <a:gd name="T30" fmla="*/ 2266 w 4531"/>
              <a:gd name="T31" fmla="*/ 42 h 42"/>
              <a:gd name="T32" fmla="*/ 2264 w 4531"/>
              <a:gd name="T33" fmla="*/ 0 h 42"/>
              <a:gd name="T34" fmla="*/ 2643 w 4531"/>
              <a:gd name="T35" fmla="*/ 0 h 42"/>
              <a:gd name="T36" fmla="*/ 2642 w 4531"/>
              <a:gd name="T37" fmla="*/ 42 h 42"/>
              <a:gd name="T38" fmla="*/ 2643 w 4531"/>
              <a:gd name="T39" fmla="*/ 0 h 42"/>
              <a:gd name="T40" fmla="*/ 3021 w 4531"/>
              <a:gd name="T41" fmla="*/ 42 h 42"/>
              <a:gd name="T42" fmla="*/ 3019 w 4531"/>
              <a:gd name="T43" fmla="*/ 0 h 42"/>
              <a:gd name="T44" fmla="*/ 3398 w 4531"/>
              <a:gd name="T45" fmla="*/ 0 h 42"/>
              <a:gd name="T46" fmla="*/ 3396 w 4531"/>
              <a:gd name="T47" fmla="*/ 42 h 42"/>
              <a:gd name="T48" fmla="*/ 3398 w 4531"/>
              <a:gd name="T49" fmla="*/ 0 h 42"/>
              <a:gd name="T50" fmla="*/ 3775 w 4531"/>
              <a:gd name="T51" fmla="*/ 42 h 42"/>
              <a:gd name="T52" fmla="*/ 3774 w 4531"/>
              <a:gd name="T53" fmla="*/ 0 h 42"/>
              <a:gd name="T54" fmla="*/ 4153 w 4531"/>
              <a:gd name="T55" fmla="*/ 0 h 42"/>
              <a:gd name="T56" fmla="*/ 4151 w 4531"/>
              <a:gd name="T57" fmla="*/ 42 h 42"/>
              <a:gd name="T58" fmla="*/ 4153 w 4531"/>
              <a:gd name="T59" fmla="*/ 0 h 42"/>
              <a:gd name="T60" fmla="*/ 4531 w 4531"/>
              <a:gd name="T61" fmla="*/ 42 h 42"/>
              <a:gd name="T62" fmla="*/ 4529 w 4531"/>
              <a:gd name="T6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31" h="42">
                <a:moveTo>
                  <a:pt x="1" y="0"/>
                </a:moveTo>
                <a:lnTo>
                  <a:pt x="1" y="42"/>
                </a:lnTo>
                <a:lnTo>
                  <a:pt x="0" y="42"/>
                </a:lnTo>
                <a:lnTo>
                  <a:pt x="0" y="0"/>
                </a:lnTo>
                <a:lnTo>
                  <a:pt x="1" y="0"/>
                </a:lnTo>
                <a:close/>
                <a:moveTo>
                  <a:pt x="379" y="0"/>
                </a:moveTo>
                <a:lnTo>
                  <a:pt x="379" y="42"/>
                </a:lnTo>
                <a:lnTo>
                  <a:pt x="377" y="42"/>
                </a:lnTo>
                <a:lnTo>
                  <a:pt x="377" y="0"/>
                </a:lnTo>
                <a:lnTo>
                  <a:pt x="379" y="0"/>
                </a:lnTo>
                <a:close/>
                <a:moveTo>
                  <a:pt x="757" y="0"/>
                </a:moveTo>
                <a:lnTo>
                  <a:pt x="757" y="42"/>
                </a:lnTo>
                <a:lnTo>
                  <a:pt x="755" y="42"/>
                </a:lnTo>
                <a:lnTo>
                  <a:pt x="755" y="0"/>
                </a:lnTo>
                <a:lnTo>
                  <a:pt x="757" y="0"/>
                </a:lnTo>
                <a:close/>
                <a:moveTo>
                  <a:pt x="1133" y="0"/>
                </a:moveTo>
                <a:lnTo>
                  <a:pt x="1133" y="42"/>
                </a:lnTo>
                <a:lnTo>
                  <a:pt x="1132" y="42"/>
                </a:lnTo>
                <a:lnTo>
                  <a:pt x="1132" y="0"/>
                </a:lnTo>
                <a:lnTo>
                  <a:pt x="1133" y="0"/>
                </a:lnTo>
                <a:close/>
                <a:moveTo>
                  <a:pt x="1511" y="0"/>
                </a:moveTo>
                <a:lnTo>
                  <a:pt x="1511" y="42"/>
                </a:lnTo>
                <a:lnTo>
                  <a:pt x="1509" y="42"/>
                </a:lnTo>
                <a:lnTo>
                  <a:pt x="1509" y="0"/>
                </a:lnTo>
                <a:lnTo>
                  <a:pt x="1511" y="0"/>
                </a:lnTo>
                <a:close/>
                <a:moveTo>
                  <a:pt x="1889" y="0"/>
                </a:moveTo>
                <a:lnTo>
                  <a:pt x="1889" y="42"/>
                </a:lnTo>
                <a:lnTo>
                  <a:pt x="1887" y="42"/>
                </a:lnTo>
                <a:lnTo>
                  <a:pt x="1887" y="0"/>
                </a:lnTo>
                <a:lnTo>
                  <a:pt x="1889" y="0"/>
                </a:lnTo>
                <a:close/>
                <a:moveTo>
                  <a:pt x="2266" y="0"/>
                </a:moveTo>
                <a:lnTo>
                  <a:pt x="2266" y="42"/>
                </a:lnTo>
                <a:lnTo>
                  <a:pt x="2264" y="42"/>
                </a:lnTo>
                <a:lnTo>
                  <a:pt x="2264" y="0"/>
                </a:lnTo>
                <a:lnTo>
                  <a:pt x="2266" y="0"/>
                </a:lnTo>
                <a:close/>
                <a:moveTo>
                  <a:pt x="2643" y="0"/>
                </a:moveTo>
                <a:lnTo>
                  <a:pt x="2643" y="42"/>
                </a:lnTo>
                <a:lnTo>
                  <a:pt x="2642" y="42"/>
                </a:lnTo>
                <a:lnTo>
                  <a:pt x="2642" y="0"/>
                </a:lnTo>
                <a:lnTo>
                  <a:pt x="2643" y="0"/>
                </a:lnTo>
                <a:close/>
                <a:moveTo>
                  <a:pt x="3021" y="0"/>
                </a:moveTo>
                <a:lnTo>
                  <a:pt x="3021" y="42"/>
                </a:lnTo>
                <a:lnTo>
                  <a:pt x="3019" y="42"/>
                </a:lnTo>
                <a:lnTo>
                  <a:pt x="3019" y="0"/>
                </a:lnTo>
                <a:lnTo>
                  <a:pt x="3021" y="0"/>
                </a:lnTo>
                <a:close/>
                <a:moveTo>
                  <a:pt x="3398" y="0"/>
                </a:moveTo>
                <a:lnTo>
                  <a:pt x="3398" y="42"/>
                </a:lnTo>
                <a:lnTo>
                  <a:pt x="3396" y="42"/>
                </a:lnTo>
                <a:lnTo>
                  <a:pt x="3396" y="0"/>
                </a:lnTo>
                <a:lnTo>
                  <a:pt x="3398" y="0"/>
                </a:lnTo>
                <a:close/>
                <a:moveTo>
                  <a:pt x="3775" y="0"/>
                </a:moveTo>
                <a:lnTo>
                  <a:pt x="3775" y="42"/>
                </a:lnTo>
                <a:lnTo>
                  <a:pt x="3774" y="42"/>
                </a:lnTo>
                <a:lnTo>
                  <a:pt x="3774" y="0"/>
                </a:lnTo>
                <a:lnTo>
                  <a:pt x="3775" y="0"/>
                </a:lnTo>
                <a:close/>
                <a:moveTo>
                  <a:pt x="4153" y="0"/>
                </a:moveTo>
                <a:lnTo>
                  <a:pt x="4153" y="42"/>
                </a:lnTo>
                <a:lnTo>
                  <a:pt x="4151" y="42"/>
                </a:lnTo>
                <a:lnTo>
                  <a:pt x="4151" y="0"/>
                </a:lnTo>
                <a:lnTo>
                  <a:pt x="4153" y="0"/>
                </a:lnTo>
                <a:close/>
                <a:moveTo>
                  <a:pt x="4531" y="0"/>
                </a:moveTo>
                <a:lnTo>
                  <a:pt x="4531" y="42"/>
                </a:lnTo>
                <a:lnTo>
                  <a:pt x="4529" y="42"/>
                </a:lnTo>
                <a:lnTo>
                  <a:pt x="4529" y="0"/>
                </a:lnTo>
                <a:lnTo>
                  <a:pt x="4531" y="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28012" name="Freeform 12"/>
          <p:cNvSpPr>
            <a:spLocks/>
          </p:cNvSpPr>
          <p:nvPr/>
        </p:nvSpPr>
        <p:spPr bwMode="auto">
          <a:xfrm>
            <a:off x="971550" y="2738438"/>
            <a:ext cx="7178675" cy="3032125"/>
          </a:xfrm>
          <a:custGeom>
            <a:avLst/>
            <a:gdLst>
              <a:gd name="T0" fmla="*/ 651 w 21548"/>
              <a:gd name="T1" fmla="*/ 4193 h 9883"/>
              <a:gd name="T2" fmla="*/ 1268 w 21548"/>
              <a:gd name="T3" fmla="*/ 4102 h 9883"/>
              <a:gd name="T4" fmla="*/ 2205 w 21548"/>
              <a:gd name="T5" fmla="*/ 7868 h 9883"/>
              <a:gd name="T6" fmla="*/ 2756 w 21548"/>
              <a:gd name="T7" fmla="*/ 7080 h 9883"/>
              <a:gd name="T8" fmla="*/ 3543 w 21548"/>
              <a:gd name="T9" fmla="*/ 8964 h 9883"/>
              <a:gd name="T10" fmla="*/ 4054 w 21548"/>
              <a:gd name="T11" fmla="*/ 8236 h 9883"/>
              <a:gd name="T12" fmla="*/ 4881 w 21548"/>
              <a:gd name="T13" fmla="*/ 7740 h 9883"/>
              <a:gd name="T14" fmla="*/ 5490 w 21548"/>
              <a:gd name="T15" fmla="*/ 8031 h 9883"/>
              <a:gd name="T16" fmla="*/ 6325 w 21548"/>
              <a:gd name="T17" fmla="*/ 8672 h 9883"/>
              <a:gd name="T18" fmla="*/ 7054 w 21548"/>
              <a:gd name="T19" fmla="*/ 6472 h 9883"/>
              <a:gd name="T20" fmla="*/ 7703 w 21548"/>
              <a:gd name="T21" fmla="*/ 6428 h 9883"/>
              <a:gd name="T22" fmla="*/ 8451 w 21548"/>
              <a:gd name="T23" fmla="*/ 6616 h 9883"/>
              <a:gd name="T24" fmla="*/ 9325 w 21548"/>
              <a:gd name="T25" fmla="*/ 6900 h 9883"/>
              <a:gd name="T26" fmla="*/ 9949 w 21548"/>
              <a:gd name="T27" fmla="*/ 6521 h 9883"/>
              <a:gd name="T28" fmla="*/ 10578 w 21548"/>
              <a:gd name="T29" fmla="*/ 6808 h 9883"/>
              <a:gd name="T30" fmla="*/ 11398 w 21548"/>
              <a:gd name="T31" fmla="*/ 5450 h 9883"/>
              <a:gd name="T32" fmla="*/ 12153 w 21548"/>
              <a:gd name="T33" fmla="*/ 5808 h 9883"/>
              <a:gd name="T34" fmla="*/ 12947 w 21548"/>
              <a:gd name="T35" fmla="*/ 4284 h 9883"/>
              <a:gd name="T36" fmla="*/ 13521 w 21548"/>
              <a:gd name="T37" fmla="*/ 4388 h 9883"/>
              <a:gd name="T38" fmla="*/ 14147 w 21548"/>
              <a:gd name="T39" fmla="*/ 4380 h 9883"/>
              <a:gd name="T40" fmla="*/ 14846 w 21548"/>
              <a:gd name="T41" fmla="*/ 1258 h 9883"/>
              <a:gd name="T42" fmla="*/ 15545 w 21548"/>
              <a:gd name="T43" fmla="*/ 1911 h 9883"/>
              <a:gd name="T44" fmla="*/ 16142 w 21548"/>
              <a:gd name="T45" fmla="*/ 8416 h 9883"/>
              <a:gd name="T46" fmla="*/ 16947 w 21548"/>
              <a:gd name="T47" fmla="*/ 8794 h 9883"/>
              <a:gd name="T48" fmla="*/ 17556 w 21548"/>
              <a:gd name="T49" fmla="*/ 5516 h 9883"/>
              <a:gd name="T50" fmla="*/ 18169 w 21548"/>
              <a:gd name="T51" fmla="*/ 4292 h 9883"/>
              <a:gd name="T52" fmla="*/ 19395 w 21548"/>
              <a:gd name="T53" fmla="*/ 4192 h 9883"/>
              <a:gd name="T54" fmla="*/ 20321 w 21548"/>
              <a:gd name="T55" fmla="*/ 4200 h 9883"/>
              <a:gd name="T56" fmla="*/ 21236 w 21548"/>
              <a:gd name="T57" fmla="*/ 5523 h 9883"/>
              <a:gd name="T58" fmla="*/ 21153 w 21548"/>
              <a:gd name="T59" fmla="*/ 5578 h 9883"/>
              <a:gd name="T60" fmla="*/ 20295 w 21548"/>
              <a:gd name="T61" fmla="*/ 4292 h 9883"/>
              <a:gd name="T62" fmla="*/ 19543 w 21548"/>
              <a:gd name="T63" fmla="*/ 4292 h 9883"/>
              <a:gd name="T64" fmla="*/ 18370 w 21548"/>
              <a:gd name="T65" fmla="*/ 4285 h 9883"/>
              <a:gd name="T66" fmla="*/ 17635 w 21548"/>
              <a:gd name="T67" fmla="*/ 5577 h 9883"/>
              <a:gd name="T68" fmla="*/ 17044 w 21548"/>
              <a:gd name="T69" fmla="*/ 8819 h 9883"/>
              <a:gd name="T70" fmla="*/ 16201 w 21548"/>
              <a:gd name="T71" fmla="*/ 8825 h 9883"/>
              <a:gd name="T72" fmla="*/ 15448 w 21548"/>
              <a:gd name="T73" fmla="*/ 1930 h 9883"/>
              <a:gd name="T74" fmla="*/ 14945 w 21548"/>
              <a:gd name="T75" fmla="*/ 1267 h 9883"/>
              <a:gd name="T76" fmla="*/ 14147 w 21548"/>
              <a:gd name="T77" fmla="*/ 4480 h 9883"/>
              <a:gd name="T78" fmla="*/ 13547 w 21548"/>
              <a:gd name="T79" fmla="*/ 4480 h 9883"/>
              <a:gd name="T80" fmla="*/ 12799 w 21548"/>
              <a:gd name="T81" fmla="*/ 4384 h 9883"/>
              <a:gd name="T82" fmla="*/ 12094 w 21548"/>
              <a:gd name="T83" fmla="*/ 6217 h 9883"/>
              <a:gd name="T84" fmla="*/ 11497 w 21548"/>
              <a:gd name="T85" fmla="*/ 5459 h 9883"/>
              <a:gd name="T86" fmla="*/ 10525 w 21548"/>
              <a:gd name="T87" fmla="*/ 6893 h 9883"/>
              <a:gd name="T88" fmla="*/ 9998 w 21548"/>
              <a:gd name="T89" fmla="*/ 6589 h 9883"/>
              <a:gd name="T90" fmla="*/ 9226 w 21548"/>
              <a:gd name="T91" fmla="*/ 7081 h 9883"/>
              <a:gd name="T92" fmla="*/ 8451 w 21548"/>
              <a:gd name="T93" fmla="*/ 6716 h 9883"/>
              <a:gd name="T94" fmla="*/ 7703 w 21548"/>
              <a:gd name="T95" fmla="*/ 6528 h 9883"/>
              <a:gd name="T96" fmla="*/ 7153 w 21548"/>
              <a:gd name="T97" fmla="*/ 6485 h 9883"/>
              <a:gd name="T98" fmla="*/ 6378 w 21548"/>
              <a:gd name="T99" fmla="*/ 8757 h 9883"/>
              <a:gd name="T100" fmla="*/ 5565 w 21548"/>
              <a:gd name="T101" fmla="*/ 8278 h 9883"/>
              <a:gd name="T102" fmla="*/ 4855 w 21548"/>
              <a:gd name="T103" fmla="*/ 7832 h 9883"/>
              <a:gd name="T104" fmla="*/ 4152 w 21548"/>
              <a:gd name="T105" fmla="*/ 8256 h 9883"/>
              <a:gd name="T106" fmla="*/ 3503 w 21548"/>
              <a:gd name="T107" fmla="*/ 9044 h 9883"/>
              <a:gd name="T108" fmla="*/ 2716 w 21548"/>
              <a:gd name="T109" fmla="*/ 7161 h 9883"/>
              <a:gd name="T110" fmla="*/ 2106 w 21548"/>
              <a:gd name="T111" fmla="*/ 7881 h 9883"/>
              <a:gd name="T112" fmla="*/ 1282 w 21548"/>
              <a:gd name="T113" fmla="*/ 4193 h 9883"/>
              <a:gd name="T114" fmla="*/ 700 w 21548"/>
              <a:gd name="T115" fmla="*/ 4266 h 9883"/>
              <a:gd name="T116" fmla="*/ 7 w 21548"/>
              <a:gd name="T117" fmla="*/ 5253 h 9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548" h="9883">
                <a:moveTo>
                  <a:pt x="7" y="5253"/>
                </a:moveTo>
                <a:lnTo>
                  <a:pt x="159" y="4693"/>
                </a:lnTo>
                <a:cubicBezTo>
                  <a:pt x="165" y="4672"/>
                  <a:pt x="185" y="4656"/>
                  <a:pt x="207" y="4656"/>
                </a:cubicBezTo>
                <a:lnTo>
                  <a:pt x="355" y="4656"/>
                </a:lnTo>
                <a:lnTo>
                  <a:pt x="317" y="4675"/>
                </a:lnTo>
                <a:lnTo>
                  <a:pt x="469" y="4491"/>
                </a:lnTo>
                <a:lnTo>
                  <a:pt x="463" y="4499"/>
                </a:lnTo>
                <a:lnTo>
                  <a:pt x="611" y="4219"/>
                </a:lnTo>
                <a:cubicBezTo>
                  <a:pt x="619" y="4204"/>
                  <a:pt x="634" y="4194"/>
                  <a:pt x="651" y="4193"/>
                </a:cubicBezTo>
                <a:cubicBezTo>
                  <a:pt x="667" y="4191"/>
                  <a:pt x="684" y="4198"/>
                  <a:pt x="694" y="4211"/>
                </a:cubicBezTo>
                <a:lnTo>
                  <a:pt x="846" y="4399"/>
                </a:lnTo>
                <a:lnTo>
                  <a:pt x="834" y="4388"/>
                </a:lnTo>
                <a:lnTo>
                  <a:pt x="982" y="4480"/>
                </a:lnTo>
                <a:lnTo>
                  <a:pt x="912" y="4499"/>
                </a:lnTo>
                <a:lnTo>
                  <a:pt x="1064" y="4219"/>
                </a:lnTo>
                <a:cubicBezTo>
                  <a:pt x="1068" y="4211"/>
                  <a:pt x="1074" y="4205"/>
                  <a:pt x="1081" y="4200"/>
                </a:cubicBezTo>
                <a:lnTo>
                  <a:pt x="1229" y="4108"/>
                </a:lnTo>
                <a:cubicBezTo>
                  <a:pt x="1241" y="4101"/>
                  <a:pt x="1255" y="4099"/>
                  <a:pt x="1268" y="4102"/>
                </a:cubicBezTo>
                <a:cubicBezTo>
                  <a:pt x="1282" y="4106"/>
                  <a:pt x="1293" y="4115"/>
                  <a:pt x="1299" y="4127"/>
                </a:cubicBezTo>
                <a:lnTo>
                  <a:pt x="1451" y="4407"/>
                </a:lnTo>
                <a:lnTo>
                  <a:pt x="1434" y="4388"/>
                </a:lnTo>
                <a:lnTo>
                  <a:pt x="1582" y="4480"/>
                </a:lnTo>
                <a:cubicBezTo>
                  <a:pt x="1594" y="4487"/>
                  <a:pt x="1602" y="4499"/>
                  <a:pt x="1604" y="4512"/>
                </a:cubicBezTo>
                <a:lnTo>
                  <a:pt x="1756" y="5256"/>
                </a:lnTo>
                <a:lnTo>
                  <a:pt x="1905" y="6005"/>
                </a:lnTo>
                <a:lnTo>
                  <a:pt x="2056" y="6655"/>
                </a:lnTo>
                <a:lnTo>
                  <a:pt x="2205" y="7868"/>
                </a:lnTo>
                <a:lnTo>
                  <a:pt x="2155" y="7824"/>
                </a:lnTo>
                <a:lnTo>
                  <a:pt x="2303" y="7824"/>
                </a:lnTo>
                <a:lnTo>
                  <a:pt x="2256" y="7859"/>
                </a:lnTo>
                <a:lnTo>
                  <a:pt x="2408" y="7395"/>
                </a:lnTo>
                <a:cubicBezTo>
                  <a:pt x="2412" y="7384"/>
                  <a:pt x="2419" y="7374"/>
                  <a:pt x="2429" y="7368"/>
                </a:cubicBezTo>
                <a:lnTo>
                  <a:pt x="2577" y="7276"/>
                </a:lnTo>
                <a:lnTo>
                  <a:pt x="2565" y="7287"/>
                </a:lnTo>
                <a:lnTo>
                  <a:pt x="2717" y="7099"/>
                </a:lnTo>
                <a:cubicBezTo>
                  <a:pt x="2726" y="7087"/>
                  <a:pt x="2741" y="7080"/>
                  <a:pt x="2756" y="7080"/>
                </a:cubicBezTo>
                <a:cubicBezTo>
                  <a:pt x="2771" y="7081"/>
                  <a:pt x="2785" y="7088"/>
                  <a:pt x="2795" y="7100"/>
                </a:cubicBezTo>
                <a:lnTo>
                  <a:pt x="2943" y="7288"/>
                </a:lnTo>
                <a:cubicBezTo>
                  <a:pt x="2948" y="7294"/>
                  <a:pt x="2951" y="7302"/>
                  <a:pt x="2953" y="7310"/>
                </a:cubicBezTo>
                <a:lnTo>
                  <a:pt x="3105" y="8238"/>
                </a:lnTo>
                <a:lnTo>
                  <a:pt x="3102" y="8228"/>
                </a:lnTo>
                <a:lnTo>
                  <a:pt x="3250" y="8604"/>
                </a:lnTo>
                <a:lnTo>
                  <a:pt x="3242" y="8591"/>
                </a:lnTo>
                <a:lnTo>
                  <a:pt x="3394" y="8775"/>
                </a:lnTo>
                <a:lnTo>
                  <a:pt x="3543" y="8964"/>
                </a:lnTo>
                <a:lnTo>
                  <a:pt x="3465" y="8963"/>
                </a:lnTo>
                <a:lnTo>
                  <a:pt x="3617" y="8775"/>
                </a:lnTo>
                <a:lnTo>
                  <a:pt x="3765" y="8591"/>
                </a:lnTo>
                <a:lnTo>
                  <a:pt x="3756" y="8607"/>
                </a:lnTo>
                <a:lnTo>
                  <a:pt x="3908" y="8139"/>
                </a:lnTo>
                <a:cubicBezTo>
                  <a:pt x="3913" y="8124"/>
                  <a:pt x="3924" y="8113"/>
                  <a:pt x="3938" y="8108"/>
                </a:cubicBezTo>
                <a:cubicBezTo>
                  <a:pt x="3953" y="8102"/>
                  <a:pt x="3969" y="8104"/>
                  <a:pt x="3982" y="8112"/>
                </a:cubicBezTo>
                <a:lnTo>
                  <a:pt x="4130" y="8204"/>
                </a:lnTo>
                <a:lnTo>
                  <a:pt x="4054" y="8236"/>
                </a:lnTo>
                <a:lnTo>
                  <a:pt x="4206" y="7492"/>
                </a:lnTo>
                <a:cubicBezTo>
                  <a:pt x="4208" y="7485"/>
                  <a:pt x="4212" y="7477"/>
                  <a:pt x="4217" y="7471"/>
                </a:cubicBezTo>
                <a:lnTo>
                  <a:pt x="4365" y="7287"/>
                </a:lnTo>
                <a:cubicBezTo>
                  <a:pt x="4374" y="7275"/>
                  <a:pt x="4388" y="7269"/>
                  <a:pt x="4403" y="7268"/>
                </a:cubicBezTo>
                <a:cubicBezTo>
                  <a:pt x="4418" y="7268"/>
                  <a:pt x="4432" y="7275"/>
                  <a:pt x="4442" y="7287"/>
                </a:cubicBezTo>
                <a:lnTo>
                  <a:pt x="4594" y="7471"/>
                </a:lnTo>
                <a:lnTo>
                  <a:pt x="4743" y="7660"/>
                </a:lnTo>
                <a:lnTo>
                  <a:pt x="4729" y="7648"/>
                </a:lnTo>
                <a:lnTo>
                  <a:pt x="4881" y="7740"/>
                </a:lnTo>
                <a:lnTo>
                  <a:pt x="4855" y="7732"/>
                </a:lnTo>
                <a:lnTo>
                  <a:pt x="5003" y="7732"/>
                </a:lnTo>
                <a:cubicBezTo>
                  <a:pt x="5019" y="7732"/>
                  <a:pt x="5033" y="7739"/>
                  <a:pt x="5042" y="7751"/>
                </a:cubicBezTo>
                <a:lnTo>
                  <a:pt x="5194" y="7939"/>
                </a:lnTo>
                <a:lnTo>
                  <a:pt x="5155" y="7920"/>
                </a:lnTo>
                <a:lnTo>
                  <a:pt x="5303" y="7920"/>
                </a:lnTo>
                <a:cubicBezTo>
                  <a:pt x="5313" y="7920"/>
                  <a:pt x="5322" y="7923"/>
                  <a:pt x="5330" y="7928"/>
                </a:cubicBezTo>
                <a:lnTo>
                  <a:pt x="5478" y="8020"/>
                </a:lnTo>
                <a:cubicBezTo>
                  <a:pt x="5482" y="8023"/>
                  <a:pt x="5487" y="8026"/>
                  <a:pt x="5490" y="8031"/>
                </a:cubicBezTo>
                <a:lnTo>
                  <a:pt x="5642" y="8215"/>
                </a:lnTo>
                <a:lnTo>
                  <a:pt x="5603" y="8196"/>
                </a:lnTo>
                <a:lnTo>
                  <a:pt x="5751" y="8196"/>
                </a:lnTo>
                <a:lnTo>
                  <a:pt x="5903" y="8196"/>
                </a:lnTo>
                <a:lnTo>
                  <a:pt x="6051" y="8196"/>
                </a:lnTo>
                <a:cubicBezTo>
                  <a:pt x="6074" y="8196"/>
                  <a:pt x="6094" y="8212"/>
                  <a:pt x="6100" y="8233"/>
                </a:cubicBezTo>
                <a:lnTo>
                  <a:pt x="6252" y="8793"/>
                </a:lnTo>
                <a:lnTo>
                  <a:pt x="6177" y="8764"/>
                </a:lnTo>
                <a:lnTo>
                  <a:pt x="6325" y="8672"/>
                </a:lnTo>
                <a:lnTo>
                  <a:pt x="6308" y="8691"/>
                </a:lnTo>
                <a:lnTo>
                  <a:pt x="6460" y="8411"/>
                </a:lnTo>
                <a:cubicBezTo>
                  <a:pt x="6464" y="8403"/>
                  <a:pt x="6470" y="8397"/>
                  <a:pt x="6477" y="8392"/>
                </a:cubicBezTo>
                <a:lnTo>
                  <a:pt x="6625" y="8300"/>
                </a:lnTo>
                <a:lnTo>
                  <a:pt x="6605" y="8324"/>
                </a:lnTo>
                <a:lnTo>
                  <a:pt x="6757" y="7952"/>
                </a:lnTo>
                <a:lnTo>
                  <a:pt x="6907" y="7667"/>
                </a:lnTo>
                <a:lnTo>
                  <a:pt x="6902" y="7684"/>
                </a:lnTo>
                <a:lnTo>
                  <a:pt x="7054" y="6472"/>
                </a:lnTo>
                <a:cubicBezTo>
                  <a:pt x="7056" y="6457"/>
                  <a:pt x="7064" y="6444"/>
                  <a:pt x="7077" y="6436"/>
                </a:cubicBezTo>
                <a:lnTo>
                  <a:pt x="7225" y="6344"/>
                </a:lnTo>
                <a:cubicBezTo>
                  <a:pt x="7233" y="6339"/>
                  <a:pt x="7242" y="6336"/>
                  <a:pt x="7251" y="6336"/>
                </a:cubicBezTo>
                <a:lnTo>
                  <a:pt x="7403" y="6336"/>
                </a:lnTo>
                <a:cubicBezTo>
                  <a:pt x="7419" y="6336"/>
                  <a:pt x="7433" y="6343"/>
                  <a:pt x="7442" y="6355"/>
                </a:cubicBezTo>
                <a:lnTo>
                  <a:pt x="7590" y="6539"/>
                </a:lnTo>
                <a:lnTo>
                  <a:pt x="7526" y="6528"/>
                </a:lnTo>
                <a:lnTo>
                  <a:pt x="7678" y="6436"/>
                </a:lnTo>
                <a:cubicBezTo>
                  <a:pt x="7685" y="6431"/>
                  <a:pt x="7694" y="6428"/>
                  <a:pt x="7703" y="6428"/>
                </a:cubicBezTo>
                <a:lnTo>
                  <a:pt x="7851" y="6428"/>
                </a:lnTo>
                <a:cubicBezTo>
                  <a:pt x="7861" y="6428"/>
                  <a:pt x="7870" y="6431"/>
                  <a:pt x="7877" y="6436"/>
                </a:cubicBezTo>
                <a:lnTo>
                  <a:pt x="8029" y="6528"/>
                </a:lnTo>
                <a:lnTo>
                  <a:pt x="8003" y="6520"/>
                </a:lnTo>
                <a:lnTo>
                  <a:pt x="8151" y="6520"/>
                </a:lnTo>
                <a:lnTo>
                  <a:pt x="8303" y="6520"/>
                </a:lnTo>
                <a:cubicBezTo>
                  <a:pt x="8313" y="6520"/>
                  <a:pt x="8323" y="6523"/>
                  <a:pt x="8331" y="6529"/>
                </a:cubicBezTo>
                <a:lnTo>
                  <a:pt x="8479" y="6625"/>
                </a:lnTo>
                <a:lnTo>
                  <a:pt x="8451" y="6616"/>
                </a:lnTo>
                <a:lnTo>
                  <a:pt x="8599" y="6616"/>
                </a:lnTo>
                <a:lnTo>
                  <a:pt x="8751" y="6616"/>
                </a:lnTo>
                <a:lnTo>
                  <a:pt x="8899" y="6616"/>
                </a:lnTo>
                <a:cubicBezTo>
                  <a:pt x="8909" y="6616"/>
                  <a:pt x="8918" y="6619"/>
                  <a:pt x="8925" y="6624"/>
                </a:cubicBezTo>
                <a:lnTo>
                  <a:pt x="9077" y="6716"/>
                </a:lnTo>
                <a:cubicBezTo>
                  <a:pt x="9085" y="6720"/>
                  <a:pt x="9091" y="6727"/>
                  <a:pt x="9096" y="6735"/>
                </a:cubicBezTo>
                <a:lnTo>
                  <a:pt x="9244" y="7015"/>
                </a:lnTo>
                <a:lnTo>
                  <a:pt x="9173" y="6996"/>
                </a:lnTo>
                <a:lnTo>
                  <a:pt x="9325" y="6900"/>
                </a:lnTo>
                <a:lnTo>
                  <a:pt x="9473" y="6808"/>
                </a:lnTo>
                <a:lnTo>
                  <a:pt x="9461" y="6819"/>
                </a:lnTo>
                <a:lnTo>
                  <a:pt x="9613" y="6635"/>
                </a:lnTo>
                <a:cubicBezTo>
                  <a:pt x="9624" y="6622"/>
                  <a:pt x="9640" y="6615"/>
                  <a:pt x="9656" y="6617"/>
                </a:cubicBezTo>
                <a:cubicBezTo>
                  <a:pt x="9673" y="6618"/>
                  <a:pt x="9688" y="6628"/>
                  <a:pt x="9696" y="6643"/>
                </a:cubicBezTo>
                <a:lnTo>
                  <a:pt x="9844" y="6919"/>
                </a:lnTo>
                <a:lnTo>
                  <a:pt x="9753" y="6924"/>
                </a:lnTo>
                <a:lnTo>
                  <a:pt x="9905" y="6552"/>
                </a:lnTo>
                <a:cubicBezTo>
                  <a:pt x="9913" y="6534"/>
                  <a:pt x="9930" y="6521"/>
                  <a:pt x="9949" y="6521"/>
                </a:cubicBezTo>
                <a:cubicBezTo>
                  <a:pt x="9968" y="6520"/>
                  <a:pt x="9987" y="6530"/>
                  <a:pt x="9996" y="6547"/>
                </a:cubicBezTo>
                <a:lnTo>
                  <a:pt x="10144" y="6827"/>
                </a:lnTo>
                <a:lnTo>
                  <a:pt x="10125" y="6808"/>
                </a:lnTo>
                <a:lnTo>
                  <a:pt x="10277" y="6900"/>
                </a:lnTo>
                <a:lnTo>
                  <a:pt x="10225" y="6900"/>
                </a:lnTo>
                <a:lnTo>
                  <a:pt x="10373" y="6808"/>
                </a:lnTo>
                <a:cubicBezTo>
                  <a:pt x="10381" y="6803"/>
                  <a:pt x="10390" y="6800"/>
                  <a:pt x="10399" y="6800"/>
                </a:cubicBezTo>
                <a:lnTo>
                  <a:pt x="10551" y="6800"/>
                </a:lnTo>
                <a:cubicBezTo>
                  <a:pt x="10561" y="6800"/>
                  <a:pt x="10570" y="6803"/>
                  <a:pt x="10578" y="6808"/>
                </a:cubicBezTo>
                <a:lnTo>
                  <a:pt x="10726" y="6900"/>
                </a:lnTo>
                <a:lnTo>
                  <a:pt x="10878" y="6996"/>
                </a:lnTo>
                <a:cubicBezTo>
                  <a:pt x="10883" y="6999"/>
                  <a:pt x="10887" y="7003"/>
                  <a:pt x="10890" y="7007"/>
                </a:cubicBezTo>
                <a:lnTo>
                  <a:pt x="11038" y="7191"/>
                </a:lnTo>
                <a:lnTo>
                  <a:pt x="10999" y="7172"/>
                </a:lnTo>
                <a:lnTo>
                  <a:pt x="11151" y="7172"/>
                </a:lnTo>
                <a:lnTo>
                  <a:pt x="11299" y="7172"/>
                </a:lnTo>
                <a:lnTo>
                  <a:pt x="11250" y="7218"/>
                </a:lnTo>
                <a:lnTo>
                  <a:pt x="11398" y="5450"/>
                </a:lnTo>
                <a:cubicBezTo>
                  <a:pt x="11399" y="5435"/>
                  <a:pt x="11408" y="5421"/>
                  <a:pt x="11421" y="5412"/>
                </a:cubicBezTo>
                <a:lnTo>
                  <a:pt x="11573" y="5316"/>
                </a:lnTo>
                <a:cubicBezTo>
                  <a:pt x="11581" y="5311"/>
                  <a:pt x="11590" y="5308"/>
                  <a:pt x="11599" y="5308"/>
                </a:cubicBezTo>
                <a:lnTo>
                  <a:pt x="11747" y="5308"/>
                </a:lnTo>
                <a:lnTo>
                  <a:pt x="11899" y="5308"/>
                </a:lnTo>
                <a:cubicBezTo>
                  <a:pt x="11924" y="5308"/>
                  <a:pt x="11944" y="5326"/>
                  <a:pt x="11949" y="5350"/>
                </a:cubicBezTo>
                <a:lnTo>
                  <a:pt x="12097" y="6190"/>
                </a:lnTo>
                <a:lnTo>
                  <a:pt x="12001" y="6180"/>
                </a:lnTo>
                <a:lnTo>
                  <a:pt x="12153" y="5808"/>
                </a:lnTo>
                <a:lnTo>
                  <a:pt x="12303" y="5523"/>
                </a:lnTo>
                <a:cubicBezTo>
                  <a:pt x="12307" y="5515"/>
                  <a:pt x="12314" y="5508"/>
                  <a:pt x="12322" y="5504"/>
                </a:cubicBezTo>
                <a:lnTo>
                  <a:pt x="12474" y="5412"/>
                </a:lnTo>
                <a:cubicBezTo>
                  <a:pt x="12481" y="5407"/>
                  <a:pt x="12490" y="5404"/>
                  <a:pt x="12499" y="5404"/>
                </a:cubicBezTo>
                <a:lnTo>
                  <a:pt x="12647" y="5404"/>
                </a:lnTo>
                <a:lnTo>
                  <a:pt x="12598" y="5448"/>
                </a:lnTo>
                <a:lnTo>
                  <a:pt x="12750" y="4328"/>
                </a:lnTo>
                <a:cubicBezTo>
                  <a:pt x="12753" y="4303"/>
                  <a:pt x="12774" y="4284"/>
                  <a:pt x="12799" y="4284"/>
                </a:cubicBezTo>
                <a:lnTo>
                  <a:pt x="12947" y="4284"/>
                </a:lnTo>
                <a:cubicBezTo>
                  <a:pt x="12963" y="4284"/>
                  <a:pt x="12977" y="4291"/>
                  <a:pt x="12986" y="4303"/>
                </a:cubicBezTo>
                <a:lnTo>
                  <a:pt x="13138" y="4491"/>
                </a:lnTo>
                <a:lnTo>
                  <a:pt x="13099" y="4472"/>
                </a:lnTo>
                <a:lnTo>
                  <a:pt x="13247" y="4472"/>
                </a:lnTo>
                <a:lnTo>
                  <a:pt x="13222" y="4480"/>
                </a:lnTo>
                <a:lnTo>
                  <a:pt x="13374" y="4388"/>
                </a:lnTo>
                <a:cubicBezTo>
                  <a:pt x="13381" y="4383"/>
                  <a:pt x="13390" y="4380"/>
                  <a:pt x="13399" y="4380"/>
                </a:cubicBezTo>
                <a:lnTo>
                  <a:pt x="13547" y="4380"/>
                </a:lnTo>
                <a:lnTo>
                  <a:pt x="13521" y="4388"/>
                </a:lnTo>
                <a:lnTo>
                  <a:pt x="13673" y="4292"/>
                </a:lnTo>
                <a:lnTo>
                  <a:pt x="13650" y="4328"/>
                </a:lnTo>
                <a:lnTo>
                  <a:pt x="13798" y="3212"/>
                </a:lnTo>
                <a:cubicBezTo>
                  <a:pt x="13801" y="3187"/>
                  <a:pt x="13822" y="3169"/>
                  <a:pt x="13846" y="3168"/>
                </a:cubicBezTo>
                <a:cubicBezTo>
                  <a:pt x="13871" y="3168"/>
                  <a:pt x="13892" y="3185"/>
                  <a:pt x="13897" y="3210"/>
                </a:cubicBezTo>
                <a:lnTo>
                  <a:pt x="14049" y="4046"/>
                </a:lnTo>
                <a:lnTo>
                  <a:pt x="14046" y="4036"/>
                </a:lnTo>
                <a:lnTo>
                  <a:pt x="14194" y="4412"/>
                </a:lnTo>
                <a:lnTo>
                  <a:pt x="14147" y="4380"/>
                </a:lnTo>
                <a:lnTo>
                  <a:pt x="14299" y="4380"/>
                </a:lnTo>
                <a:lnTo>
                  <a:pt x="14250" y="4423"/>
                </a:lnTo>
                <a:lnTo>
                  <a:pt x="14398" y="3395"/>
                </a:lnTo>
                <a:lnTo>
                  <a:pt x="14547" y="2834"/>
                </a:lnTo>
                <a:cubicBezTo>
                  <a:pt x="14551" y="2818"/>
                  <a:pt x="14562" y="2806"/>
                  <a:pt x="14577" y="2800"/>
                </a:cubicBezTo>
                <a:cubicBezTo>
                  <a:pt x="14591" y="2794"/>
                  <a:pt x="14608" y="2796"/>
                  <a:pt x="14621" y="2804"/>
                </a:cubicBezTo>
                <a:lnTo>
                  <a:pt x="14773" y="2896"/>
                </a:lnTo>
                <a:lnTo>
                  <a:pt x="14698" y="2934"/>
                </a:lnTo>
                <a:lnTo>
                  <a:pt x="14846" y="1258"/>
                </a:lnTo>
                <a:cubicBezTo>
                  <a:pt x="14848" y="1233"/>
                  <a:pt x="14868" y="1214"/>
                  <a:pt x="14893" y="1213"/>
                </a:cubicBezTo>
                <a:cubicBezTo>
                  <a:pt x="14918" y="1211"/>
                  <a:pt x="14940" y="1229"/>
                  <a:pt x="14945" y="1254"/>
                </a:cubicBezTo>
                <a:lnTo>
                  <a:pt x="15097" y="2090"/>
                </a:lnTo>
                <a:lnTo>
                  <a:pt x="14998" y="2090"/>
                </a:lnTo>
                <a:lnTo>
                  <a:pt x="15146" y="1254"/>
                </a:lnTo>
                <a:lnTo>
                  <a:pt x="15298" y="44"/>
                </a:lnTo>
                <a:cubicBezTo>
                  <a:pt x="15301" y="19"/>
                  <a:pt x="15323" y="0"/>
                  <a:pt x="15349" y="0"/>
                </a:cubicBezTo>
                <a:cubicBezTo>
                  <a:pt x="15374" y="1"/>
                  <a:pt x="15395" y="21"/>
                  <a:pt x="15397" y="47"/>
                </a:cubicBezTo>
                <a:lnTo>
                  <a:pt x="15545" y="1911"/>
                </a:lnTo>
                <a:lnTo>
                  <a:pt x="15543" y="1899"/>
                </a:lnTo>
                <a:lnTo>
                  <a:pt x="15695" y="2363"/>
                </a:lnTo>
                <a:cubicBezTo>
                  <a:pt x="15696" y="2367"/>
                  <a:pt x="15697" y="2372"/>
                  <a:pt x="15697" y="2376"/>
                </a:cubicBezTo>
                <a:lnTo>
                  <a:pt x="15845" y="5824"/>
                </a:lnTo>
                <a:lnTo>
                  <a:pt x="15997" y="8620"/>
                </a:lnTo>
                <a:lnTo>
                  <a:pt x="15908" y="8592"/>
                </a:lnTo>
                <a:lnTo>
                  <a:pt x="16056" y="8404"/>
                </a:lnTo>
                <a:cubicBezTo>
                  <a:pt x="16067" y="8390"/>
                  <a:pt x="16085" y="8382"/>
                  <a:pt x="16102" y="8385"/>
                </a:cubicBezTo>
                <a:cubicBezTo>
                  <a:pt x="16120" y="8387"/>
                  <a:pt x="16135" y="8399"/>
                  <a:pt x="16142" y="8416"/>
                </a:cubicBezTo>
                <a:lnTo>
                  <a:pt x="16294" y="8788"/>
                </a:lnTo>
                <a:lnTo>
                  <a:pt x="16440" y="9063"/>
                </a:lnTo>
                <a:cubicBezTo>
                  <a:pt x="16442" y="9067"/>
                  <a:pt x="16444" y="9072"/>
                  <a:pt x="16444" y="9076"/>
                </a:cubicBezTo>
                <a:lnTo>
                  <a:pt x="16596" y="9820"/>
                </a:lnTo>
                <a:lnTo>
                  <a:pt x="16521" y="9788"/>
                </a:lnTo>
                <a:lnTo>
                  <a:pt x="16669" y="9696"/>
                </a:lnTo>
                <a:lnTo>
                  <a:pt x="16649" y="9720"/>
                </a:lnTo>
                <a:lnTo>
                  <a:pt x="16801" y="9348"/>
                </a:lnTo>
                <a:lnTo>
                  <a:pt x="16947" y="8794"/>
                </a:lnTo>
                <a:cubicBezTo>
                  <a:pt x="16948" y="8790"/>
                  <a:pt x="16950" y="8786"/>
                  <a:pt x="16952" y="8783"/>
                </a:cubicBezTo>
                <a:lnTo>
                  <a:pt x="17104" y="8503"/>
                </a:lnTo>
                <a:lnTo>
                  <a:pt x="17098" y="8522"/>
                </a:lnTo>
                <a:lnTo>
                  <a:pt x="17246" y="7034"/>
                </a:lnTo>
                <a:cubicBezTo>
                  <a:pt x="17247" y="7018"/>
                  <a:pt x="17256" y="7005"/>
                  <a:pt x="17268" y="6997"/>
                </a:cubicBezTo>
                <a:lnTo>
                  <a:pt x="17416" y="6901"/>
                </a:lnTo>
                <a:lnTo>
                  <a:pt x="17394" y="6937"/>
                </a:lnTo>
                <a:lnTo>
                  <a:pt x="17546" y="5541"/>
                </a:lnTo>
                <a:cubicBezTo>
                  <a:pt x="17547" y="5532"/>
                  <a:pt x="17550" y="5523"/>
                  <a:pt x="17556" y="5516"/>
                </a:cubicBezTo>
                <a:lnTo>
                  <a:pt x="17704" y="5328"/>
                </a:lnTo>
                <a:lnTo>
                  <a:pt x="17694" y="5352"/>
                </a:lnTo>
                <a:lnTo>
                  <a:pt x="17846" y="4236"/>
                </a:lnTo>
                <a:cubicBezTo>
                  <a:pt x="17848" y="4219"/>
                  <a:pt x="17859" y="4204"/>
                  <a:pt x="17874" y="4197"/>
                </a:cubicBezTo>
                <a:cubicBezTo>
                  <a:pt x="17890" y="4190"/>
                  <a:pt x="17907" y="4191"/>
                  <a:pt x="17922" y="4200"/>
                </a:cubicBezTo>
                <a:lnTo>
                  <a:pt x="18070" y="4292"/>
                </a:lnTo>
                <a:lnTo>
                  <a:pt x="18043" y="4284"/>
                </a:lnTo>
                <a:lnTo>
                  <a:pt x="18195" y="4284"/>
                </a:lnTo>
                <a:lnTo>
                  <a:pt x="18169" y="4292"/>
                </a:lnTo>
                <a:lnTo>
                  <a:pt x="18317" y="4200"/>
                </a:lnTo>
                <a:cubicBezTo>
                  <a:pt x="18325" y="4195"/>
                  <a:pt x="18334" y="4192"/>
                  <a:pt x="18343" y="4192"/>
                </a:cubicBezTo>
                <a:lnTo>
                  <a:pt x="18495" y="4192"/>
                </a:lnTo>
                <a:lnTo>
                  <a:pt x="18643" y="4192"/>
                </a:lnTo>
                <a:lnTo>
                  <a:pt x="18795" y="4192"/>
                </a:lnTo>
                <a:lnTo>
                  <a:pt x="18943" y="4192"/>
                </a:lnTo>
                <a:lnTo>
                  <a:pt x="19095" y="4192"/>
                </a:lnTo>
                <a:lnTo>
                  <a:pt x="19243" y="4192"/>
                </a:lnTo>
                <a:lnTo>
                  <a:pt x="19395" y="4192"/>
                </a:lnTo>
                <a:lnTo>
                  <a:pt x="19543" y="4192"/>
                </a:lnTo>
                <a:lnTo>
                  <a:pt x="19500" y="4219"/>
                </a:lnTo>
                <a:lnTo>
                  <a:pt x="19652" y="3939"/>
                </a:lnTo>
                <a:cubicBezTo>
                  <a:pt x="19660" y="3923"/>
                  <a:pt x="19677" y="3912"/>
                  <a:pt x="19695" y="3912"/>
                </a:cubicBezTo>
                <a:lnTo>
                  <a:pt x="19843" y="3912"/>
                </a:lnTo>
                <a:cubicBezTo>
                  <a:pt x="19853" y="3912"/>
                  <a:pt x="19862" y="3915"/>
                  <a:pt x="19869" y="3920"/>
                </a:cubicBezTo>
                <a:lnTo>
                  <a:pt x="20021" y="4012"/>
                </a:lnTo>
                <a:lnTo>
                  <a:pt x="20171" y="4109"/>
                </a:lnTo>
                <a:lnTo>
                  <a:pt x="20321" y="4200"/>
                </a:lnTo>
                <a:lnTo>
                  <a:pt x="20295" y="4192"/>
                </a:lnTo>
                <a:lnTo>
                  <a:pt x="20443" y="4192"/>
                </a:lnTo>
                <a:lnTo>
                  <a:pt x="20591" y="4192"/>
                </a:lnTo>
                <a:lnTo>
                  <a:pt x="20743" y="4192"/>
                </a:lnTo>
                <a:cubicBezTo>
                  <a:pt x="20767" y="4192"/>
                  <a:pt x="20788" y="4209"/>
                  <a:pt x="20793" y="4233"/>
                </a:cubicBezTo>
                <a:lnTo>
                  <a:pt x="20941" y="4977"/>
                </a:lnTo>
                <a:lnTo>
                  <a:pt x="20935" y="4963"/>
                </a:lnTo>
                <a:lnTo>
                  <a:pt x="21087" y="5243"/>
                </a:lnTo>
                <a:lnTo>
                  <a:pt x="21236" y="5523"/>
                </a:lnTo>
                <a:lnTo>
                  <a:pt x="21230" y="5515"/>
                </a:lnTo>
                <a:lnTo>
                  <a:pt x="21382" y="5703"/>
                </a:lnTo>
                <a:cubicBezTo>
                  <a:pt x="21386" y="5707"/>
                  <a:pt x="21388" y="5711"/>
                  <a:pt x="21390" y="5716"/>
                </a:cubicBezTo>
                <a:lnTo>
                  <a:pt x="21538" y="6088"/>
                </a:lnTo>
                <a:cubicBezTo>
                  <a:pt x="21548" y="6114"/>
                  <a:pt x="21536" y="6143"/>
                  <a:pt x="21510" y="6153"/>
                </a:cubicBezTo>
                <a:cubicBezTo>
                  <a:pt x="21484" y="6163"/>
                  <a:pt x="21455" y="6151"/>
                  <a:pt x="21445" y="6125"/>
                </a:cubicBezTo>
                <a:lnTo>
                  <a:pt x="21297" y="5753"/>
                </a:lnTo>
                <a:lnTo>
                  <a:pt x="21305" y="5766"/>
                </a:lnTo>
                <a:lnTo>
                  <a:pt x="21153" y="5578"/>
                </a:lnTo>
                <a:cubicBezTo>
                  <a:pt x="21151" y="5575"/>
                  <a:pt x="21149" y="5573"/>
                  <a:pt x="21147" y="5570"/>
                </a:cubicBezTo>
                <a:lnTo>
                  <a:pt x="21000" y="5290"/>
                </a:lnTo>
                <a:lnTo>
                  <a:pt x="20848" y="5010"/>
                </a:lnTo>
                <a:cubicBezTo>
                  <a:pt x="20845" y="5006"/>
                  <a:pt x="20843" y="5001"/>
                  <a:pt x="20842" y="4996"/>
                </a:cubicBezTo>
                <a:lnTo>
                  <a:pt x="20694" y="4252"/>
                </a:lnTo>
                <a:lnTo>
                  <a:pt x="20743" y="4292"/>
                </a:lnTo>
                <a:lnTo>
                  <a:pt x="20591" y="4292"/>
                </a:lnTo>
                <a:lnTo>
                  <a:pt x="20443" y="4292"/>
                </a:lnTo>
                <a:lnTo>
                  <a:pt x="20295" y="4292"/>
                </a:lnTo>
                <a:cubicBezTo>
                  <a:pt x="20286" y="4292"/>
                  <a:pt x="20277" y="4290"/>
                  <a:pt x="20270" y="4285"/>
                </a:cubicBezTo>
                <a:lnTo>
                  <a:pt x="20116" y="4192"/>
                </a:lnTo>
                <a:lnTo>
                  <a:pt x="19970" y="4097"/>
                </a:lnTo>
                <a:lnTo>
                  <a:pt x="19818" y="4005"/>
                </a:lnTo>
                <a:lnTo>
                  <a:pt x="19843" y="4012"/>
                </a:lnTo>
                <a:lnTo>
                  <a:pt x="19695" y="4012"/>
                </a:lnTo>
                <a:lnTo>
                  <a:pt x="19739" y="3986"/>
                </a:lnTo>
                <a:lnTo>
                  <a:pt x="19587" y="4266"/>
                </a:lnTo>
                <a:cubicBezTo>
                  <a:pt x="19579" y="4282"/>
                  <a:pt x="19562" y="4292"/>
                  <a:pt x="19543" y="4292"/>
                </a:cubicBezTo>
                <a:lnTo>
                  <a:pt x="19395" y="4292"/>
                </a:lnTo>
                <a:lnTo>
                  <a:pt x="19243" y="4292"/>
                </a:lnTo>
                <a:lnTo>
                  <a:pt x="19095" y="4292"/>
                </a:lnTo>
                <a:lnTo>
                  <a:pt x="18943" y="4292"/>
                </a:lnTo>
                <a:lnTo>
                  <a:pt x="18795" y="4292"/>
                </a:lnTo>
                <a:lnTo>
                  <a:pt x="18643" y="4292"/>
                </a:lnTo>
                <a:lnTo>
                  <a:pt x="18495" y="4292"/>
                </a:lnTo>
                <a:lnTo>
                  <a:pt x="18343" y="4292"/>
                </a:lnTo>
                <a:lnTo>
                  <a:pt x="18370" y="4285"/>
                </a:lnTo>
                <a:lnTo>
                  <a:pt x="18222" y="4377"/>
                </a:lnTo>
                <a:cubicBezTo>
                  <a:pt x="18214" y="4382"/>
                  <a:pt x="18205" y="4384"/>
                  <a:pt x="18195" y="4384"/>
                </a:cubicBezTo>
                <a:lnTo>
                  <a:pt x="18043" y="4384"/>
                </a:lnTo>
                <a:cubicBezTo>
                  <a:pt x="18034" y="4384"/>
                  <a:pt x="18025" y="4382"/>
                  <a:pt x="18017" y="4377"/>
                </a:cubicBezTo>
                <a:lnTo>
                  <a:pt x="17869" y="4285"/>
                </a:lnTo>
                <a:lnTo>
                  <a:pt x="17945" y="4249"/>
                </a:lnTo>
                <a:lnTo>
                  <a:pt x="17793" y="5365"/>
                </a:lnTo>
                <a:cubicBezTo>
                  <a:pt x="17792" y="5374"/>
                  <a:pt x="17788" y="5382"/>
                  <a:pt x="17783" y="5389"/>
                </a:cubicBezTo>
                <a:lnTo>
                  <a:pt x="17635" y="5577"/>
                </a:lnTo>
                <a:lnTo>
                  <a:pt x="17645" y="5552"/>
                </a:lnTo>
                <a:lnTo>
                  <a:pt x="17493" y="6948"/>
                </a:lnTo>
                <a:cubicBezTo>
                  <a:pt x="17492" y="6963"/>
                  <a:pt x="17483" y="6976"/>
                  <a:pt x="17471" y="6984"/>
                </a:cubicBezTo>
                <a:lnTo>
                  <a:pt x="17323" y="7080"/>
                </a:lnTo>
                <a:lnTo>
                  <a:pt x="17345" y="7043"/>
                </a:lnTo>
                <a:lnTo>
                  <a:pt x="17197" y="8531"/>
                </a:lnTo>
                <a:cubicBezTo>
                  <a:pt x="17197" y="8538"/>
                  <a:pt x="17195" y="8544"/>
                  <a:pt x="17191" y="8550"/>
                </a:cubicBezTo>
                <a:lnTo>
                  <a:pt x="17039" y="8830"/>
                </a:lnTo>
                <a:lnTo>
                  <a:pt x="17044" y="8819"/>
                </a:lnTo>
                <a:lnTo>
                  <a:pt x="16894" y="9385"/>
                </a:lnTo>
                <a:lnTo>
                  <a:pt x="16742" y="9757"/>
                </a:lnTo>
                <a:cubicBezTo>
                  <a:pt x="16738" y="9767"/>
                  <a:pt x="16731" y="9775"/>
                  <a:pt x="16722" y="9781"/>
                </a:cubicBezTo>
                <a:lnTo>
                  <a:pt x="16574" y="9873"/>
                </a:lnTo>
                <a:cubicBezTo>
                  <a:pt x="16560" y="9882"/>
                  <a:pt x="16543" y="9883"/>
                  <a:pt x="16528" y="9876"/>
                </a:cubicBezTo>
                <a:cubicBezTo>
                  <a:pt x="16513" y="9870"/>
                  <a:pt x="16502" y="9857"/>
                  <a:pt x="16498" y="9840"/>
                </a:cubicBezTo>
                <a:lnTo>
                  <a:pt x="16346" y="9096"/>
                </a:lnTo>
                <a:lnTo>
                  <a:pt x="16351" y="9110"/>
                </a:lnTo>
                <a:lnTo>
                  <a:pt x="16201" y="8825"/>
                </a:lnTo>
                <a:lnTo>
                  <a:pt x="16049" y="8453"/>
                </a:lnTo>
                <a:lnTo>
                  <a:pt x="16135" y="8465"/>
                </a:lnTo>
                <a:lnTo>
                  <a:pt x="15987" y="8653"/>
                </a:lnTo>
                <a:cubicBezTo>
                  <a:pt x="15974" y="8670"/>
                  <a:pt x="15952" y="8676"/>
                  <a:pt x="15932" y="8670"/>
                </a:cubicBezTo>
                <a:cubicBezTo>
                  <a:pt x="15913" y="8664"/>
                  <a:pt x="15899" y="8646"/>
                  <a:pt x="15898" y="8625"/>
                </a:cubicBezTo>
                <a:lnTo>
                  <a:pt x="15746" y="5829"/>
                </a:lnTo>
                <a:lnTo>
                  <a:pt x="15598" y="2381"/>
                </a:lnTo>
                <a:lnTo>
                  <a:pt x="15600" y="2394"/>
                </a:lnTo>
                <a:lnTo>
                  <a:pt x="15448" y="1930"/>
                </a:lnTo>
                <a:cubicBezTo>
                  <a:pt x="15447" y="1926"/>
                  <a:pt x="15446" y="1922"/>
                  <a:pt x="15446" y="1918"/>
                </a:cubicBezTo>
                <a:lnTo>
                  <a:pt x="15298" y="54"/>
                </a:lnTo>
                <a:lnTo>
                  <a:pt x="15397" y="57"/>
                </a:lnTo>
                <a:lnTo>
                  <a:pt x="15245" y="1271"/>
                </a:lnTo>
                <a:lnTo>
                  <a:pt x="15097" y="2107"/>
                </a:lnTo>
                <a:cubicBezTo>
                  <a:pt x="15092" y="2131"/>
                  <a:pt x="15072" y="2148"/>
                  <a:pt x="15048" y="2148"/>
                </a:cubicBezTo>
                <a:cubicBezTo>
                  <a:pt x="15023" y="2149"/>
                  <a:pt x="15003" y="2131"/>
                  <a:pt x="14998" y="2107"/>
                </a:cubicBezTo>
                <a:lnTo>
                  <a:pt x="14846" y="1271"/>
                </a:lnTo>
                <a:lnTo>
                  <a:pt x="14945" y="1267"/>
                </a:lnTo>
                <a:lnTo>
                  <a:pt x="14797" y="2943"/>
                </a:lnTo>
                <a:cubicBezTo>
                  <a:pt x="14796" y="2960"/>
                  <a:pt x="14785" y="2975"/>
                  <a:pt x="14770" y="2983"/>
                </a:cubicBezTo>
                <a:cubicBezTo>
                  <a:pt x="14755" y="2991"/>
                  <a:pt x="14736" y="2990"/>
                  <a:pt x="14722" y="2981"/>
                </a:cubicBezTo>
                <a:lnTo>
                  <a:pt x="14570" y="2889"/>
                </a:lnTo>
                <a:lnTo>
                  <a:pt x="14644" y="2859"/>
                </a:lnTo>
                <a:lnTo>
                  <a:pt x="14497" y="3410"/>
                </a:lnTo>
                <a:lnTo>
                  <a:pt x="14349" y="4438"/>
                </a:lnTo>
                <a:cubicBezTo>
                  <a:pt x="14345" y="4462"/>
                  <a:pt x="14324" y="4480"/>
                  <a:pt x="14299" y="4480"/>
                </a:cubicBezTo>
                <a:lnTo>
                  <a:pt x="14147" y="4480"/>
                </a:lnTo>
                <a:cubicBezTo>
                  <a:pt x="14127" y="4480"/>
                  <a:pt x="14108" y="4468"/>
                  <a:pt x="14101" y="4449"/>
                </a:cubicBezTo>
                <a:lnTo>
                  <a:pt x="13953" y="4073"/>
                </a:lnTo>
                <a:cubicBezTo>
                  <a:pt x="13952" y="4070"/>
                  <a:pt x="13951" y="4067"/>
                  <a:pt x="13950" y="4063"/>
                </a:cubicBezTo>
                <a:lnTo>
                  <a:pt x="13798" y="3227"/>
                </a:lnTo>
                <a:lnTo>
                  <a:pt x="13897" y="3225"/>
                </a:lnTo>
                <a:lnTo>
                  <a:pt x="13749" y="4341"/>
                </a:lnTo>
                <a:cubicBezTo>
                  <a:pt x="13747" y="4356"/>
                  <a:pt x="13739" y="4369"/>
                  <a:pt x="13726" y="4377"/>
                </a:cubicBezTo>
                <a:lnTo>
                  <a:pt x="13574" y="4473"/>
                </a:lnTo>
                <a:cubicBezTo>
                  <a:pt x="13566" y="4478"/>
                  <a:pt x="13557" y="4480"/>
                  <a:pt x="13547" y="4480"/>
                </a:cubicBezTo>
                <a:lnTo>
                  <a:pt x="13399" y="4480"/>
                </a:lnTo>
                <a:lnTo>
                  <a:pt x="13425" y="4473"/>
                </a:lnTo>
                <a:lnTo>
                  <a:pt x="13273" y="4565"/>
                </a:lnTo>
                <a:cubicBezTo>
                  <a:pt x="13266" y="4570"/>
                  <a:pt x="13257" y="4572"/>
                  <a:pt x="13247" y="4572"/>
                </a:cubicBezTo>
                <a:lnTo>
                  <a:pt x="13099" y="4572"/>
                </a:lnTo>
                <a:cubicBezTo>
                  <a:pt x="13084" y="4572"/>
                  <a:pt x="13070" y="4566"/>
                  <a:pt x="13061" y="4554"/>
                </a:cubicBezTo>
                <a:lnTo>
                  <a:pt x="12909" y="4366"/>
                </a:lnTo>
                <a:lnTo>
                  <a:pt x="12947" y="4384"/>
                </a:lnTo>
                <a:lnTo>
                  <a:pt x="12799" y="4384"/>
                </a:lnTo>
                <a:lnTo>
                  <a:pt x="12849" y="4341"/>
                </a:lnTo>
                <a:lnTo>
                  <a:pt x="12697" y="5461"/>
                </a:lnTo>
                <a:cubicBezTo>
                  <a:pt x="12694" y="5486"/>
                  <a:pt x="12672" y="5504"/>
                  <a:pt x="12647" y="5504"/>
                </a:cubicBezTo>
                <a:lnTo>
                  <a:pt x="12499" y="5504"/>
                </a:lnTo>
                <a:lnTo>
                  <a:pt x="12525" y="5497"/>
                </a:lnTo>
                <a:lnTo>
                  <a:pt x="12373" y="5589"/>
                </a:lnTo>
                <a:lnTo>
                  <a:pt x="12392" y="5570"/>
                </a:lnTo>
                <a:lnTo>
                  <a:pt x="12246" y="5845"/>
                </a:lnTo>
                <a:lnTo>
                  <a:pt x="12094" y="6217"/>
                </a:lnTo>
                <a:cubicBezTo>
                  <a:pt x="12085" y="6238"/>
                  <a:pt x="12064" y="6251"/>
                  <a:pt x="12042" y="6248"/>
                </a:cubicBezTo>
                <a:cubicBezTo>
                  <a:pt x="12020" y="6246"/>
                  <a:pt x="12002" y="6229"/>
                  <a:pt x="11998" y="6207"/>
                </a:cubicBezTo>
                <a:lnTo>
                  <a:pt x="11850" y="5367"/>
                </a:lnTo>
                <a:lnTo>
                  <a:pt x="11899" y="5408"/>
                </a:lnTo>
                <a:lnTo>
                  <a:pt x="11747" y="5408"/>
                </a:lnTo>
                <a:lnTo>
                  <a:pt x="11599" y="5408"/>
                </a:lnTo>
                <a:lnTo>
                  <a:pt x="11626" y="5401"/>
                </a:lnTo>
                <a:lnTo>
                  <a:pt x="11474" y="5497"/>
                </a:lnTo>
                <a:lnTo>
                  <a:pt x="11497" y="5459"/>
                </a:lnTo>
                <a:lnTo>
                  <a:pt x="11349" y="7227"/>
                </a:lnTo>
                <a:cubicBezTo>
                  <a:pt x="11347" y="7253"/>
                  <a:pt x="11325" y="7272"/>
                  <a:pt x="11299" y="7272"/>
                </a:cubicBezTo>
                <a:lnTo>
                  <a:pt x="11151" y="7272"/>
                </a:lnTo>
                <a:lnTo>
                  <a:pt x="10999" y="7272"/>
                </a:lnTo>
                <a:cubicBezTo>
                  <a:pt x="10984" y="7272"/>
                  <a:pt x="10970" y="7266"/>
                  <a:pt x="10961" y="7254"/>
                </a:cubicBezTo>
                <a:lnTo>
                  <a:pt x="10813" y="7070"/>
                </a:lnTo>
                <a:lnTo>
                  <a:pt x="10825" y="7081"/>
                </a:lnTo>
                <a:lnTo>
                  <a:pt x="10673" y="6985"/>
                </a:lnTo>
                <a:lnTo>
                  <a:pt x="10525" y="6893"/>
                </a:lnTo>
                <a:lnTo>
                  <a:pt x="10551" y="6900"/>
                </a:lnTo>
                <a:lnTo>
                  <a:pt x="10399" y="6900"/>
                </a:lnTo>
                <a:lnTo>
                  <a:pt x="10426" y="6893"/>
                </a:lnTo>
                <a:lnTo>
                  <a:pt x="10278" y="6985"/>
                </a:lnTo>
                <a:cubicBezTo>
                  <a:pt x="10262" y="6995"/>
                  <a:pt x="10242" y="6995"/>
                  <a:pt x="10226" y="6985"/>
                </a:cubicBezTo>
                <a:lnTo>
                  <a:pt x="10074" y="6893"/>
                </a:lnTo>
                <a:cubicBezTo>
                  <a:pt x="10066" y="6889"/>
                  <a:pt x="10059" y="6882"/>
                  <a:pt x="10055" y="6874"/>
                </a:cubicBezTo>
                <a:lnTo>
                  <a:pt x="9907" y="6594"/>
                </a:lnTo>
                <a:lnTo>
                  <a:pt x="9998" y="6589"/>
                </a:lnTo>
                <a:lnTo>
                  <a:pt x="9846" y="6961"/>
                </a:lnTo>
                <a:cubicBezTo>
                  <a:pt x="9838" y="6979"/>
                  <a:pt x="9821" y="6991"/>
                  <a:pt x="9802" y="6992"/>
                </a:cubicBezTo>
                <a:cubicBezTo>
                  <a:pt x="9783" y="6993"/>
                  <a:pt x="9765" y="6983"/>
                  <a:pt x="9755" y="6966"/>
                </a:cubicBezTo>
                <a:lnTo>
                  <a:pt x="9607" y="6690"/>
                </a:lnTo>
                <a:lnTo>
                  <a:pt x="9690" y="6698"/>
                </a:lnTo>
                <a:lnTo>
                  <a:pt x="9538" y="6882"/>
                </a:lnTo>
                <a:cubicBezTo>
                  <a:pt x="9535" y="6886"/>
                  <a:pt x="9530" y="6890"/>
                  <a:pt x="9526" y="6893"/>
                </a:cubicBezTo>
                <a:lnTo>
                  <a:pt x="9378" y="6985"/>
                </a:lnTo>
                <a:lnTo>
                  <a:pt x="9226" y="7081"/>
                </a:lnTo>
                <a:cubicBezTo>
                  <a:pt x="9214" y="7088"/>
                  <a:pt x="9200" y="7090"/>
                  <a:pt x="9187" y="7087"/>
                </a:cubicBezTo>
                <a:cubicBezTo>
                  <a:pt x="9173" y="7083"/>
                  <a:pt x="9162" y="7074"/>
                  <a:pt x="9155" y="7062"/>
                </a:cubicBezTo>
                <a:lnTo>
                  <a:pt x="9007" y="6782"/>
                </a:lnTo>
                <a:lnTo>
                  <a:pt x="9026" y="6801"/>
                </a:lnTo>
                <a:lnTo>
                  <a:pt x="8874" y="6709"/>
                </a:lnTo>
                <a:lnTo>
                  <a:pt x="8899" y="6716"/>
                </a:lnTo>
                <a:lnTo>
                  <a:pt x="8751" y="6716"/>
                </a:lnTo>
                <a:lnTo>
                  <a:pt x="8599" y="6716"/>
                </a:lnTo>
                <a:lnTo>
                  <a:pt x="8451" y="6716"/>
                </a:lnTo>
                <a:cubicBezTo>
                  <a:pt x="8442" y="6716"/>
                  <a:pt x="8432" y="6714"/>
                  <a:pt x="8424" y="6708"/>
                </a:cubicBezTo>
                <a:lnTo>
                  <a:pt x="8276" y="6612"/>
                </a:lnTo>
                <a:lnTo>
                  <a:pt x="8303" y="6620"/>
                </a:lnTo>
                <a:lnTo>
                  <a:pt x="8151" y="6620"/>
                </a:lnTo>
                <a:lnTo>
                  <a:pt x="8003" y="6620"/>
                </a:lnTo>
                <a:cubicBezTo>
                  <a:pt x="7994" y="6620"/>
                  <a:pt x="7985" y="6618"/>
                  <a:pt x="7978" y="6613"/>
                </a:cubicBezTo>
                <a:lnTo>
                  <a:pt x="7826" y="6521"/>
                </a:lnTo>
                <a:lnTo>
                  <a:pt x="7851" y="6528"/>
                </a:lnTo>
                <a:lnTo>
                  <a:pt x="7703" y="6528"/>
                </a:lnTo>
                <a:lnTo>
                  <a:pt x="7729" y="6521"/>
                </a:lnTo>
                <a:lnTo>
                  <a:pt x="7577" y="6613"/>
                </a:lnTo>
                <a:cubicBezTo>
                  <a:pt x="7556" y="6626"/>
                  <a:pt x="7528" y="6621"/>
                  <a:pt x="7513" y="6602"/>
                </a:cubicBezTo>
                <a:lnTo>
                  <a:pt x="7365" y="6418"/>
                </a:lnTo>
                <a:lnTo>
                  <a:pt x="7403" y="6436"/>
                </a:lnTo>
                <a:lnTo>
                  <a:pt x="7251" y="6436"/>
                </a:lnTo>
                <a:lnTo>
                  <a:pt x="7278" y="6429"/>
                </a:lnTo>
                <a:lnTo>
                  <a:pt x="7130" y="6521"/>
                </a:lnTo>
                <a:lnTo>
                  <a:pt x="7153" y="6485"/>
                </a:lnTo>
                <a:lnTo>
                  <a:pt x="7001" y="7697"/>
                </a:lnTo>
                <a:cubicBezTo>
                  <a:pt x="7000" y="7703"/>
                  <a:pt x="6998" y="7708"/>
                  <a:pt x="6996" y="7714"/>
                </a:cubicBezTo>
                <a:lnTo>
                  <a:pt x="6850" y="7989"/>
                </a:lnTo>
                <a:lnTo>
                  <a:pt x="6698" y="8361"/>
                </a:lnTo>
                <a:cubicBezTo>
                  <a:pt x="6694" y="8371"/>
                  <a:pt x="6687" y="8379"/>
                  <a:pt x="6678" y="8385"/>
                </a:cubicBezTo>
                <a:lnTo>
                  <a:pt x="6530" y="8477"/>
                </a:lnTo>
                <a:lnTo>
                  <a:pt x="6547" y="8458"/>
                </a:lnTo>
                <a:lnTo>
                  <a:pt x="6395" y="8738"/>
                </a:lnTo>
                <a:cubicBezTo>
                  <a:pt x="6391" y="8746"/>
                  <a:pt x="6385" y="8752"/>
                  <a:pt x="6378" y="8757"/>
                </a:cubicBezTo>
                <a:lnTo>
                  <a:pt x="6230" y="8849"/>
                </a:lnTo>
                <a:cubicBezTo>
                  <a:pt x="6216" y="8857"/>
                  <a:pt x="6200" y="8859"/>
                  <a:pt x="6185" y="8853"/>
                </a:cubicBezTo>
                <a:cubicBezTo>
                  <a:pt x="6170" y="8847"/>
                  <a:pt x="6159" y="8835"/>
                  <a:pt x="6155" y="8820"/>
                </a:cubicBezTo>
                <a:lnTo>
                  <a:pt x="6003" y="8260"/>
                </a:lnTo>
                <a:lnTo>
                  <a:pt x="6051" y="8296"/>
                </a:lnTo>
                <a:lnTo>
                  <a:pt x="5903" y="8296"/>
                </a:lnTo>
                <a:lnTo>
                  <a:pt x="5751" y="8296"/>
                </a:lnTo>
                <a:lnTo>
                  <a:pt x="5603" y="8296"/>
                </a:lnTo>
                <a:cubicBezTo>
                  <a:pt x="5589" y="8296"/>
                  <a:pt x="5574" y="8290"/>
                  <a:pt x="5565" y="8278"/>
                </a:cubicBezTo>
                <a:lnTo>
                  <a:pt x="5413" y="8094"/>
                </a:lnTo>
                <a:lnTo>
                  <a:pt x="5425" y="8105"/>
                </a:lnTo>
                <a:lnTo>
                  <a:pt x="5277" y="8013"/>
                </a:lnTo>
                <a:lnTo>
                  <a:pt x="5303" y="8020"/>
                </a:lnTo>
                <a:lnTo>
                  <a:pt x="5155" y="8020"/>
                </a:lnTo>
                <a:cubicBezTo>
                  <a:pt x="5140" y="8020"/>
                  <a:pt x="5126" y="8014"/>
                  <a:pt x="5117" y="8002"/>
                </a:cubicBezTo>
                <a:lnTo>
                  <a:pt x="4965" y="7814"/>
                </a:lnTo>
                <a:lnTo>
                  <a:pt x="5003" y="7832"/>
                </a:lnTo>
                <a:lnTo>
                  <a:pt x="4855" y="7832"/>
                </a:lnTo>
                <a:cubicBezTo>
                  <a:pt x="4846" y="7832"/>
                  <a:pt x="4837" y="7830"/>
                  <a:pt x="4830" y="7825"/>
                </a:cubicBezTo>
                <a:lnTo>
                  <a:pt x="4678" y="7733"/>
                </a:lnTo>
                <a:cubicBezTo>
                  <a:pt x="4672" y="7730"/>
                  <a:pt x="4668" y="7726"/>
                  <a:pt x="4664" y="7721"/>
                </a:cubicBezTo>
                <a:lnTo>
                  <a:pt x="4517" y="7534"/>
                </a:lnTo>
                <a:lnTo>
                  <a:pt x="4365" y="7350"/>
                </a:lnTo>
                <a:lnTo>
                  <a:pt x="4442" y="7350"/>
                </a:lnTo>
                <a:lnTo>
                  <a:pt x="4294" y="7534"/>
                </a:lnTo>
                <a:lnTo>
                  <a:pt x="4304" y="7512"/>
                </a:lnTo>
                <a:lnTo>
                  <a:pt x="4152" y="8256"/>
                </a:lnTo>
                <a:cubicBezTo>
                  <a:pt x="4149" y="8273"/>
                  <a:pt x="4138" y="8286"/>
                  <a:pt x="4123" y="8292"/>
                </a:cubicBezTo>
                <a:cubicBezTo>
                  <a:pt x="4108" y="8299"/>
                  <a:pt x="4091" y="8298"/>
                  <a:pt x="4077" y="8289"/>
                </a:cubicBezTo>
                <a:lnTo>
                  <a:pt x="3929" y="8197"/>
                </a:lnTo>
                <a:lnTo>
                  <a:pt x="4003" y="8170"/>
                </a:lnTo>
                <a:lnTo>
                  <a:pt x="3851" y="8638"/>
                </a:lnTo>
                <a:cubicBezTo>
                  <a:pt x="3849" y="8644"/>
                  <a:pt x="3846" y="8649"/>
                  <a:pt x="3842" y="8654"/>
                </a:cubicBezTo>
                <a:lnTo>
                  <a:pt x="3694" y="8838"/>
                </a:lnTo>
                <a:lnTo>
                  <a:pt x="3542" y="9026"/>
                </a:lnTo>
                <a:cubicBezTo>
                  <a:pt x="3533" y="9038"/>
                  <a:pt x="3518" y="9045"/>
                  <a:pt x="3503" y="9044"/>
                </a:cubicBezTo>
                <a:cubicBezTo>
                  <a:pt x="3488" y="9044"/>
                  <a:pt x="3474" y="9037"/>
                  <a:pt x="3464" y="9025"/>
                </a:cubicBezTo>
                <a:lnTo>
                  <a:pt x="3317" y="8838"/>
                </a:lnTo>
                <a:lnTo>
                  <a:pt x="3165" y="8654"/>
                </a:lnTo>
                <a:cubicBezTo>
                  <a:pt x="3162" y="8650"/>
                  <a:pt x="3159" y="8646"/>
                  <a:pt x="3157" y="8641"/>
                </a:cubicBezTo>
                <a:lnTo>
                  <a:pt x="3009" y="8265"/>
                </a:lnTo>
                <a:cubicBezTo>
                  <a:pt x="3008" y="8261"/>
                  <a:pt x="3007" y="8258"/>
                  <a:pt x="3006" y="8255"/>
                </a:cubicBezTo>
                <a:lnTo>
                  <a:pt x="2854" y="7327"/>
                </a:lnTo>
                <a:lnTo>
                  <a:pt x="2864" y="7349"/>
                </a:lnTo>
                <a:lnTo>
                  <a:pt x="2716" y="7161"/>
                </a:lnTo>
                <a:lnTo>
                  <a:pt x="2794" y="7162"/>
                </a:lnTo>
                <a:lnTo>
                  <a:pt x="2642" y="7350"/>
                </a:lnTo>
                <a:cubicBezTo>
                  <a:pt x="2639" y="7354"/>
                  <a:pt x="2635" y="7358"/>
                  <a:pt x="2630" y="7361"/>
                </a:cubicBezTo>
                <a:lnTo>
                  <a:pt x="2482" y="7453"/>
                </a:lnTo>
                <a:lnTo>
                  <a:pt x="2503" y="7426"/>
                </a:lnTo>
                <a:lnTo>
                  <a:pt x="2351" y="7890"/>
                </a:lnTo>
                <a:cubicBezTo>
                  <a:pt x="2344" y="7911"/>
                  <a:pt x="2325" y="7924"/>
                  <a:pt x="2303" y="7924"/>
                </a:cubicBezTo>
                <a:lnTo>
                  <a:pt x="2155" y="7924"/>
                </a:lnTo>
                <a:cubicBezTo>
                  <a:pt x="2130" y="7924"/>
                  <a:pt x="2109" y="7906"/>
                  <a:pt x="2106" y="7881"/>
                </a:cubicBezTo>
                <a:lnTo>
                  <a:pt x="1959" y="6678"/>
                </a:lnTo>
                <a:lnTo>
                  <a:pt x="1806" y="6024"/>
                </a:lnTo>
                <a:lnTo>
                  <a:pt x="1658" y="5276"/>
                </a:lnTo>
                <a:lnTo>
                  <a:pt x="1506" y="4532"/>
                </a:lnTo>
                <a:lnTo>
                  <a:pt x="1529" y="4565"/>
                </a:lnTo>
                <a:lnTo>
                  <a:pt x="1381" y="4473"/>
                </a:lnTo>
                <a:cubicBezTo>
                  <a:pt x="1374" y="4468"/>
                  <a:pt x="1368" y="4462"/>
                  <a:pt x="1364" y="4454"/>
                </a:cubicBezTo>
                <a:lnTo>
                  <a:pt x="1212" y="4174"/>
                </a:lnTo>
                <a:lnTo>
                  <a:pt x="1282" y="4193"/>
                </a:lnTo>
                <a:lnTo>
                  <a:pt x="1134" y="4285"/>
                </a:lnTo>
                <a:lnTo>
                  <a:pt x="1151" y="4266"/>
                </a:lnTo>
                <a:lnTo>
                  <a:pt x="999" y="4546"/>
                </a:lnTo>
                <a:cubicBezTo>
                  <a:pt x="993" y="4558"/>
                  <a:pt x="982" y="4567"/>
                  <a:pt x="968" y="4571"/>
                </a:cubicBezTo>
                <a:cubicBezTo>
                  <a:pt x="955" y="4574"/>
                  <a:pt x="941" y="4572"/>
                  <a:pt x="929" y="4565"/>
                </a:cubicBezTo>
                <a:lnTo>
                  <a:pt x="781" y="4473"/>
                </a:lnTo>
                <a:cubicBezTo>
                  <a:pt x="776" y="4470"/>
                  <a:pt x="772" y="4466"/>
                  <a:pt x="769" y="4462"/>
                </a:cubicBezTo>
                <a:lnTo>
                  <a:pt x="617" y="4274"/>
                </a:lnTo>
                <a:lnTo>
                  <a:pt x="700" y="4266"/>
                </a:lnTo>
                <a:lnTo>
                  <a:pt x="552" y="4546"/>
                </a:lnTo>
                <a:cubicBezTo>
                  <a:pt x="550" y="4549"/>
                  <a:pt x="548" y="4552"/>
                  <a:pt x="546" y="4554"/>
                </a:cubicBezTo>
                <a:lnTo>
                  <a:pt x="394" y="4738"/>
                </a:lnTo>
                <a:cubicBezTo>
                  <a:pt x="385" y="4750"/>
                  <a:pt x="370" y="4756"/>
                  <a:pt x="355" y="4756"/>
                </a:cubicBezTo>
                <a:lnTo>
                  <a:pt x="207" y="4756"/>
                </a:lnTo>
                <a:lnTo>
                  <a:pt x="256" y="4720"/>
                </a:lnTo>
                <a:lnTo>
                  <a:pt x="104" y="5280"/>
                </a:lnTo>
                <a:cubicBezTo>
                  <a:pt x="96" y="5306"/>
                  <a:pt x="69" y="5322"/>
                  <a:pt x="42" y="5315"/>
                </a:cubicBezTo>
                <a:cubicBezTo>
                  <a:pt x="16" y="5307"/>
                  <a:pt x="0" y="5280"/>
                  <a:pt x="7" y="5253"/>
                </a:cubicBezTo>
                <a:close/>
              </a:path>
            </a:pathLst>
          </a:custGeom>
          <a:solidFill>
            <a:srgbClr val="AF131F"/>
          </a:solidFill>
          <a:ln w="1588" cap="flat">
            <a:solidFill>
              <a:srgbClr val="AF131F"/>
            </a:solidFill>
            <a:prstDash val="solid"/>
            <a:bevel/>
            <a:headEnd/>
            <a:tailEnd/>
          </a:ln>
        </p:spPr>
        <p:txBody>
          <a:bodyPr/>
          <a:lstStyle/>
          <a:p>
            <a:endParaRPr lang="en-AU"/>
          </a:p>
        </p:txBody>
      </p:sp>
      <p:sp>
        <p:nvSpPr>
          <p:cNvPr id="128013" name="Freeform 13"/>
          <p:cNvSpPr>
            <a:spLocks/>
          </p:cNvSpPr>
          <p:nvPr/>
        </p:nvSpPr>
        <p:spPr bwMode="auto">
          <a:xfrm>
            <a:off x="971550" y="2028825"/>
            <a:ext cx="7227888" cy="3122613"/>
          </a:xfrm>
          <a:custGeom>
            <a:avLst/>
            <a:gdLst>
              <a:gd name="T0" fmla="*/ 617 w 21698"/>
              <a:gd name="T1" fmla="*/ 9494 h 10181"/>
              <a:gd name="T2" fmla="*/ 1213 w 21698"/>
              <a:gd name="T3" fmla="*/ 9816 h 10181"/>
              <a:gd name="T4" fmla="*/ 1903 w 21698"/>
              <a:gd name="T5" fmla="*/ 9871 h 10181"/>
              <a:gd name="T6" fmla="*/ 2462 w 21698"/>
              <a:gd name="T7" fmla="*/ 9571 h 10181"/>
              <a:gd name="T8" fmla="*/ 3104 w 21698"/>
              <a:gd name="T9" fmla="*/ 8930 h 10181"/>
              <a:gd name="T10" fmla="*/ 3804 w 21698"/>
              <a:gd name="T11" fmla="*/ 10006 h 10181"/>
              <a:gd name="T12" fmla="*/ 4564 w 21698"/>
              <a:gd name="T13" fmla="*/ 8991 h 10181"/>
              <a:gd name="T14" fmla="*/ 5289 w 21698"/>
              <a:gd name="T15" fmla="*/ 8485 h 10181"/>
              <a:gd name="T16" fmla="*/ 6025 w 21698"/>
              <a:gd name="T17" fmla="*/ 8199 h 10181"/>
              <a:gd name="T18" fmla="*/ 6647 w 21698"/>
              <a:gd name="T19" fmla="*/ 8143 h 10181"/>
              <a:gd name="T20" fmla="*/ 7260 w 21698"/>
              <a:gd name="T21" fmla="*/ 8435 h 10181"/>
              <a:gd name="T22" fmla="*/ 7887 w 21698"/>
              <a:gd name="T23" fmla="*/ 8472 h 10181"/>
              <a:gd name="T24" fmla="*/ 8640 w 21698"/>
              <a:gd name="T25" fmla="*/ 8598 h 10181"/>
              <a:gd name="T26" fmla="*/ 9157 w 21698"/>
              <a:gd name="T27" fmla="*/ 9064 h 10181"/>
              <a:gd name="T28" fmla="*/ 9987 w 21698"/>
              <a:gd name="T29" fmla="*/ 8688 h 10181"/>
              <a:gd name="T30" fmla="*/ 10597 w 21698"/>
              <a:gd name="T31" fmla="*/ 8169 h 10181"/>
              <a:gd name="T32" fmla="*/ 11251 w 21698"/>
              <a:gd name="T33" fmla="*/ 9032 h 10181"/>
              <a:gd name="T34" fmla="*/ 12063 w 21698"/>
              <a:gd name="T35" fmla="*/ 7613 h 10181"/>
              <a:gd name="T36" fmla="*/ 12778 w 21698"/>
              <a:gd name="T37" fmla="*/ 8416 h 10181"/>
              <a:gd name="T38" fmla="*/ 13580 w 21698"/>
              <a:gd name="T39" fmla="*/ 8614 h 10181"/>
              <a:gd name="T40" fmla="*/ 14109 w 21698"/>
              <a:gd name="T41" fmla="*/ 8765 h 10181"/>
              <a:gd name="T42" fmla="*/ 14795 w 21698"/>
              <a:gd name="T43" fmla="*/ 6431 h 10181"/>
              <a:gd name="T44" fmla="*/ 15531 w 21698"/>
              <a:gd name="T45" fmla="*/ 5905 h 10181"/>
              <a:gd name="T46" fmla="*/ 16349 w 21698"/>
              <a:gd name="T47" fmla="*/ 38 h 10181"/>
              <a:gd name="T48" fmla="*/ 17269 w 21698"/>
              <a:gd name="T49" fmla="*/ 5243 h 10181"/>
              <a:gd name="T50" fmla="*/ 17996 w 21698"/>
              <a:gd name="T51" fmla="*/ 4813 h 10181"/>
              <a:gd name="T52" fmla="*/ 18600 w 21698"/>
              <a:gd name="T53" fmla="*/ 6789 h 10181"/>
              <a:gd name="T54" fmla="*/ 19293 w 21698"/>
              <a:gd name="T55" fmla="*/ 6871 h 10181"/>
              <a:gd name="T56" fmla="*/ 19866 w 21698"/>
              <a:gd name="T57" fmla="*/ 6768 h 10181"/>
              <a:gd name="T58" fmla="*/ 20550 w 21698"/>
              <a:gd name="T59" fmla="*/ 6083 h 10181"/>
              <a:gd name="T60" fmla="*/ 21241 w 21698"/>
              <a:gd name="T61" fmla="*/ 5375 h 10181"/>
              <a:gd name="T62" fmla="*/ 21443 w 21698"/>
              <a:gd name="T63" fmla="*/ 4420 h 10181"/>
              <a:gd name="T64" fmla="*/ 20935 w 21698"/>
              <a:gd name="T65" fmla="*/ 5411 h 10181"/>
              <a:gd name="T66" fmla="*/ 20152 w 21698"/>
              <a:gd name="T67" fmla="*/ 6982 h 10181"/>
              <a:gd name="T68" fmla="*/ 19444 w 21698"/>
              <a:gd name="T69" fmla="*/ 6972 h 10181"/>
              <a:gd name="T70" fmla="*/ 18897 w 21698"/>
              <a:gd name="T71" fmla="*/ 6996 h 10181"/>
              <a:gd name="T72" fmla="*/ 18147 w 21698"/>
              <a:gd name="T73" fmla="*/ 5267 h 10181"/>
              <a:gd name="T74" fmla="*/ 17638 w 21698"/>
              <a:gd name="T75" fmla="*/ 5096 h 10181"/>
              <a:gd name="T76" fmla="*/ 16647 w 21698"/>
              <a:gd name="T77" fmla="*/ 2653 h 10181"/>
              <a:gd name="T78" fmla="*/ 15846 w 21698"/>
              <a:gd name="T79" fmla="*/ 2892 h 10181"/>
              <a:gd name="T80" fmla="*/ 15056 w 21698"/>
              <a:gd name="T81" fmla="*/ 7150 h 10181"/>
              <a:gd name="T82" fmla="*/ 14498 w 21698"/>
              <a:gd name="T83" fmla="*/ 7374 h 10181"/>
              <a:gd name="T84" fmla="*/ 13802 w 21698"/>
              <a:gd name="T85" fmla="*/ 9034 h 10181"/>
              <a:gd name="T86" fmla="*/ 13209 w 21698"/>
              <a:gd name="T87" fmla="*/ 8803 h 10181"/>
              <a:gd name="T88" fmla="*/ 12461 w 21698"/>
              <a:gd name="T89" fmla="*/ 8467 h 10181"/>
              <a:gd name="T90" fmla="*/ 11642 w 21698"/>
              <a:gd name="T91" fmla="*/ 8245 h 10181"/>
              <a:gd name="T92" fmla="*/ 10955 w 21698"/>
              <a:gd name="T93" fmla="*/ 8674 h 10181"/>
              <a:gd name="T94" fmla="*/ 10301 w 21698"/>
              <a:gd name="T95" fmla="*/ 8254 h 10181"/>
              <a:gd name="T96" fmla="*/ 9543 w 21698"/>
              <a:gd name="T97" fmla="*/ 8727 h 10181"/>
              <a:gd name="T98" fmla="*/ 8866 w 21698"/>
              <a:gd name="T99" fmla="*/ 9124 h 10181"/>
              <a:gd name="T100" fmla="*/ 8161 w 21698"/>
              <a:gd name="T101" fmla="*/ 8922 h 10181"/>
              <a:gd name="T102" fmla="*/ 7511 w 21698"/>
              <a:gd name="T103" fmla="*/ 8681 h 10181"/>
              <a:gd name="T104" fmla="*/ 6844 w 21698"/>
              <a:gd name="T105" fmla="*/ 8367 h 10181"/>
              <a:gd name="T106" fmla="*/ 6307 w 21698"/>
              <a:gd name="T107" fmla="*/ 8554 h 10181"/>
              <a:gd name="T108" fmla="*/ 5562 w 21698"/>
              <a:gd name="T109" fmla="*/ 7782 h 10181"/>
              <a:gd name="T110" fmla="*/ 4872 w 21698"/>
              <a:gd name="T111" fmla="*/ 8676 h 10181"/>
              <a:gd name="T112" fmla="*/ 4235 w 21698"/>
              <a:gd name="T113" fmla="*/ 9934 h 10181"/>
              <a:gd name="T114" fmla="*/ 3478 w 21698"/>
              <a:gd name="T115" fmla="*/ 10027 h 10181"/>
              <a:gd name="T116" fmla="*/ 2804 w 21698"/>
              <a:gd name="T117" fmla="*/ 9397 h 10181"/>
              <a:gd name="T118" fmla="*/ 2164 w 21698"/>
              <a:gd name="T119" fmla="*/ 9866 h 10181"/>
              <a:gd name="T120" fmla="*/ 1457 w 21698"/>
              <a:gd name="T121" fmla="*/ 10140 h 10181"/>
              <a:gd name="T122" fmla="*/ 935 w 21698"/>
              <a:gd name="T123" fmla="*/ 9933 h 10181"/>
              <a:gd name="T124" fmla="*/ 394 w 21698"/>
              <a:gd name="T125" fmla="*/ 9582 h 10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698" h="10181">
                <a:moveTo>
                  <a:pt x="25" y="9802"/>
                </a:moveTo>
                <a:lnTo>
                  <a:pt x="177" y="9678"/>
                </a:lnTo>
                <a:lnTo>
                  <a:pt x="171" y="9683"/>
                </a:lnTo>
                <a:lnTo>
                  <a:pt x="319" y="9515"/>
                </a:lnTo>
                <a:cubicBezTo>
                  <a:pt x="328" y="9505"/>
                  <a:pt x="342" y="9499"/>
                  <a:pt x="356" y="9498"/>
                </a:cubicBezTo>
                <a:cubicBezTo>
                  <a:pt x="370" y="9498"/>
                  <a:pt x="384" y="9504"/>
                  <a:pt x="394" y="9515"/>
                </a:cubicBezTo>
                <a:lnTo>
                  <a:pt x="546" y="9683"/>
                </a:lnTo>
                <a:lnTo>
                  <a:pt x="469" y="9686"/>
                </a:lnTo>
                <a:lnTo>
                  <a:pt x="617" y="9494"/>
                </a:lnTo>
                <a:cubicBezTo>
                  <a:pt x="627" y="9480"/>
                  <a:pt x="644" y="9473"/>
                  <a:pt x="661" y="9475"/>
                </a:cubicBezTo>
                <a:cubicBezTo>
                  <a:pt x="678" y="9476"/>
                  <a:pt x="693" y="9486"/>
                  <a:pt x="701" y="9501"/>
                </a:cubicBezTo>
                <a:lnTo>
                  <a:pt x="853" y="9793"/>
                </a:lnTo>
                <a:lnTo>
                  <a:pt x="830" y="9772"/>
                </a:lnTo>
                <a:lnTo>
                  <a:pt x="978" y="9844"/>
                </a:lnTo>
                <a:cubicBezTo>
                  <a:pt x="986" y="9847"/>
                  <a:pt x="992" y="9853"/>
                  <a:pt x="997" y="9860"/>
                </a:cubicBezTo>
                <a:lnTo>
                  <a:pt x="1149" y="10076"/>
                </a:lnTo>
                <a:lnTo>
                  <a:pt x="1065" y="10080"/>
                </a:lnTo>
                <a:lnTo>
                  <a:pt x="1213" y="9816"/>
                </a:lnTo>
                <a:cubicBezTo>
                  <a:pt x="1222" y="9800"/>
                  <a:pt x="1239" y="9790"/>
                  <a:pt x="1257" y="9790"/>
                </a:cubicBezTo>
                <a:cubicBezTo>
                  <a:pt x="1275" y="9791"/>
                  <a:pt x="1292" y="9801"/>
                  <a:pt x="1301" y="9817"/>
                </a:cubicBezTo>
                <a:lnTo>
                  <a:pt x="1453" y="10105"/>
                </a:lnTo>
                <a:lnTo>
                  <a:pt x="1360" y="10117"/>
                </a:lnTo>
                <a:lnTo>
                  <a:pt x="1508" y="9513"/>
                </a:lnTo>
                <a:cubicBezTo>
                  <a:pt x="1513" y="9493"/>
                  <a:pt x="1529" y="9478"/>
                  <a:pt x="1549" y="9475"/>
                </a:cubicBezTo>
                <a:lnTo>
                  <a:pt x="1701" y="9451"/>
                </a:lnTo>
                <a:cubicBezTo>
                  <a:pt x="1724" y="9447"/>
                  <a:pt x="1747" y="9461"/>
                  <a:pt x="1755" y="9483"/>
                </a:cubicBezTo>
                <a:lnTo>
                  <a:pt x="1903" y="9871"/>
                </a:lnTo>
                <a:lnTo>
                  <a:pt x="1841" y="9841"/>
                </a:lnTo>
                <a:lnTo>
                  <a:pt x="1993" y="9793"/>
                </a:lnTo>
                <a:cubicBezTo>
                  <a:pt x="1996" y="9792"/>
                  <a:pt x="1998" y="9792"/>
                  <a:pt x="2000" y="9791"/>
                </a:cubicBezTo>
                <a:lnTo>
                  <a:pt x="2148" y="9767"/>
                </a:lnTo>
                <a:lnTo>
                  <a:pt x="2135" y="9772"/>
                </a:lnTo>
                <a:lnTo>
                  <a:pt x="2283" y="9700"/>
                </a:lnTo>
                <a:lnTo>
                  <a:pt x="2273" y="9706"/>
                </a:lnTo>
                <a:lnTo>
                  <a:pt x="2425" y="9582"/>
                </a:lnTo>
                <a:cubicBezTo>
                  <a:pt x="2435" y="9573"/>
                  <a:pt x="2449" y="9569"/>
                  <a:pt x="2462" y="9571"/>
                </a:cubicBezTo>
                <a:cubicBezTo>
                  <a:pt x="2476" y="9572"/>
                  <a:pt x="2488" y="9579"/>
                  <a:pt x="2496" y="9590"/>
                </a:cubicBezTo>
                <a:lnTo>
                  <a:pt x="2644" y="9786"/>
                </a:lnTo>
                <a:lnTo>
                  <a:pt x="2557" y="9800"/>
                </a:lnTo>
                <a:lnTo>
                  <a:pt x="2709" y="9364"/>
                </a:lnTo>
                <a:lnTo>
                  <a:pt x="2856" y="8808"/>
                </a:lnTo>
                <a:cubicBezTo>
                  <a:pt x="2860" y="8791"/>
                  <a:pt x="2873" y="8778"/>
                  <a:pt x="2889" y="8773"/>
                </a:cubicBezTo>
                <a:cubicBezTo>
                  <a:pt x="2905" y="8768"/>
                  <a:pt x="2923" y="8771"/>
                  <a:pt x="2936" y="8782"/>
                </a:cubicBezTo>
                <a:lnTo>
                  <a:pt x="3088" y="8906"/>
                </a:lnTo>
                <a:cubicBezTo>
                  <a:pt x="3096" y="8912"/>
                  <a:pt x="3102" y="8921"/>
                  <a:pt x="3104" y="8930"/>
                </a:cubicBezTo>
                <a:lnTo>
                  <a:pt x="3252" y="9438"/>
                </a:lnTo>
                <a:lnTo>
                  <a:pt x="3402" y="9772"/>
                </a:lnTo>
                <a:lnTo>
                  <a:pt x="3396" y="9762"/>
                </a:lnTo>
                <a:lnTo>
                  <a:pt x="3544" y="9954"/>
                </a:lnTo>
                <a:lnTo>
                  <a:pt x="3531" y="9942"/>
                </a:lnTo>
                <a:lnTo>
                  <a:pt x="3683" y="10038"/>
                </a:lnTo>
                <a:lnTo>
                  <a:pt x="3648" y="10031"/>
                </a:lnTo>
                <a:lnTo>
                  <a:pt x="3796" y="10007"/>
                </a:lnTo>
                <a:cubicBezTo>
                  <a:pt x="3799" y="10007"/>
                  <a:pt x="3802" y="10006"/>
                  <a:pt x="3804" y="10006"/>
                </a:cubicBezTo>
                <a:lnTo>
                  <a:pt x="3956" y="10006"/>
                </a:lnTo>
                <a:lnTo>
                  <a:pt x="3914" y="10030"/>
                </a:lnTo>
                <a:lnTo>
                  <a:pt x="4062" y="9790"/>
                </a:lnTo>
                <a:cubicBezTo>
                  <a:pt x="4075" y="9769"/>
                  <a:pt x="4103" y="9760"/>
                  <a:pt x="4126" y="9771"/>
                </a:cubicBezTo>
                <a:lnTo>
                  <a:pt x="4278" y="9843"/>
                </a:lnTo>
                <a:lnTo>
                  <a:pt x="4209" y="9873"/>
                </a:lnTo>
                <a:lnTo>
                  <a:pt x="4357" y="9413"/>
                </a:lnTo>
                <a:lnTo>
                  <a:pt x="4510" y="9022"/>
                </a:lnTo>
                <a:cubicBezTo>
                  <a:pt x="4519" y="9000"/>
                  <a:pt x="4541" y="8987"/>
                  <a:pt x="4564" y="8991"/>
                </a:cubicBezTo>
                <a:lnTo>
                  <a:pt x="4712" y="9015"/>
                </a:lnTo>
                <a:lnTo>
                  <a:pt x="4657" y="9048"/>
                </a:lnTo>
                <a:lnTo>
                  <a:pt x="4809" y="8612"/>
                </a:lnTo>
                <a:cubicBezTo>
                  <a:pt x="4814" y="8597"/>
                  <a:pt x="4826" y="8586"/>
                  <a:pt x="4841" y="8581"/>
                </a:cubicBezTo>
                <a:lnTo>
                  <a:pt x="4989" y="8533"/>
                </a:lnTo>
                <a:cubicBezTo>
                  <a:pt x="4994" y="8531"/>
                  <a:pt x="4999" y="8530"/>
                  <a:pt x="5004" y="8530"/>
                </a:cubicBezTo>
                <a:lnTo>
                  <a:pt x="5156" y="8530"/>
                </a:lnTo>
                <a:lnTo>
                  <a:pt x="5141" y="8533"/>
                </a:lnTo>
                <a:lnTo>
                  <a:pt x="5289" y="8485"/>
                </a:lnTo>
                <a:lnTo>
                  <a:pt x="5258" y="8514"/>
                </a:lnTo>
                <a:lnTo>
                  <a:pt x="5406" y="8150"/>
                </a:lnTo>
                <a:lnTo>
                  <a:pt x="5558" y="7739"/>
                </a:lnTo>
                <a:cubicBezTo>
                  <a:pt x="5564" y="7721"/>
                  <a:pt x="5581" y="7709"/>
                  <a:pt x="5600" y="7707"/>
                </a:cubicBezTo>
                <a:cubicBezTo>
                  <a:pt x="5619" y="7705"/>
                  <a:pt x="5637" y="7714"/>
                  <a:pt x="5647" y="7731"/>
                </a:cubicBezTo>
                <a:lnTo>
                  <a:pt x="5795" y="7975"/>
                </a:lnTo>
                <a:lnTo>
                  <a:pt x="5950" y="8316"/>
                </a:lnTo>
                <a:lnTo>
                  <a:pt x="5877" y="8295"/>
                </a:lnTo>
                <a:lnTo>
                  <a:pt x="6025" y="8199"/>
                </a:lnTo>
                <a:cubicBezTo>
                  <a:pt x="6031" y="8195"/>
                  <a:pt x="6038" y="8192"/>
                  <a:pt x="6045" y="8191"/>
                </a:cubicBezTo>
                <a:lnTo>
                  <a:pt x="6197" y="8167"/>
                </a:lnTo>
                <a:cubicBezTo>
                  <a:pt x="6219" y="8164"/>
                  <a:pt x="6240" y="8175"/>
                  <a:pt x="6250" y="8195"/>
                </a:cubicBezTo>
                <a:lnTo>
                  <a:pt x="6398" y="8511"/>
                </a:lnTo>
                <a:lnTo>
                  <a:pt x="6321" y="8494"/>
                </a:lnTo>
                <a:lnTo>
                  <a:pt x="6473" y="8370"/>
                </a:lnTo>
                <a:lnTo>
                  <a:pt x="6463" y="8380"/>
                </a:lnTo>
                <a:lnTo>
                  <a:pt x="6611" y="8164"/>
                </a:lnTo>
                <a:cubicBezTo>
                  <a:pt x="6619" y="8152"/>
                  <a:pt x="6633" y="8144"/>
                  <a:pt x="6647" y="8143"/>
                </a:cubicBezTo>
                <a:cubicBezTo>
                  <a:pt x="6662" y="8141"/>
                  <a:pt x="6676" y="8146"/>
                  <a:pt x="6687" y="8156"/>
                </a:cubicBezTo>
                <a:lnTo>
                  <a:pt x="6839" y="8300"/>
                </a:lnTo>
                <a:lnTo>
                  <a:pt x="6765" y="8306"/>
                </a:lnTo>
                <a:lnTo>
                  <a:pt x="6913" y="8114"/>
                </a:lnTo>
                <a:cubicBezTo>
                  <a:pt x="6923" y="8100"/>
                  <a:pt x="6940" y="8093"/>
                  <a:pt x="6958" y="8095"/>
                </a:cubicBezTo>
                <a:cubicBezTo>
                  <a:pt x="6975" y="8097"/>
                  <a:pt x="6990" y="8107"/>
                  <a:pt x="6998" y="8123"/>
                </a:cubicBezTo>
                <a:lnTo>
                  <a:pt x="7150" y="8439"/>
                </a:lnTo>
                <a:lnTo>
                  <a:pt x="7112" y="8411"/>
                </a:lnTo>
                <a:lnTo>
                  <a:pt x="7260" y="8435"/>
                </a:lnTo>
                <a:lnTo>
                  <a:pt x="7237" y="8437"/>
                </a:lnTo>
                <a:lnTo>
                  <a:pt x="7389" y="8389"/>
                </a:lnTo>
                <a:cubicBezTo>
                  <a:pt x="7410" y="8382"/>
                  <a:pt x="7433" y="8390"/>
                  <a:pt x="7446" y="8408"/>
                </a:cubicBezTo>
                <a:lnTo>
                  <a:pt x="7594" y="8624"/>
                </a:lnTo>
                <a:lnTo>
                  <a:pt x="7526" y="8610"/>
                </a:lnTo>
                <a:lnTo>
                  <a:pt x="7678" y="8514"/>
                </a:lnTo>
                <a:cubicBezTo>
                  <a:pt x="7681" y="8512"/>
                  <a:pt x="7685" y="8510"/>
                  <a:pt x="7689" y="8509"/>
                </a:cubicBezTo>
                <a:lnTo>
                  <a:pt x="7837" y="8461"/>
                </a:lnTo>
                <a:cubicBezTo>
                  <a:pt x="7854" y="8455"/>
                  <a:pt x="7874" y="8460"/>
                  <a:pt x="7887" y="8472"/>
                </a:cubicBezTo>
                <a:lnTo>
                  <a:pt x="8039" y="8616"/>
                </a:lnTo>
                <a:cubicBezTo>
                  <a:pt x="8042" y="8619"/>
                  <a:pt x="8044" y="8622"/>
                  <a:pt x="8046" y="8625"/>
                </a:cubicBezTo>
                <a:lnTo>
                  <a:pt x="8194" y="8845"/>
                </a:lnTo>
                <a:lnTo>
                  <a:pt x="8104" y="8860"/>
                </a:lnTo>
                <a:lnTo>
                  <a:pt x="8256" y="8276"/>
                </a:lnTo>
                <a:cubicBezTo>
                  <a:pt x="8261" y="8259"/>
                  <a:pt x="8274" y="8245"/>
                  <a:pt x="8291" y="8240"/>
                </a:cubicBezTo>
                <a:cubicBezTo>
                  <a:pt x="8309" y="8236"/>
                  <a:pt x="8327" y="8240"/>
                  <a:pt x="8340" y="8253"/>
                </a:cubicBezTo>
                <a:lnTo>
                  <a:pt x="8488" y="8401"/>
                </a:lnTo>
                <a:lnTo>
                  <a:pt x="8640" y="8598"/>
                </a:lnTo>
                <a:cubicBezTo>
                  <a:pt x="8642" y="8601"/>
                  <a:pt x="8644" y="8604"/>
                  <a:pt x="8646" y="8607"/>
                </a:cubicBezTo>
                <a:lnTo>
                  <a:pt x="8798" y="8923"/>
                </a:lnTo>
                <a:lnTo>
                  <a:pt x="8787" y="8909"/>
                </a:lnTo>
                <a:lnTo>
                  <a:pt x="8935" y="9053"/>
                </a:lnTo>
                <a:lnTo>
                  <a:pt x="8916" y="9041"/>
                </a:lnTo>
                <a:lnTo>
                  <a:pt x="9068" y="9089"/>
                </a:lnTo>
                <a:lnTo>
                  <a:pt x="9037" y="9089"/>
                </a:lnTo>
                <a:lnTo>
                  <a:pt x="9185" y="9041"/>
                </a:lnTo>
                <a:lnTo>
                  <a:pt x="9157" y="9064"/>
                </a:lnTo>
                <a:lnTo>
                  <a:pt x="9309" y="8796"/>
                </a:lnTo>
                <a:cubicBezTo>
                  <a:pt x="9312" y="8790"/>
                  <a:pt x="9316" y="8786"/>
                  <a:pt x="9321" y="8782"/>
                </a:cubicBezTo>
                <a:lnTo>
                  <a:pt x="9469" y="8662"/>
                </a:lnTo>
                <a:lnTo>
                  <a:pt x="9458" y="8674"/>
                </a:lnTo>
                <a:lnTo>
                  <a:pt x="9610" y="8434"/>
                </a:lnTo>
                <a:cubicBezTo>
                  <a:pt x="9618" y="8422"/>
                  <a:pt x="9630" y="8413"/>
                  <a:pt x="9644" y="8411"/>
                </a:cubicBezTo>
                <a:cubicBezTo>
                  <a:pt x="9658" y="8409"/>
                  <a:pt x="9673" y="8413"/>
                  <a:pt x="9684" y="8422"/>
                </a:cubicBezTo>
                <a:lnTo>
                  <a:pt x="9832" y="8542"/>
                </a:lnTo>
                <a:lnTo>
                  <a:pt x="9987" y="8688"/>
                </a:lnTo>
                <a:lnTo>
                  <a:pt x="9974" y="8680"/>
                </a:lnTo>
                <a:lnTo>
                  <a:pt x="10122" y="8752"/>
                </a:lnTo>
                <a:lnTo>
                  <a:pt x="10052" y="8783"/>
                </a:lnTo>
                <a:lnTo>
                  <a:pt x="10204" y="8227"/>
                </a:lnTo>
                <a:cubicBezTo>
                  <a:pt x="10205" y="8225"/>
                  <a:pt x="10206" y="8223"/>
                  <a:pt x="10207" y="8221"/>
                </a:cubicBezTo>
                <a:lnTo>
                  <a:pt x="10355" y="7881"/>
                </a:lnTo>
                <a:cubicBezTo>
                  <a:pt x="10362" y="7863"/>
                  <a:pt x="10379" y="7851"/>
                  <a:pt x="10399" y="7850"/>
                </a:cubicBezTo>
                <a:cubicBezTo>
                  <a:pt x="10418" y="7850"/>
                  <a:pt x="10436" y="7860"/>
                  <a:pt x="10445" y="7877"/>
                </a:cubicBezTo>
                <a:lnTo>
                  <a:pt x="10597" y="8169"/>
                </a:lnTo>
                <a:lnTo>
                  <a:pt x="10743" y="8411"/>
                </a:lnTo>
                <a:lnTo>
                  <a:pt x="10893" y="8624"/>
                </a:lnTo>
                <a:lnTo>
                  <a:pt x="10852" y="8602"/>
                </a:lnTo>
                <a:lnTo>
                  <a:pt x="11000" y="8602"/>
                </a:lnTo>
                <a:cubicBezTo>
                  <a:pt x="11020" y="8602"/>
                  <a:pt x="11037" y="8613"/>
                  <a:pt x="11046" y="8631"/>
                </a:cubicBezTo>
                <a:lnTo>
                  <a:pt x="11198" y="8947"/>
                </a:lnTo>
                <a:lnTo>
                  <a:pt x="11174" y="8924"/>
                </a:lnTo>
                <a:lnTo>
                  <a:pt x="11322" y="8996"/>
                </a:lnTo>
                <a:lnTo>
                  <a:pt x="11251" y="9032"/>
                </a:lnTo>
                <a:lnTo>
                  <a:pt x="11399" y="8208"/>
                </a:lnTo>
                <a:cubicBezTo>
                  <a:pt x="11404" y="8184"/>
                  <a:pt x="11424" y="8166"/>
                  <a:pt x="11448" y="8166"/>
                </a:cubicBezTo>
                <a:lnTo>
                  <a:pt x="11600" y="8166"/>
                </a:lnTo>
                <a:lnTo>
                  <a:pt x="11559" y="8188"/>
                </a:lnTo>
                <a:lnTo>
                  <a:pt x="11707" y="7972"/>
                </a:lnTo>
                <a:lnTo>
                  <a:pt x="11858" y="7730"/>
                </a:lnTo>
                <a:cubicBezTo>
                  <a:pt x="11862" y="7724"/>
                  <a:pt x="11867" y="7719"/>
                  <a:pt x="11873" y="7715"/>
                </a:cubicBezTo>
                <a:lnTo>
                  <a:pt x="12021" y="7619"/>
                </a:lnTo>
                <a:cubicBezTo>
                  <a:pt x="12034" y="7610"/>
                  <a:pt x="12049" y="7608"/>
                  <a:pt x="12063" y="7613"/>
                </a:cubicBezTo>
                <a:cubicBezTo>
                  <a:pt x="12077" y="7617"/>
                  <a:pt x="12089" y="7628"/>
                  <a:pt x="12095" y="7641"/>
                </a:cubicBezTo>
                <a:lnTo>
                  <a:pt x="12247" y="8005"/>
                </a:lnTo>
                <a:lnTo>
                  <a:pt x="12242" y="7996"/>
                </a:lnTo>
                <a:lnTo>
                  <a:pt x="12390" y="8212"/>
                </a:lnTo>
                <a:lnTo>
                  <a:pt x="12540" y="8406"/>
                </a:lnTo>
                <a:lnTo>
                  <a:pt x="12690" y="8624"/>
                </a:lnTo>
                <a:lnTo>
                  <a:pt x="12609" y="8621"/>
                </a:lnTo>
                <a:lnTo>
                  <a:pt x="12761" y="8429"/>
                </a:lnTo>
                <a:cubicBezTo>
                  <a:pt x="12766" y="8424"/>
                  <a:pt x="12771" y="8419"/>
                  <a:pt x="12778" y="8416"/>
                </a:cubicBezTo>
                <a:lnTo>
                  <a:pt x="12926" y="8340"/>
                </a:lnTo>
                <a:cubicBezTo>
                  <a:pt x="12947" y="8329"/>
                  <a:pt x="12973" y="8335"/>
                  <a:pt x="12988" y="8354"/>
                </a:cubicBezTo>
                <a:lnTo>
                  <a:pt x="13140" y="8550"/>
                </a:lnTo>
                <a:lnTo>
                  <a:pt x="13288" y="8742"/>
                </a:lnTo>
                <a:lnTo>
                  <a:pt x="13206" y="8746"/>
                </a:lnTo>
                <a:lnTo>
                  <a:pt x="13358" y="8506"/>
                </a:lnTo>
                <a:cubicBezTo>
                  <a:pt x="13366" y="8494"/>
                  <a:pt x="13378" y="8485"/>
                  <a:pt x="13392" y="8483"/>
                </a:cubicBezTo>
                <a:cubicBezTo>
                  <a:pt x="13406" y="8481"/>
                  <a:pt x="13421" y="8485"/>
                  <a:pt x="13432" y="8494"/>
                </a:cubicBezTo>
                <a:lnTo>
                  <a:pt x="13580" y="8614"/>
                </a:lnTo>
                <a:lnTo>
                  <a:pt x="13541" y="8603"/>
                </a:lnTo>
                <a:lnTo>
                  <a:pt x="13693" y="8579"/>
                </a:lnTo>
                <a:cubicBezTo>
                  <a:pt x="13716" y="8575"/>
                  <a:pt x="13739" y="8589"/>
                  <a:pt x="13747" y="8611"/>
                </a:cubicBezTo>
                <a:lnTo>
                  <a:pt x="13895" y="8999"/>
                </a:lnTo>
                <a:lnTo>
                  <a:pt x="13883" y="8980"/>
                </a:lnTo>
                <a:lnTo>
                  <a:pt x="14035" y="9124"/>
                </a:lnTo>
                <a:lnTo>
                  <a:pt x="13954" y="9142"/>
                </a:lnTo>
                <a:lnTo>
                  <a:pt x="14102" y="8778"/>
                </a:lnTo>
                <a:cubicBezTo>
                  <a:pt x="14104" y="8773"/>
                  <a:pt x="14106" y="8769"/>
                  <a:pt x="14109" y="8765"/>
                </a:cubicBezTo>
                <a:lnTo>
                  <a:pt x="14261" y="8573"/>
                </a:lnTo>
                <a:lnTo>
                  <a:pt x="14251" y="8599"/>
                </a:lnTo>
                <a:lnTo>
                  <a:pt x="14399" y="7363"/>
                </a:lnTo>
                <a:cubicBezTo>
                  <a:pt x="14401" y="7348"/>
                  <a:pt x="14409" y="7335"/>
                  <a:pt x="14421" y="7327"/>
                </a:cubicBezTo>
                <a:lnTo>
                  <a:pt x="14569" y="7231"/>
                </a:lnTo>
                <a:lnTo>
                  <a:pt x="14547" y="7263"/>
                </a:lnTo>
                <a:lnTo>
                  <a:pt x="14699" y="6439"/>
                </a:lnTo>
                <a:cubicBezTo>
                  <a:pt x="14703" y="6417"/>
                  <a:pt x="14722" y="6401"/>
                  <a:pt x="14744" y="6399"/>
                </a:cubicBezTo>
                <a:cubicBezTo>
                  <a:pt x="14766" y="6397"/>
                  <a:pt x="14787" y="6410"/>
                  <a:pt x="14795" y="6431"/>
                </a:cubicBezTo>
                <a:lnTo>
                  <a:pt x="14943" y="6819"/>
                </a:lnTo>
                <a:lnTo>
                  <a:pt x="14940" y="6812"/>
                </a:lnTo>
                <a:lnTo>
                  <a:pt x="15092" y="7076"/>
                </a:lnTo>
                <a:lnTo>
                  <a:pt x="15000" y="7090"/>
                </a:lnTo>
                <a:lnTo>
                  <a:pt x="15148" y="6390"/>
                </a:lnTo>
                <a:lnTo>
                  <a:pt x="15300" y="5784"/>
                </a:lnTo>
                <a:cubicBezTo>
                  <a:pt x="15304" y="5767"/>
                  <a:pt x="15318" y="5753"/>
                  <a:pt x="15335" y="5748"/>
                </a:cubicBezTo>
                <a:cubicBezTo>
                  <a:pt x="15352" y="5743"/>
                  <a:pt x="15371" y="5748"/>
                  <a:pt x="15383" y="5761"/>
                </a:cubicBezTo>
                <a:lnTo>
                  <a:pt x="15531" y="5905"/>
                </a:lnTo>
                <a:lnTo>
                  <a:pt x="15447" y="5932"/>
                </a:lnTo>
                <a:lnTo>
                  <a:pt x="15599" y="5012"/>
                </a:lnTo>
                <a:lnTo>
                  <a:pt x="15747" y="2885"/>
                </a:lnTo>
                <a:lnTo>
                  <a:pt x="15899" y="1575"/>
                </a:lnTo>
                <a:cubicBezTo>
                  <a:pt x="15900" y="1562"/>
                  <a:pt x="15907" y="1550"/>
                  <a:pt x="15917" y="1542"/>
                </a:cubicBezTo>
                <a:lnTo>
                  <a:pt x="16065" y="1422"/>
                </a:lnTo>
                <a:lnTo>
                  <a:pt x="16047" y="1452"/>
                </a:lnTo>
                <a:lnTo>
                  <a:pt x="16199" y="532"/>
                </a:lnTo>
                <a:lnTo>
                  <a:pt x="16349" y="38"/>
                </a:lnTo>
                <a:cubicBezTo>
                  <a:pt x="16356" y="15"/>
                  <a:pt x="16378" y="0"/>
                  <a:pt x="16402" y="3"/>
                </a:cubicBezTo>
                <a:cubicBezTo>
                  <a:pt x="16425" y="5"/>
                  <a:pt x="16444" y="24"/>
                  <a:pt x="16446" y="48"/>
                </a:cubicBezTo>
                <a:lnTo>
                  <a:pt x="16598" y="1768"/>
                </a:lnTo>
                <a:lnTo>
                  <a:pt x="16746" y="2636"/>
                </a:lnTo>
                <a:lnTo>
                  <a:pt x="16896" y="3113"/>
                </a:lnTo>
                <a:lnTo>
                  <a:pt x="17044" y="3573"/>
                </a:lnTo>
                <a:lnTo>
                  <a:pt x="17197" y="4209"/>
                </a:lnTo>
                <a:lnTo>
                  <a:pt x="17346" y="5278"/>
                </a:lnTo>
                <a:lnTo>
                  <a:pt x="17269" y="5243"/>
                </a:lnTo>
                <a:lnTo>
                  <a:pt x="17417" y="5147"/>
                </a:lnTo>
                <a:lnTo>
                  <a:pt x="17565" y="5029"/>
                </a:lnTo>
                <a:lnTo>
                  <a:pt x="17555" y="5041"/>
                </a:lnTo>
                <a:lnTo>
                  <a:pt x="17703" y="4821"/>
                </a:lnTo>
                <a:cubicBezTo>
                  <a:pt x="17714" y="4804"/>
                  <a:pt x="17734" y="4796"/>
                  <a:pt x="17753" y="4799"/>
                </a:cubicBezTo>
                <a:cubicBezTo>
                  <a:pt x="17773" y="4803"/>
                  <a:pt x="17788" y="4817"/>
                  <a:pt x="17793" y="4836"/>
                </a:cubicBezTo>
                <a:lnTo>
                  <a:pt x="17945" y="5444"/>
                </a:lnTo>
                <a:lnTo>
                  <a:pt x="17848" y="5445"/>
                </a:lnTo>
                <a:lnTo>
                  <a:pt x="17996" y="4813"/>
                </a:lnTo>
                <a:cubicBezTo>
                  <a:pt x="18001" y="4791"/>
                  <a:pt x="18020" y="4776"/>
                  <a:pt x="18042" y="4775"/>
                </a:cubicBezTo>
                <a:cubicBezTo>
                  <a:pt x="18064" y="4773"/>
                  <a:pt x="18084" y="4787"/>
                  <a:pt x="18092" y="4808"/>
                </a:cubicBezTo>
                <a:lnTo>
                  <a:pt x="18244" y="5244"/>
                </a:lnTo>
                <a:cubicBezTo>
                  <a:pt x="18245" y="5247"/>
                  <a:pt x="18246" y="5251"/>
                  <a:pt x="18246" y="5254"/>
                </a:cubicBezTo>
                <a:lnTo>
                  <a:pt x="18394" y="6418"/>
                </a:lnTo>
                <a:lnTo>
                  <a:pt x="18546" y="7703"/>
                </a:lnTo>
                <a:lnTo>
                  <a:pt x="18447" y="7700"/>
                </a:lnTo>
                <a:lnTo>
                  <a:pt x="18595" y="6804"/>
                </a:lnTo>
                <a:cubicBezTo>
                  <a:pt x="18596" y="6799"/>
                  <a:pt x="18598" y="6794"/>
                  <a:pt x="18600" y="6789"/>
                </a:cubicBezTo>
                <a:lnTo>
                  <a:pt x="18752" y="6497"/>
                </a:lnTo>
                <a:cubicBezTo>
                  <a:pt x="18761" y="6479"/>
                  <a:pt x="18781" y="6469"/>
                  <a:pt x="18801" y="6471"/>
                </a:cubicBezTo>
                <a:cubicBezTo>
                  <a:pt x="18821" y="6472"/>
                  <a:pt x="18838" y="6486"/>
                  <a:pt x="18844" y="6505"/>
                </a:cubicBezTo>
                <a:lnTo>
                  <a:pt x="18992" y="6965"/>
                </a:lnTo>
                <a:lnTo>
                  <a:pt x="18896" y="6969"/>
                </a:lnTo>
                <a:lnTo>
                  <a:pt x="19048" y="6341"/>
                </a:lnTo>
                <a:cubicBezTo>
                  <a:pt x="19053" y="6319"/>
                  <a:pt x="19073" y="6303"/>
                  <a:pt x="19096" y="6302"/>
                </a:cubicBezTo>
                <a:cubicBezTo>
                  <a:pt x="19118" y="6302"/>
                  <a:pt x="19139" y="6317"/>
                  <a:pt x="19145" y="6339"/>
                </a:cubicBezTo>
                <a:lnTo>
                  <a:pt x="19293" y="6871"/>
                </a:lnTo>
                <a:lnTo>
                  <a:pt x="19266" y="6839"/>
                </a:lnTo>
                <a:lnTo>
                  <a:pt x="19418" y="6911"/>
                </a:lnTo>
                <a:lnTo>
                  <a:pt x="19349" y="6941"/>
                </a:lnTo>
                <a:lnTo>
                  <a:pt x="19497" y="6481"/>
                </a:lnTo>
                <a:cubicBezTo>
                  <a:pt x="19503" y="6463"/>
                  <a:pt x="19519" y="6449"/>
                  <a:pt x="19538" y="6447"/>
                </a:cubicBezTo>
                <a:cubicBezTo>
                  <a:pt x="19558" y="6444"/>
                  <a:pt x="19577" y="6454"/>
                  <a:pt x="19587" y="6470"/>
                </a:cubicBezTo>
                <a:lnTo>
                  <a:pt x="19739" y="6714"/>
                </a:lnTo>
                <a:lnTo>
                  <a:pt x="19718" y="6696"/>
                </a:lnTo>
                <a:lnTo>
                  <a:pt x="19866" y="6768"/>
                </a:lnTo>
                <a:cubicBezTo>
                  <a:pt x="19871" y="6770"/>
                  <a:pt x="19875" y="6773"/>
                  <a:pt x="19879" y="6776"/>
                </a:cubicBezTo>
                <a:lnTo>
                  <a:pt x="20031" y="6920"/>
                </a:lnTo>
                <a:lnTo>
                  <a:pt x="19988" y="6907"/>
                </a:lnTo>
                <a:lnTo>
                  <a:pt x="20136" y="6883"/>
                </a:lnTo>
                <a:lnTo>
                  <a:pt x="20289" y="6859"/>
                </a:lnTo>
                <a:lnTo>
                  <a:pt x="20248" y="6896"/>
                </a:lnTo>
                <a:lnTo>
                  <a:pt x="20396" y="6340"/>
                </a:lnTo>
                <a:cubicBezTo>
                  <a:pt x="20397" y="6335"/>
                  <a:pt x="20399" y="6331"/>
                  <a:pt x="20402" y="6327"/>
                </a:cubicBezTo>
                <a:lnTo>
                  <a:pt x="20550" y="6083"/>
                </a:lnTo>
                <a:lnTo>
                  <a:pt x="20545" y="6093"/>
                </a:lnTo>
                <a:lnTo>
                  <a:pt x="20697" y="5609"/>
                </a:lnTo>
                <a:cubicBezTo>
                  <a:pt x="20698" y="5606"/>
                  <a:pt x="20700" y="5602"/>
                  <a:pt x="20702" y="5598"/>
                </a:cubicBezTo>
                <a:lnTo>
                  <a:pt x="20850" y="5358"/>
                </a:lnTo>
                <a:lnTo>
                  <a:pt x="20844" y="5374"/>
                </a:lnTo>
                <a:lnTo>
                  <a:pt x="20996" y="4646"/>
                </a:lnTo>
                <a:cubicBezTo>
                  <a:pt x="21000" y="4623"/>
                  <a:pt x="21021" y="4606"/>
                  <a:pt x="21045" y="4606"/>
                </a:cubicBezTo>
                <a:cubicBezTo>
                  <a:pt x="21068" y="4607"/>
                  <a:pt x="21089" y="4623"/>
                  <a:pt x="21093" y="4647"/>
                </a:cubicBezTo>
                <a:lnTo>
                  <a:pt x="21241" y="5375"/>
                </a:lnTo>
                <a:lnTo>
                  <a:pt x="21394" y="7072"/>
                </a:lnTo>
                <a:lnTo>
                  <a:pt x="21295" y="7074"/>
                </a:lnTo>
                <a:lnTo>
                  <a:pt x="21443" y="4410"/>
                </a:lnTo>
                <a:cubicBezTo>
                  <a:pt x="21444" y="4384"/>
                  <a:pt x="21465" y="4364"/>
                  <a:pt x="21490" y="4363"/>
                </a:cubicBezTo>
                <a:cubicBezTo>
                  <a:pt x="21516" y="4361"/>
                  <a:pt x="21538" y="4380"/>
                  <a:pt x="21542" y="4405"/>
                </a:cubicBezTo>
                <a:lnTo>
                  <a:pt x="21694" y="5473"/>
                </a:lnTo>
                <a:cubicBezTo>
                  <a:pt x="21698" y="5501"/>
                  <a:pt x="21679" y="5526"/>
                  <a:pt x="21652" y="5530"/>
                </a:cubicBezTo>
                <a:cubicBezTo>
                  <a:pt x="21624" y="5534"/>
                  <a:pt x="21599" y="5515"/>
                  <a:pt x="21595" y="5488"/>
                </a:cubicBezTo>
                <a:lnTo>
                  <a:pt x="21443" y="4420"/>
                </a:lnTo>
                <a:lnTo>
                  <a:pt x="21542" y="4415"/>
                </a:lnTo>
                <a:lnTo>
                  <a:pt x="21394" y="7079"/>
                </a:lnTo>
                <a:cubicBezTo>
                  <a:pt x="21393" y="7105"/>
                  <a:pt x="21372" y="7126"/>
                  <a:pt x="21345" y="7126"/>
                </a:cubicBezTo>
                <a:cubicBezTo>
                  <a:pt x="21319" y="7127"/>
                  <a:pt x="21297" y="7107"/>
                  <a:pt x="21295" y="7081"/>
                </a:cubicBezTo>
                <a:lnTo>
                  <a:pt x="21143" y="5394"/>
                </a:lnTo>
                <a:lnTo>
                  <a:pt x="20995" y="4666"/>
                </a:lnTo>
                <a:lnTo>
                  <a:pt x="21093" y="4667"/>
                </a:lnTo>
                <a:lnTo>
                  <a:pt x="20941" y="5395"/>
                </a:lnTo>
                <a:cubicBezTo>
                  <a:pt x="20940" y="5400"/>
                  <a:pt x="20938" y="5406"/>
                  <a:pt x="20935" y="5411"/>
                </a:cubicBezTo>
                <a:lnTo>
                  <a:pt x="20787" y="5651"/>
                </a:lnTo>
                <a:lnTo>
                  <a:pt x="20792" y="5639"/>
                </a:lnTo>
                <a:lnTo>
                  <a:pt x="20640" y="6123"/>
                </a:lnTo>
                <a:cubicBezTo>
                  <a:pt x="20639" y="6127"/>
                  <a:pt x="20637" y="6131"/>
                  <a:pt x="20635" y="6134"/>
                </a:cubicBezTo>
                <a:lnTo>
                  <a:pt x="20487" y="6378"/>
                </a:lnTo>
                <a:lnTo>
                  <a:pt x="20493" y="6365"/>
                </a:lnTo>
                <a:lnTo>
                  <a:pt x="20345" y="6921"/>
                </a:lnTo>
                <a:cubicBezTo>
                  <a:pt x="20340" y="6940"/>
                  <a:pt x="20324" y="6955"/>
                  <a:pt x="20304" y="6958"/>
                </a:cubicBezTo>
                <a:lnTo>
                  <a:pt x="20152" y="6982"/>
                </a:lnTo>
                <a:lnTo>
                  <a:pt x="20004" y="7006"/>
                </a:lnTo>
                <a:cubicBezTo>
                  <a:pt x="19989" y="7008"/>
                  <a:pt x="19973" y="7003"/>
                  <a:pt x="19962" y="6993"/>
                </a:cubicBezTo>
                <a:lnTo>
                  <a:pt x="19810" y="6849"/>
                </a:lnTo>
                <a:lnTo>
                  <a:pt x="19823" y="6857"/>
                </a:lnTo>
                <a:lnTo>
                  <a:pt x="19675" y="6785"/>
                </a:lnTo>
                <a:cubicBezTo>
                  <a:pt x="19666" y="6781"/>
                  <a:pt x="19659" y="6775"/>
                  <a:pt x="19654" y="6767"/>
                </a:cubicBezTo>
                <a:lnTo>
                  <a:pt x="19502" y="6523"/>
                </a:lnTo>
                <a:lnTo>
                  <a:pt x="19592" y="6512"/>
                </a:lnTo>
                <a:lnTo>
                  <a:pt x="19444" y="6972"/>
                </a:lnTo>
                <a:cubicBezTo>
                  <a:pt x="19440" y="6985"/>
                  <a:pt x="19430" y="6997"/>
                  <a:pt x="19416" y="7002"/>
                </a:cubicBezTo>
                <a:cubicBezTo>
                  <a:pt x="19403" y="7008"/>
                  <a:pt x="19388" y="7008"/>
                  <a:pt x="19375" y="7002"/>
                </a:cubicBezTo>
                <a:lnTo>
                  <a:pt x="19223" y="6930"/>
                </a:lnTo>
                <a:cubicBezTo>
                  <a:pt x="19210" y="6923"/>
                  <a:pt x="19200" y="6912"/>
                  <a:pt x="19196" y="6898"/>
                </a:cubicBezTo>
                <a:lnTo>
                  <a:pt x="19048" y="6366"/>
                </a:lnTo>
                <a:lnTo>
                  <a:pt x="19145" y="6364"/>
                </a:lnTo>
                <a:lnTo>
                  <a:pt x="18993" y="6992"/>
                </a:lnTo>
                <a:cubicBezTo>
                  <a:pt x="18988" y="7014"/>
                  <a:pt x="18969" y="7030"/>
                  <a:pt x="18946" y="7030"/>
                </a:cubicBezTo>
                <a:cubicBezTo>
                  <a:pt x="18924" y="7031"/>
                  <a:pt x="18904" y="7017"/>
                  <a:pt x="18897" y="6996"/>
                </a:cubicBezTo>
                <a:lnTo>
                  <a:pt x="18749" y="6536"/>
                </a:lnTo>
                <a:lnTo>
                  <a:pt x="18841" y="6544"/>
                </a:lnTo>
                <a:lnTo>
                  <a:pt x="18689" y="6836"/>
                </a:lnTo>
                <a:lnTo>
                  <a:pt x="18694" y="6821"/>
                </a:lnTo>
                <a:lnTo>
                  <a:pt x="18546" y="7717"/>
                </a:lnTo>
                <a:cubicBezTo>
                  <a:pt x="18542" y="7741"/>
                  <a:pt x="18520" y="7759"/>
                  <a:pt x="18495" y="7758"/>
                </a:cubicBezTo>
                <a:cubicBezTo>
                  <a:pt x="18470" y="7758"/>
                  <a:pt x="18450" y="7739"/>
                  <a:pt x="18447" y="7714"/>
                </a:cubicBezTo>
                <a:lnTo>
                  <a:pt x="18295" y="6431"/>
                </a:lnTo>
                <a:lnTo>
                  <a:pt x="18147" y="5267"/>
                </a:lnTo>
                <a:lnTo>
                  <a:pt x="18149" y="5277"/>
                </a:lnTo>
                <a:lnTo>
                  <a:pt x="17997" y="4841"/>
                </a:lnTo>
                <a:lnTo>
                  <a:pt x="18093" y="4836"/>
                </a:lnTo>
                <a:lnTo>
                  <a:pt x="17945" y="5468"/>
                </a:lnTo>
                <a:cubicBezTo>
                  <a:pt x="17940" y="5490"/>
                  <a:pt x="17920" y="5506"/>
                  <a:pt x="17897" y="5506"/>
                </a:cubicBezTo>
                <a:cubicBezTo>
                  <a:pt x="17874" y="5507"/>
                  <a:pt x="17854" y="5491"/>
                  <a:pt x="17848" y="5469"/>
                </a:cubicBezTo>
                <a:lnTo>
                  <a:pt x="17696" y="4861"/>
                </a:lnTo>
                <a:lnTo>
                  <a:pt x="17786" y="4876"/>
                </a:lnTo>
                <a:lnTo>
                  <a:pt x="17638" y="5096"/>
                </a:lnTo>
                <a:cubicBezTo>
                  <a:pt x="17635" y="5101"/>
                  <a:pt x="17632" y="5105"/>
                  <a:pt x="17627" y="5108"/>
                </a:cubicBezTo>
                <a:lnTo>
                  <a:pt x="17472" y="5230"/>
                </a:lnTo>
                <a:lnTo>
                  <a:pt x="17324" y="5326"/>
                </a:lnTo>
                <a:cubicBezTo>
                  <a:pt x="17309" y="5336"/>
                  <a:pt x="17291" y="5337"/>
                  <a:pt x="17276" y="5330"/>
                </a:cubicBezTo>
                <a:cubicBezTo>
                  <a:pt x="17260" y="5323"/>
                  <a:pt x="17249" y="5308"/>
                  <a:pt x="17247" y="5291"/>
                </a:cubicBezTo>
                <a:lnTo>
                  <a:pt x="17100" y="4232"/>
                </a:lnTo>
                <a:lnTo>
                  <a:pt x="16949" y="3604"/>
                </a:lnTo>
                <a:lnTo>
                  <a:pt x="16801" y="3143"/>
                </a:lnTo>
                <a:lnTo>
                  <a:pt x="16647" y="2653"/>
                </a:lnTo>
                <a:lnTo>
                  <a:pt x="16499" y="1777"/>
                </a:lnTo>
                <a:lnTo>
                  <a:pt x="16347" y="57"/>
                </a:lnTo>
                <a:lnTo>
                  <a:pt x="16444" y="67"/>
                </a:lnTo>
                <a:lnTo>
                  <a:pt x="16298" y="549"/>
                </a:lnTo>
                <a:lnTo>
                  <a:pt x="16146" y="1469"/>
                </a:lnTo>
                <a:cubicBezTo>
                  <a:pt x="16144" y="1481"/>
                  <a:pt x="16137" y="1492"/>
                  <a:pt x="16128" y="1499"/>
                </a:cubicBezTo>
                <a:lnTo>
                  <a:pt x="15980" y="1619"/>
                </a:lnTo>
                <a:lnTo>
                  <a:pt x="15998" y="1586"/>
                </a:lnTo>
                <a:lnTo>
                  <a:pt x="15846" y="2892"/>
                </a:lnTo>
                <a:lnTo>
                  <a:pt x="15698" y="5029"/>
                </a:lnTo>
                <a:lnTo>
                  <a:pt x="15546" y="5949"/>
                </a:lnTo>
                <a:cubicBezTo>
                  <a:pt x="15543" y="5967"/>
                  <a:pt x="15530" y="5982"/>
                  <a:pt x="15512" y="5988"/>
                </a:cubicBezTo>
                <a:cubicBezTo>
                  <a:pt x="15494" y="5994"/>
                  <a:pt x="15475" y="5989"/>
                  <a:pt x="15462" y="5976"/>
                </a:cubicBezTo>
                <a:lnTo>
                  <a:pt x="15314" y="5832"/>
                </a:lnTo>
                <a:lnTo>
                  <a:pt x="15397" y="5809"/>
                </a:lnTo>
                <a:lnTo>
                  <a:pt x="15245" y="6411"/>
                </a:lnTo>
                <a:lnTo>
                  <a:pt x="15097" y="7111"/>
                </a:lnTo>
                <a:cubicBezTo>
                  <a:pt x="15093" y="7131"/>
                  <a:pt x="15077" y="7147"/>
                  <a:pt x="15056" y="7150"/>
                </a:cubicBezTo>
                <a:cubicBezTo>
                  <a:pt x="15036" y="7153"/>
                  <a:pt x="15015" y="7143"/>
                  <a:pt x="15005" y="7125"/>
                </a:cubicBezTo>
                <a:lnTo>
                  <a:pt x="14853" y="6861"/>
                </a:lnTo>
                <a:cubicBezTo>
                  <a:pt x="14852" y="6859"/>
                  <a:pt x="14851" y="6857"/>
                  <a:pt x="14850" y="6854"/>
                </a:cubicBezTo>
                <a:lnTo>
                  <a:pt x="14702" y="6466"/>
                </a:lnTo>
                <a:lnTo>
                  <a:pt x="14798" y="6458"/>
                </a:lnTo>
                <a:lnTo>
                  <a:pt x="14646" y="7282"/>
                </a:lnTo>
                <a:cubicBezTo>
                  <a:pt x="14643" y="7295"/>
                  <a:pt x="14635" y="7307"/>
                  <a:pt x="14624" y="7314"/>
                </a:cubicBezTo>
                <a:lnTo>
                  <a:pt x="14476" y="7410"/>
                </a:lnTo>
                <a:lnTo>
                  <a:pt x="14498" y="7374"/>
                </a:lnTo>
                <a:lnTo>
                  <a:pt x="14350" y="8610"/>
                </a:lnTo>
                <a:cubicBezTo>
                  <a:pt x="14349" y="8620"/>
                  <a:pt x="14345" y="8628"/>
                  <a:pt x="14340" y="8636"/>
                </a:cubicBezTo>
                <a:lnTo>
                  <a:pt x="14188" y="8828"/>
                </a:lnTo>
                <a:lnTo>
                  <a:pt x="14195" y="8815"/>
                </a:lnTo>
                <a:lnTo>
                  <a:pt x="14047" y="9179"/>
                </a:lnTo>
                <a:cubicBezTo>
                  <a:pt x="14041" y="9195"/>
                  <a:pt x="14027" y="9206"/>
                  <a:pt x="14011" y="9209"/>
                </a:cubicBezTo>
                <a:cubicBezTo>
                  <a:pt x="13995" y="9213"/>
                  <a:pt x="13978" y="9208"/>
                  <a:pt x="13966" y="9197"/>
                </a:cubicBezTo>
                <a:lnTo>
                  <a:pt x="13814" y="9053"/>
                </a:lnTo>
                <a:cubicBezTo>
                  <a:pt x="13809" y="9048"/>
                  <a:pt x="13804" y="9041"/>
                  <a:pt x="13802" y="9034"/>
                </a:cubicBezTo>
                <a:lnTo>
                  <a:pt x="13654" y="8646"/>
                </a:lnTo>
                <a:lnTo>
                  <a:pt x="13708" y="8678"/>
                </a:lnTo>
                <a:lnTo>
                  <a:pt x="13556" y="8702"/>
                </a:lnTo>
                <a:cubicBezTo>
                  <a:pt x="13542" y="8704"/>
                  <a:pt x="13528" y="8700"/>
                  <a:pt x="13517" y="8691"/>
                </a:cubicBezTo>
                <a:lnTo>
                  <a:pt x="13369" y="8571"/>
                </a:lnTo>
                <a:lnTo>
                  <a:pt x="13443" y="8559"/>
                </a:lnTo>
                <a:lnTo>
                  <a:pt x="13291" y="8799"/>
                </a:lnTo>
                <a:cubicBezTo>
                  <a:pt x="13282" y="8813"/>
                  <a:pt x="13267" y="8822"/>
                  <a:pt x="13251" y="8822"/>
                </a:cubicBezTo>
                <a:cubicBezTo>
                  <a:pt x="13234" y="8823"/>
                  <a:pt x="13219" y="8816"/>
                  <a:pt x="13209" y="8803"/>
                </a:cubicBezTo>
                <a:lnTo>
                  <a:pt x="13061" y="8611"/>
                </a:lnTo>
                <a:lnTo>
                  <a:pt x="12909" y="8415"/>
                </a:lnTo>
                <a:lnTo>
                  <a:pt x="12971" y="8429"/>
                </a:lnTo>
                <a:lnTo>
                  <a:pt x="12823" y="8505"/>
                </a:lnTo>
                <a:lnTo>
                  <a:pt x="12840" y="8492"/>
                </a:lnTo>
                <a:lnTo>
                  <a:pt x="12688" y="8684"/>
                </a:lnTo>
                <a:cubicBezTo>
                  <a:pt x="12678" y="8696"/>
                  <a:pt x="12663" y="8703"/>
                  <a:pt x="12647" y="8702"/>
                </a:cubicBezTo>
                <a:cubicBezTo>
                  <a:pt x="12631" y="8702"/>
                  <a:pt x="12616" y="8694"/>
                  <a:pt x="12607" y="8681"/>
                </a:cubicBezTo>
                <a:lnTo>
                  <a:pt x="12461" y="8467"/>
                </a:lnTo>
                <a:lnTo>
                  <a:pt x="12307" y="8269"/>
                </a:lnTo>
                <a:lnTo>
                  <a:pt x="12159" y="8053"/>
                </a:lnTo>
                <a:cubicBezTo>
                  <a:pt x="12157" y="8050"/>
                  <a:pt x="12156" y="8047"/>
                  <a:pt x="12154" y="8044"/>
                </a:cubicBezTo>
                <a:lnTo>
                  <a:pt x="12002" y="7680"/>
                </a:lnTo>
                <a:lnTo>
                  <a:pt x="12076" y="7702"/>
                </a:lnTo>
                <a:lnTo>
                  <a:pt x="11928" y="7798"/>
                </a:lnTo>
                <a:lnTo>
                  <a:pt x="11943" y="7783"/>
                </a:lnTo>
                <a:lnTo>
                  <a:pt x="11790" y="8029"/>
                </a:lnTo>
                <a:lnTo>
                  <a:pt x="11642" y="8245"/>
                </a:lnTo>
                <a:cubicBezTo>
                  <a:pt x="11632" y="8258"/>
                  <a:pt x="11617" y="8266"/>
                  <a:pt x="11600" y="8266"/>
                </a:cubicBezTo>
                <a:lnTo>
                  <a:pt x="11448" y="8266"/>
                </a:lnTo>
                <a:lnTo>
                  <a:pt x="11498" y="8225"/>
                </a:lnTo>
                <a:lnTo>
                  <a:pt x="11350" y="9049"/>
                </a:lnTo>
                <a:cubicBezTo>
                  <a:pt x="11347" y="9065"/>
                  <a:pt x="11337" y="9078"/>
                  <a:pt x="11323" y="9085"/>
                </a:cubicBezTo>
                <a:cubicBezTo>
                  <a:pt x="11309" y="9092"/>
                  <a:pt x="11293" y="9092"/>
                  <a:pt x="11279" y="9085"/>
                </a:cubicBezTo>
                <a:lnTo>
                  <a:pt x="11131" y="9013"/>
                </a:lnTo>
                <a:cubicBezTo>
                  <a:pt x="11120" y="9009"/>
                  <a:pt x="11112" y="9000"/>
                  <a:pt x="11107" y="8990"/>
                </a:cubicBezTo>
                <a:lnTo>
                  <a:pt x="10955" y="8674"/>
                </a:lnTo>
                <a:lnTo>
                  <a:pt x="11000" y="8702"/>
                </a:lnTo>
                <a:lnTo>
                  <a:pt x="10852" y="8702"/>
                </a:lnTo>
                <a:cubicBezTo>
                  <a:pt x="10836" y="8702"/>
                  <a:pt x="10821" y="8695"/>
                  <a:pt x="10812" y="8681"/>
                </a:cubicBezTo>
                <a:lnTo>
                  <a:pt x="10658" y="8462"/>
                </a:lnTo>
                <a:lnTo>
                  <a:pt x="10508" y="8216"/>
                </a:lnTo>
                <a:lnTo>
                  <a:pt x="10356" y="7924"/>
                </a:lnTo>
                <a:lnTo>
                  <a:pt x="10446" y="7920"/>
                </a:lnTo>
                <a:lnTo>
                  <a:pt x="10298" y="8260"/>
                </a:lnTo>
                <a:lnTo>
                  <a:pt x="10301" y="8254"/>
                </a:lnTo>
                <a:lnTo>
                  <a:pt x="10149" y="8810"/>
                </a:lnTo>
                <a:cubicBezTo>
                  <a:pt x="10145" y="8824"/>
                  <a:pt x="10135" y="8836"/>
                  <a:pt x="10121" y="8842"/>
                </a:cubicBezTo>
                <a:cubicBezTo>
                  <a:pt x="10108" y="8848"/>
                  <a:pt x="10092" y="8848"/>
                  <a:pt x="10079" y="8841"/>
                </a:cubicBezTo>
                <a:lnTo>
                  <a:pt x="9931" y="8769"/>
                </a:lnTo>
                <a:cubicBezTo>
                  <a:pt x="9926" y="8767"/>
                  <a:pt x="9922" y="8764"/>
                  <a:pt x="9918" y="8761"/>
                </a:cubicBezTo>
                <a:lnTo>
                  <a:pt x="9769" y="8619"/>
                </a:lnTo>
                <a:lnTo>
                  <a:pt x="9621" y="8499"/>
                </a:lnTo>
                <a:lnTo>
                  <a:pt x="9695" y="8487"/>
                </a:lnTo>
                <a:lnTo>
                  <a:pt x="9543" y="8727"/>
                </a:lnTo>
                <a:cubicBezTo>
                  <a:pt x="9540" y="8732"/>
                  <a:pt x="9536" y="8736"/>
                  <a:pt x="9532" y="8739"/>
                </a:cubicBezTo>
                <a:lnTo>
                  <a:pt x="9384" y="8859"/>
                </a:lnTo>
                <a:lnTo>
                  <a:pt x="9396" y="8845"/>
                </a:lnTo>
                <a:lnTo>
                  <a:pt x="9244" y="9113"/>
                </a:lnTo>
                <a:cubicBezTo>
                  <a:pt x="9238" y="9124"/>
                  <a:pt x="9228" y="9132"/>
                  <a:pt x="9216" y="9136"/>
                </a:cubicBezTo>
                <a:lnTo>
                  <a:pt x="9068" y="9184"/>
                </a:lnTo>
                <a:cubicBezTo>
                  <a:pt x="9058" y="9187"/>
                  <a:pt x="9047" y="9187"/>
                  <a:pt x="9037" y="9184"/>
                </a:cubicBezTo>
                <a:lnTo>
                  <a:pt x="8885" y="9136"/>
                </a:lnTo>
                <a:cubicBezTo>
                  <a:pt x="8878" y="9134"/>
                  <a:pt x="8871" y="9130"/>
                  <a:pt x="8866" y="9124"/>
                </a:cubicBezTo>
                <a:lnTo>
                  <a:pt x="8718" y="8980"/>
                </a:lnTo>
                <a:cubicBezTo>
                  <a:pt x="8713" y="8976"/>
                  <a:pt x="8710" y="8971"/>
                  <a:pt x="8707" y="8966"/>
                </a:cubicBezTo>
                <a:lnTo>
                  <a:pt x="8555" y="8650"/>
                </a:lnTo>
                <a:lnTo>
                  <a:pt x="8561" y="8659"/>
                </a:lnTo>
                <a:lnTo>
                  <a:pt x="8417" y="8472"/>
                </a:lnTo>
                <a:lnTo>
                  <a:pt x="8269" y="8324"/>
                </a:lnTo>
                <a:lnTo>
                  <a:pt x="8353" y="8301"/>
                </a:lnTo>
                <a:lnTo>
                  <a:pt x="8201" y="8885"/>
                </a:lnTo>
                <a:cubicBezTo>
                  <a:pt x="8196" y="8904"/>
                  <a:pt x="8180" y="8918"/>
                  <a:pt x="8161" y="8922"/>
                </a:cubicBezTo>
                <a:cubicBezTo>
                  <a:pt x="8141" y="8925"/>
                  <a:pt x="8122" y="8917"/>
                  <a:pt x="8111" y="8900"/>
                </a:cubicBezTo>
                <a:lnTo>
                  <a:pt x="7963" y="8680"/>
                </a:lnTo>
                <a:lnTo>
                  <a:pt x="7970" y="8689"/>
                </a:lnTo>
                <a:lnTo>
                  <a:pt x="7818" y="8545"/>
                </a:lnTo>
                <a:lnTo>
                  <a:pt x="7868" y="8556"/>
                </a:lnTo>
                <a:lnTo>
                  <a:pt x="7720" y="8604"/>
                </a:lnTo>
                <a:lnTo>
                  <a:pt x="7731" y="8599"/>
                </a:lnTo>
                <a:lnTo>
                  <a:pt x="7579" y="8695"/>
                </a:lnTo>
                <a:cubicBezTo>
                  <a:pt x="7556" y="8709"/>
                  <a:pt x="7526" y="8703"/>
                  <a:pt x="7511" y="8681"/>
                </a:cubicBezTo>
                <a:lnTo>
                  <a:pt x="7363" y="8465"/>
                </a:lnTo>
                <a:lnTo>
                  <a:pt x="7420" y="8484"/>
                </a:lnTo>
                <a:lnTo>
                  <a:pt x="7268" y="8532"/>
                </a:lnTo>
                <a:cubicBezTo>
                  <a:pt x="7260" y="8535"/>
                  <a:pt x="7252" y="8535"/>
                  <a:pt x="7244" y="8534"/>
                </a:cubicBezTo>
                <a:lnTo>
                  <a:pt x="7096" y="8510"/>
                </a:lnTo>
                <a:cubicBezTo>
                  <a:pt x="7080" y="8507"/>
                  <a:pt x="7066" y="8497"/>
                  <a:pt x="7059" y="8482"/>
                </a:cubicBezTo>
                <a:lnTo>
                  <a:pt x="6907" y="8166"/>
                </a:lnTo>
                <a:lnTo>
                  <a:pt x="6992" y="8175"/>
                </a:lnTo>
                <a:lnTo>
                  <a:pt x="6844" y="8367"/>
                </a:lnTo>
                <a:cubicBezTo>
                  <a:pt x="6835" y="8378"/>
                  <a:pt x="6822" y="8385"/>
                  <a:pt x="6808" y="8386"/>
                </a:cubicBezTo>
                <a:cubicBezTo>
                  <a:pt x="6794" y="8387"/>
                  <a:pt x="6780" y="8382"/>
                  <a:pt x="6770" y="8373"/>
                </a:cubicBezTo>
                <a:lnTo>
                  <a:pt x="6618" y="8229"/>
                </a:lnTo>
                <a:lnTo>
                  <a:pt x="6694" y="8221"/>
                </a:lnTo>
                <a:lnTo>
                  <a:pt x="6546" y="8437"/>
                </a:lnTo>
                <a:cubicBezTo>
                  <a:pt x="6543" y="8441"/>
                  <a:pt x="6540" y="8444"/>
                  <a:pt x="6536" y="8447"/>
                </a:cubicBezTo>
                <a:lnTo>
                  <a:pt x="6384" y="8571"/>
                </a:lnTo>
                <a:cubicBezTo>
                  <a:pt x="6372" y="8581"/>
                  <a:pt x="6356" y="8585"/>
                  <a:pt x="6341" y="8581"/>
                </a:cubicBezTo>
                <a:cubicBezTo>
                  <a:pt x="6326" y="8578"/>
                  <a:pt x="6314" y="8568"/>
                  <a:pt x="6307" y="8554"/>
                </a:cubicBezTo>
                <a:lnTo>
                  <a:pt x="6159" y="8238"/>
                </a:lnTo>
                <a:lnTo>
                  <a:pt x="6212" y="8266"/>
                </a:lnTo>
                <a:lnTo>
                  <a:pt x="6060" y="8290"/>
                </a:lnTo>
                <a:lnTo>
                  <a:pt x="6080" y="8282"/>
                </a:lnTo>
                <a:lnTo>
                  <a:pt x="5932" y="8378"/>
                </a:lnTo>
                <a:cubicBezTo>
                  <a:pt x="5919" y="8386"/>
                  <a:pt x="5904" y="8389"/>
                  <a:pt x="5890" y="8384"/>
                </a:cubicBezTo>
                <a:cubicBezTo>
                  <a:pt x="5876" y="8380"/>
                  <a:pt x="5865" y="8370"/>
                  <a:pt x="5859" y="8357"/>
                </a:cubicBezTo>
                <a:lnTo>
                  <a:pt x="5710" y="8026"/>
                </a:lnTo>
                <a:lnTo>
                  <a:pt x="5562" y="7782"/>
                </a:lnTo>
                <a:lnTo>
                  <a:pt x="5651" y="7774"/>
                </a:lnTo>
                <a:lnTo>
                  <a:pt x="5499" y="8187"/>
                </a:lnTo>
                <a:lnTo>
                  <a:pt x="5351" y="8551"/>
                </a:lnTo>
                <a:cubicBezTo>
                  <a:pt x="5345" y="8565"/>
                  <a:pt x="5334" y="8575"/>
                  <a:pt x="5320" y="8580"/>
                </a:cubicBezTo>
                <a:lnTo>
                  <a:pt x="5172" y="8628"/>
                </a:lnTo>
                <a:cubicBezTo>
                  <a:pt x="5167" y="8630"/>
                  <a:pt x="5162" y="8630"/>
                  <a:pt x="5156" y="8630"/>
                </a:cubicBezTo>
                <a:lnTo>
                  <a:pt x="5004" y="8630"/>
                </a:lnTo>
                <a:lnTo>
                  <a:pt x="5020" y="8628"/>
                </a:lnTo>
                <a:lnTo>
                  <a:pt x="4872" y="8676"/>
                </a:lnTo>
                <a:lnTo>
                  <a:pt x="4904" y="8645"/>
                </a:lnTo>
                <a:lnTo>
                  <a:pt x="4752" y="9081"/>
                </a:lnTo>
                <a:cubicBezTo>
                  <a:pt x="4744" y="9104"/>
                  <a:pt x="4720" y="9118"/>
                  <a:pt x="4696" y="9114"/>
                </a:cubicBezTo>
                <a:lnTo>
                  <a:pt x="4548" y="9090"/>
                </a:lnTo>
                <a:lnTo>
                  <a:pt x="4603" y="9059"/>
                </a:lnTo>
                <a:lnTo>
                  <a:pt x="4452" y="9444"/>
                </a:lnTo>
                <a:lnTo>
                  <a:pt x="4304" y="9904"/>
                </a:lnTo>
                <a:cubicBezTo>
                  <a:pt x="4300" y="9917"/>
                  <a:pt x="4290" y="9929"/>
                  <a:pt x="4276" y="9934"/>
                </a:cubicBezTo>
                <a:cubicBezTo>
                  <a:pt x="4263" y="9940"/>
                  <a:pt x="4248" y="9940"/>
                  <a:pt x="4235" y="9934"/>
                </a:cubicBezTo>
                <a:lnTo>
                  <a:pt x="4083" y="9862"/>
                </a:lnTo>
                <a:lnTo>
                  <a:pt x="4147" y="9843"/>
                </a:lnTo>
                <a:lnTo>
                  <a:pt x="3999" y="10083"/>
                </a:lnTo>
                <a:cubicBezTo>
                  <a:pt x="3990" y="10097"/>
                  <a:pt x="3974" y="10106"/>
                  <a:pt x="3956" y="10106"/>
                </a:cubicBezTo>
                <a:lnTo>
                  <a:pt x="3804" y="10106"/>
                </a:lnTo>
                <a:lnTo>
                  <a:pt x="3812" y="10106"/>
                </a:lnTo>
                <a:lnTo>
                  <a:pt x="3664" y="10130"/>
                </a:lnTo>
                <a:cubicBezTo>
                  <a:pt x="3652" y="10132"/>
                  <a:pt x="3640" y="10129"/>
                  <a:pt x="3630" y="10123"/>
                </a:cubicBezTo>
                <a:lnTo>
                  <a:pt x="3478" y="10027"/>
                </a:lnTo>
                <a:cubicBezTo>
                  <a:pt x="3473" y="10024"/>
                  <a:pt x="3468" y="10020"/>
                  <a:pt x="3465" y="10015"/>
                </a:cubicBezTo>
                <a:lnTo>
                  <a:pt x="3317" y="9823"/>
                </a:lnTo>
                <a:cubicBezTo>
                  <a:pt x="3314" y="9820"/>
                  <a:pt x="3312" y="9816"/>
                  <a:pt x="3311" y="9813"/>
                </a:cubicBezTo>
                <a:lnTo>
                  <a:pt x="3156" y="9466"/>
                </a:lnTo>
                <a:lnTo>
                  <a:pt x="3008" y="8958"/>
                </a:lnTo>
                <a:lnTo>
                  <a:pt x="3025" y="8983"/>
                </a:lnTo>
                <a:lnTo>
                  <a:pt x="2873" y="8859"/>
                </a:lnTo>
                <a:lnTo>
                  <a:pt x="2953" y="8833"/>
                </a:lnTo>
                <a:lnTo>
                  <a:pt x="2804" y="9397"/>
                </a:lnTo>
                <a:lnTo>
                  <a:pt x="2652" y="9833"/>
                </a:lnTo>
                <a:cubicBezTo>
                  <a:pt x="2646" y="9850"/>
                  <a:pt x="2630" y="9863"/>
                  <a:pt x="2612" y="9866"/>
                </a:cubicBezTo>
                <a:cubicBezTo>
                  <a:pt x="2594" y="9869"/>
                  <a:pt x="2576" y="9861"/>
                  <a:pt x="2565" y="9847"/>
                </a:cubicBezTo>
                <a:lnTo>
                  <a:pt x="2417" y="9651"/>
                </a:lnTo>
                <a:lnTo>
                  <a:pt x="2488" y="9659"/>
                </a:lnTo>
                <a:lnTo>
                  <a:pt x="2336" y="9783"/>
                </a:lnTo>
                <a:cubicBezTo>
                  <a:pt x="2333" y="9786"/>
                  <a:pt x="2330" y="9788"/>
                  <a:pt x="2326" y="9789"/>
                </a:cubicBezTo>
                <a:lnTo>
                  <a:pt x="2178" y="9861"/>
                </a:lnTo>
                <a:cubicBezTo>
                  <a:pt x="2174" y="9864"/>
                  <a:pt x="2169" y="9865"/>
                  <a:pt x="2164" y="9866"/>
                </a:cubicBezTo>
                <a:lnTo>
                  <a:pt x="2016" y="9890"/>
                </a:lnTo>
                <a:lnTo>
                  <a:pt x="2024" y="9888"/>
                </a:lnTo>
                <a:lnTo>
                  <a:pt x="1872" y="9936"/>
                </a:lnTo>
                <a:cubicBezTo>
                  <a:pt x="1846" y="9944"/>
                  <a:pt x="1819" y="9931"/>
                  <a:pt x="1810" y="9906"/>
                </a:cubicBezTo>
                <a:lnTo>
                  <a:pt x="1662" y="9518"/>
                </a:lnTo>
                <a:lnTo>
                  <a:pt x="1716" y="9550"/>
                </a:lnTo>
                <a:lnTo>
                  <a:pt x="1564" y="9574"/>
                </a:lnTo>
                <a:lnTo>
                  <a:pt x="1605" y="9536"/>
                </a:lnTo>
                <a:lnTo>
                  <a:pt x="1457" y="10140"/>
                </a:lnTo>
                <a:cubicBezTo>
                  <a:pt x="1452" y="10161"/>
                  <a:pt x="1435" y="10176"/>
                  <a:pt x="1415" y="10178"/>
                </a:cubicBezTo>
                <a:cubicBezTo>
                  <a:pt x="1394" y="10181"/>
                  <a:pt x="1374" y="10170"/>
                  <a:pt x="1364" y="10152"/>
                </a:cubicBezTo>
                <a:lnTo>
                  <a:pt x="1212" y="9864"/>
                </a:lnTo>
                <a:lnTo>
                  <a:pt x="1300" y="9865"/>
                </a:lnTo>
                <a:lnTo>
                  <a:pt x="1152" y="10129"/>
                </a:lnTo>
                <a:cubicBezTo>
                  <a:pt x="1144" y="10144"/>
                  <a:pt x="1128" y="10154"/>
                  <a:pt x="1111" y="10154"/>
                </a:cubicBezTo>
                <a:cubicBezTo>
                  <a:pt x="1094" y="10155"/>
                  <a:pt x="1077" y="10147"/>
                  <a:pt x="1068" y="10133"/>
                </a:cubicBezTo>
                <a:lnTo>
                  <a:pt x="916" y="9917"/>
                </a:lnTo>
                <a:lnTo>
                  <a:pt x="935" y="9933"/>
                </a:lnTo>
                <a:lnTo>
                  <a:pt x="787" y="9861"/>
                </a:lnTo>
                <a:cubicBezTo>
                  <a:pt x="777" y="9857"/>
                  <a:pt x="769" y="9849"/>
                  <a:pt x="764" y="9840"/>
                </a:cubicBezTo>
                <a:lnTo>
                  <a:pt x="612" y="9548"/>
                </a:lnTo>
                <a:lnTo>
                  <a:pt x="696" y="9555"/>
                </a:lnTo>
                <a:lnTo>
                  <a:pt x="548" y="9747"/>
                </a:lnTo>
                <a:cubicBezTo>
                  <a:pt x="539" y="9759"/>
                  <a:pt x="525" y="9766"/>
                  <a:pt x="510" y="9766"/>
                </a:cubicBezTo>
                <a:cubicBezTo>
                  <a:pt x="496" y="9767"/>
                  <a:pt x="481" y="9761"/>
                  <a:pt x="471" y="9750"/>
                </a:cubicBezTo>
                <a:lnTo>
                  <a:pt x="319" y="9582"/>
                </a:lnTo>
                <a:lnTo>
                  <a:pt x="394" y="9582"/>
                </a:lnTo>
                <a:lnTo>
                  <a:pt x="246" y="9750"/>
                </a:lnTo>
                <a:cubicBezTo>
                  <a:pt x="244" y="9752"/>
                  <a:pt x="242" y="9753"/>
                  <a:pt x="240" y="9755"/>
                </a:cubicBezTo>
                <a:lnTo>
                  <a:pt x="88" y="9879"/>
                </a:lnTo>
                <a:cubicBezTo>
                  <a:pt x="67" y="9897"/>
                  <a:pt x="35" y="9893"/>
                  <a:pt x="18" y="9872"/>
                </a:cubicBezTo>
                <a:cubicBezTo>
                  <a:pt x="0" y="9851"/>
                  <a:pt x="3" y="9819"/>
                  <a:pt x="25" y="9802"/>
                </a:cubicBezTo>
                <a:close/>
              </a:path>
            </a:pathLst>
          </a:custGeom>
          <a:solidFill>
            <a:srgbClr val="0075AD"/>
          </a:solidFill>
          <a:ln w="1588" cap="flat">
            <a:solidFill>
              <a:srgbClr val="0075AD"/>
            </a:solidFill>
            <a:prstDash val="solid"/>
            <a:bevel/>
            <a:headEnd/>
            <a:tailEnd/>
          </a:ln>
        </p:spPr>
        <p:txBody>
          <a:bodyPr/>
          <a:lstStyle/>
          <a:p>
            <a:endParaRPr lang="en-AU"/>
          </a:p>
        </p:txBody>
      </p:sp>
      <p:sp>
        <p:nvSpPr>
          <p:cNvPr id="128014" name="Rectangle 14"/>
          <p:cNvSpPr>
            <a:spLocks noChangeArrowheads="1"/>
          </p:cNvSpPr>
          <p:nvPr/>
        </p:nvSpPr>
        <p:spPr bwMode="auto">
          <a:xfrm>
            <a:off x="620713" y="56197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3</a:t>
            </a:r>
            <a:endParaRPr lang="en-AU"/>
          </a:p>
        </p:txBody>
      </p:sp>
      <p:sp>
        <p:nvSpPr>
          <p:cNvPr id="128015" name="Rectangle 15"/>
          <p:cNvSpPr>
            <a:spLocks noChangeArrowheads="1"/>
          </p:cNvSpPr>
          <p:nvPr/>
        </p:nvSpPr>
        <p:spPr bwMode="auto">
          <a:xfrm>
            <a:off x="620713" y="50482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4</a:t>
            </a:r>
            <a:endParaRPr lang="en-AU"/>
          </a:p>
        </p:txBody>
      </p:sp>
      <p:sp>
        <p:nvSpPr>
          <p:cNvPr id="128016" name="Rectangle 16"/>
          <p:cNvSpPr>
            <a:spLocks noChangeArrowheads="1"/>
          </p:cNvSpPr>
          <p:nvPr/>
        </p:nvSpPr>
        <p:spPr bwMode="auto">
          <a:xfrm>
            <a:off x="620713" y="44767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5</a:t>
            </a:r>
            <a:endParaRPr lang="en-AU"/>
          </a:p>
        </p:txBody>
      </p:sp>
      <p:sp>
        <p:nvSpPr>
          <p:cNvPr id="128017" name="Rectangle 17"/>
          <p:cNvSpPr>
            <a:spLocks noChangeArrowheads="1"/>
          </p:cNvSpPr>
          <p:nvPr/>
        </p:nvSpPr>
        <p:spPr bwMode="auto">
          <a:xfrm>
            <a:off x="620713" y="39052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6</a:t>
            </a:r>
            <a:endParaRPr lang="en-AU"/>
          </a:p>
        </p:txBody>
      </p:sp>
      <p:sp>
        <p:nvSpPr>
          <p:cNvPr id="128018" name="Rectangle 18"/>
          <p:cNvSpPr>
            <a:spLocks noChangeArrowheads="1"/>
          </p:cNvSpPr>
          <p:nvPr/>
        </p:nvSpPr>
        <p:spPr bwMode="auto">
          <a:xfrm>
            <a:off x="620713" y="33337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7</a:t>
            </a:r>
            <a:endParaRPr lang="en-AU"/>
          </a:p>
        </p:txBody>
      </p:sp>
      <p:sp>
        <p:nvSpPr>
          <p:cNvPr id="128019" name="Rectangle 19"/>
          <p:cNvSpPr>
            <a:spLocks noChangeArrowheads="1"/>
          </p:cNvSpPr>
          <p:nvPr/>
        </p:nvSpPr>
        <p:spPr bwMode="auto">
          <a:xfrm>
            <a:off x="620713" y="27622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8</a:t>
            </a:r>
            <a:endParaRPr lang="en-AU"/>
          </a:p>
        </p:txBody>
      </p:sp>
      <p:sp>
        <p:nvSpPr>
          <p:cNvPr id="128020" name="Rectangle 20"/>
          <p:cNvSpPr>
            <a:spLocks noChangeArrowheads="1"/>
          </p:cNvSpPr>
          <p:nvPr/>
        </p:nvSpPr>
        <p:spPr bwMode="auto">
          <a:xfrm>
            <a:off x="620713" y="21907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9</a:t>
            </a:r>
            <a:endParaRPr lang="en-AU"/>
          </a:p>
        </p:txBody>
      </p:sp>
      <p:sp>
        <p:nvSpPr>
          <p:cNvPr id="128021" name="Rectangle 21"/>
          <p:cNvSpPr>
            <a:spLocks noChangeArrowheads="1"/>
          </p:cNvSpPr>
          <p:nvPr/>
        </p:nvSpPr>
        <p:spPr bwMode="auto">
          <a:xfrm>
            <a:off x="485775" y="1619250"/>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10</a:t>
            </a:r>
            <a:endParaRPr lang="en-AU"/>
          </a:p>
        </p:txBody>
      </p:sp>
      <p:sp>
        <p:nvSpPr>
          <p:cNvPr id="128022" name="Rectangle 22"/>
          <p:cNvSpPr>
            <a:spLocks noChangeArrowheads="1"/>
          </p:cNvSpPr>
          <p:nvPr/>
        </p:nvSpPr>
        <p:spPr bwMode="auto">
          <a:xfrm>
            <a:off x="855663"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00</a:t>
            </a:r>
            <a:endParaRPr lang="en-AU"/>
          </a:p>
        </p:txBody>
      </p:sp>
      <p:sp>
        <p:nvSpPr>
          <p:cNvPr id="128023" name="Rectangle 23"/>
          <p:cNvSpPr>
            <a:spLocks noChangeArrowheads="1"/>
          </p:cNvSpPr>
          <p:nvPr/>
        </p:nvSpPr>
        <p:spPr bwMode="auto">
          <a:xfrm>
            <a:off x="1455738"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01</a:t>
            </a:r>
            <a:endParaRPr lang="en-AU"/>
          </a:p>
        </p:txBody>
      </p:sp>
      <p:sp>
        <p:nvSpPr>
          <p:cNvPr id="128024" name="Rectangle 24"/>
          <p:cNvSpPr>
            <a:spLocks noChangeArrowheads="1"/>
          </p:cNvSpPr>
          <p:nvPr/>
        </p:nvSpPr>
        <p:spPr bwMode="auto">
          <a:xfrm>
            <a:off x="2054225"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02</a:t>
            </a:r>
            <a:endParaRPr lang="en-AU"/>
          </a:p>
        </p:txBody>
      </p:sp>
      <p:sp>
        <p:nvSpPr>
          <p:cNvPr id="128025" name="Rectangle 25"/>
          <p:cNvSpPr>
            <a:spLocks noChangeArrowheads="1"/>
          </p:cNvSpPr>
          <p:nvPr/>
        </p:nvSpPr>
        <p:spPr bwMode="auto">
          <a:xfrm>
            <a:off x="2652713"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03</a:t>
            </a:r>
            <a:endParaRPr lang="en-AU"/>
          </a:p>
        </p:txBody>
      </p:sp>
      <p:sp>
        <p:nvSpPr>
          <p:cNvPr id="128026" name="Rectangle 26"/>
          <p:cNvSpPr>
            <a:spLocks noChangeArrowheads="1"/>
          </p:cNvSpPr>
          <p:nvPr/>
        </p:nvSpPr>
        <p:spPr bwMode="auto">
          <a:xfrm>
            <a:off x="3252788"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04</a:t>
            </a:r>
            <a:endParaRPr lang="en-AU"/>
          </a:p>
        </p:txBody>
      </p:sp>
      <p:sp>
        <p:nvSpPr>
          <p:cNvPr id="128027" name="Rectangle 27"/>
          <p:cNvSpPr>
            <a:spLocks noChangeArrowheads="1"/>
          </p:cNvSpPr>
          <p:nvPr/>
        </p:nvSpPr>
        <p:spPr bwMode="auto">
          <a:xfrm>
            <a:off x="3851275"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05</a:t>
            </a:r>
            <a:endParaRPr lang="en-AU"/>
          </a:p>
        </p:txBody>
      </p:sp>
      <p:sp>
        <p:nvSpPr>
          <p:cNvPr id="128028" name="Rectangle 28"/>
          <p:cNvSpPr>
            <a:spLocks noChangeArrowheads="1"/>
          </p:cNvSpPr>
          <p:nvPr/>
        </p:nvSpPr>
        <p:spPr bwMode="auto">
          <a:xfrm>
            <a:off x="4451350"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06</a:t>
            </a:r>
            <a:endParaRPr lang="en-AU"/>
          </a:p>
        </p:txBody>
      </p:sp>
      <p:sp>
        <p:nvSpPr>
          <p:cNvPr id="128029" name="Rectangle 29"/>
          <p:cNvSpPr>
            <a:spLocks noChangeArrowheads="1"/>
          </p:cNvSpPr>
          <p:nvPr/>
        </p:nvSpPr>
        <p:spPr bwMode="auto">
          <a:xfrm>
            <a:off x="5049838"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07</a:t>
            </a:r>
            <a:endParaRPr lang="en-AU"/>
          </a:p>
        </p:txBody>
      </p:sp>
      <p:sp>
        <p:nvSpPr>
          <p:cNvPr id="128030" name="Rectangle 30"/>
          <p:cNvSpPr>
            <a:spLocks noChangeArrowheads="1"/>
          </p:cNvSpPr>
          <p:nvPr/>
        </p:nvSpPr>
        <p:spPr bwMode="auto">
          <a:xfrm>
            <a:off x="5649913"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08</a:t>
            </a:r>
            <a:endParaRPr lang="en-AU"/>
          </a:p>
        </p:txBody>
      </p:sp>
      <p:sp>
        <p:nvSpPr>
          <p:cNvPr id="128031" name="Rectangle 31"/>
          <p:cNvSpPr>
            <a:spLocks noChangeArrowheads="1"/>
          </p:cNvSpPr>
          <p:nvPr/>
        </p:nvSpPr>
        <p:spPr bwMode="auto">
          <a:xfrm>
            <a:off x="6248400"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09</a:t>
            </a:r>
            <a:endParaRPr lang="en-AU"/>
          </a:p>
        </p:txBody>
      </p:sp>
      <p:sp>
        <p:nvSpPr>
          <p:cNvPr id="128032" name="Rectangle 32"/>
          <p:cNvSpPr>
            <a:spLocks noChangeArrowheads="1"/>
          </p:cNvSpPr>
          <p:nvPr/>
        </p:nvSpPr>
        <p:spPr bwMode="auto">
          <a:xfrm>
            <a:off x="6846888"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10</a:t>
            </a:r>
            <a:endParaRPr lang="en-AU"/>
          </a:p>
        </p:txBody>
      </p:sp>
      <p:sp>
        <p:nvSpPr>
          <p:cNvPr id="128033" name="Rectangle 33"/>
          <p:cNvSpPr>
            <a:spLocks noChangeArrowheads="1"/>
          </p:cNvSpPr>
          <p:nvPr/>
        </p:nvSpPr>
        <p:spPr bwMode="auto">
          <a:xfrm>
            <a:off x="7446963"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11</a:t>
            </a:r>
            <a:endParaRPr lang="en-AU"/>
          </a:p>
        </p:txBody>
      </p:sp>
      <p:sp>
        <p:nvSpPr>
          <p:cNvPr id="128034" name="Rectangle 34"/>
          <p:cNvSpPr>
            <a:spLocks noChangeArrowheads="1"/>
          </p:cNvSpPr>
          <p:nvPr/>
        </p:nvSpPr>
        <p:spPr bwMode="auto">
          <a:xfrm>
            <a:off x="8045450" y="58880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12</a:t>
            </a:r>
            <a:endParaRPr lang="en-AU"/>
          </a:p>
        </p:txBody>
      </p:sp>
      <p:sp>
        <p:nvSpPr>
          <p:cNvPr id="128035" name="Rectangle 35"/>
          <p:cNvSpPr>
            <a:spLocks noChangeArrowheads="1"/>
          </p:cNvSpPr>
          <p:nvPr/>
        </p:nvSpPr>
        <p:spPr bwMode="auto">
          <a:xfrm>
            <a:off x="1206500" y="1912938"/>
            <a:ext cx="8874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900">
                <a:solidFill>
                  <a:srgbClr val="000000"/>
                </a:solidFill>
              </a:rPr>
              <a:t>Percent</a:t>
            </a:r>
            <a:endParaRPr lang="en-AU"/>
          </a:p>
        </p:txBody>
      </p:sp>
      <p:sp>
        <p:nvSpPr>
          <p:cNvPr id="128036" name="Rectangle 36"/>
          <p:cNvSpPr>
            <a:spLocks noChangeArrowheads="1"/>
          </p:cNvSpPr>
          <p:nvPr/>
        </p:nvSpPr>
        <p:spPr bwMode="auto">
          <a:xfrm>
            <a:off x="4284663" y="5013325"/>
            <a:ext cx="1905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AF131F"/>
                </a:solidFill>
              </a:rPr>
              <a:t>Bank 1 year term </a:t>
            </a:r>
            <a:endParaRPr lang="en-AU"/>
          </a:p>
        </p:txBody>
      </p:sp>
      <p:sp>
        <p:nvSpPr>
          <p:cNvPr id="128037" name="Rectangle 37"/>
          <p:cNvSpPr>
            <a:spLocks noChangeArrowheads="1"/>
          </p:cNvSpPr>
          <p:nvPr/>
        </p:nvSpPr>
        <p:spPr bwMode="auto">
          <a:xfrm>
            <a:off x="4643438" y="5229225"/>
            <a:ext cx="1295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AF131F"/>
                </a:solidFill>
              </a:rPr>
              <a:t>deposit rate</a:t>
            </a:r>
            <a:endParaRPr lang="en-AU"/>
          </a:p>
        </p:txBody>
      </p:sp>
      <p:sp>
        <p:nvSpPr>
          <p:cNvPr id="128038" name="Rectangle 38"/>
          <p:cNvSpPr>
            <a:spLocks noChangeArrowheads="1"/>
          </p:cNvSpPr>
          <p:nvPr/>
        </p:nvSpPr>
        <p:spPr bwMode="auto">
          <a:xfrm>
            <a:off x="3924300" y="2133600"/>
            <a:ext cx="2336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75AD"/>
                </a:solidFill>
              </a:rPr>
              <a:t>Grossed up dividend </a:t>
            </a:r>
            <a:endParaRPr lang="en-AU"/>
          </a:p>
        </p:txBody>
      </p:sp>
      <p:sp>
        <p:nvSpPr>
          <p:cNvPr id="128039" name="Rectangle 39"/>
          <p:cNvSpPr>
            <a:spLocks noChangeArrowheads="1"/>
          </p:cNvSpPr>
          <p:nvPr/>
        </p:nvSpPr>
        <p:spPr bwMode="auto">
          <a:xfrm>
            <a:off x="4949825" y="2465388"/>
            <a:ext cx="520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75AD"/>
                </a:solidFill>
              </a:rPr>
              <a:t>yield</a:t>
            </a:r>
            <a:endParaRPr lang="en-AU"/>
          </a:p>
        </p:txBody>
      </p:sp>
      <p:pic>
        <p:nvPicPr>
          <p:cNvPr id="42"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9297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2"/>
          <p:cNvSpPr>
            <a:spLocks noGrp="1" noChangeArrowheads="1"/>
          </p:cNvSpPr>
          <p:nvPr>
            <p:ph type="title"/>
          </p:nvPr>
        </p:nvSpPr>
        <p:spPr>
          <a:prstGeom prst="rect">
            <a:avLst/>
          </a:prstGeom>
        </p:spPr>
        <p:txBody>
          <a:bodyPr/>
          <a:lstStyle/>
          <a:p>
            <a:r>
              <a:rPr lang="en-AU" sz="2400" smtClean="0"/>
              <a:t>There is plenty of scepticism regarding shares and plenty of cash still on the sidelines</a:t>
            </a:r>
          </a:p>
        </p:txBody>
      </p:sp>
      <p:sp>
        <p:nvSpPr>
          <p:cNvPr id="129028" name="Text Box 3"/>
          <p:cNvSpPr txBox="1">
            <a:spLocks noChangeArrowheads="1"/>
          </p:cNvSpPr>
          <p:nvPr/>
        </p:nvSpPr>
        <p:spPr bwMode="auto">
          <a:xfrm>
            <a:off x="1331913" y="1628800"/>
            <a:ext cx="2066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dirty="0">
                <a:solidFill>
                  <a:schemeClr val="tx1"/>
                </a:solidFill>
              </a:rPr>
              <a:t>Wisest place for savings</a:t>
            </a:r>
          </a:p>
        </p:txBody>
      </p:sp>
      <p:sp>
        <p:nvSpPr>
          <p:cNvPr id="129029" name="Text Box 4"/>
          <p:cNvSpPr txBox="1">
            <a:spLocks noChangeArrowheads="1"/>
          </p:cNvSpPr>
          <p:nvPr/>
        </p:nvSpPr>
        <p:spPr bwMode="auto">
          <a:xfrm>
            <a:off x="4914612" y="1628799"/>
            <a:ext cx="33528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dirty="0">
                <a:solidFill>
                  <a:schemeClr val="tx1"/>
                </a:solidFill>
              </a:rPr>
              <a:t>Superannuation Funds cash weightings</a:t>
            </a:r>
          </a:p>
        </p:txBody>
      </p:sp>
      <p:pic>
        <p:nvPicPr>
          <p:cNvPr id="129030" name="Picture 5"/>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916832"/>
            <a:ext cx="4318000" cy="431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1" name="Picture 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4816" y="1916832"/>
            <a:ext cx="4318000" cy="431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87" descr="AMP Capital logo_2 colour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06369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ChangeArrowheads="1"/>
          </p:cNvSpPr>
          <p:nvPr>
            <p:ph type="title"/>
          </p:nvPr>
        </p:nvSpPr>
        <p:spPr>
          <a:prstGeom prst="rect">
            <a:avLst/>
          </a:prstGeom>
        </p:spPr>
        <p:txBody>
          <a:bodyPr/>
          <a:lstStyle/>
          <a:p>
            <a:r>
              <a:rPr lang="en-AU" smtClean="0"/>
              <a:t>The power of compound interest</a:t>
            </a:r>
          </a:p>
        </p:txBody>
      </p:sp>
      <p:sp>
        <p:nvSpPr>
          <p:cNvPr id="86020" name="Rectangle 3"/>
          <p:cNvSpPr>
            <a:spLocks noGrp="1" noChangeArrowheads="1"/>
          </p:cNvSpPr>
          <p:nvPr>
            <p:ph idx="1"/>
          </p:nvPr>
        </p:nvSpPr>
        <p:spPr/>
        <p:txBody>
          <a:bodyPr/>
          <a:lstStyle/>
          <a:p>
            <a:pPr marL="0" indent="0" algn="ctr"/>
            <a:r>
              <a:rPr lang="en-AU" b="1" smtClean="0"/>
              <a:t>Bought for 10 cents in 1938 and sold for $1m in 2010! </a:t>
            </a:r>
          </a:p>
        </p:txBody>
      </p:sp>
      <p:pic>
        <p:nvPicPr>
          <p:cNvPr id="86021" name="Picture 4" descr="Superma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349500"/>
            <a:ext cx="2381250"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2" name="Text Box 5"/>
          <p:cNvSpPr txBox="1">
            <a:spLocks noChangeArrowheads="1"/>
          </p:cNvSpPr>
          <p:nvPr/>
        </p:nvSpPr>
        <p:spPr bwMode="auto">
          <a:xfrm>
            <a:off x="323850" y="6237288"/>
            <a:ext cx="15414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r>
              <a:rPr lang="en-AU" sz="800" b="0">
                <a:solidFill>
                  <a:schemeClr val="tx1"/>
                </a:solidFill>
              </a:rPr>
              <a:t>Souce: AMP Capital Investors</a:t>
            </a:r>
          </a:p>
        </p:txBody>
      </p:sp>
      <p:pic>
        <p:nvPicPr>
          <p:cNvPr id="7"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127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0"/>
          </p:nvPr>
        </p:nvSpPr>
        <p:spPr/>
        <p:txBody>
          <a:bodyPr/>
          <a:lstStyle/>
          <a:p>
            <a:r>
              <a:rPr lang="en-AU" dirty="0" smtClean="0"/>
              <a:t>Outlook for 2012</a:t>
            </a:r>
            <a:endParaRPr lang="en-AU" dirty="0"/>
          </a:p>
        </p:txBody>
      </p:sp>
      <p:sp>
        <p:nvSpPr>
          <p:cNvPr id="8" name="Rectangle 3"/>
          <p:cNvSpPr txBox="1">
            <a:spLocks noChangeArrowheads="1"/>
          </p:cNvSpPr>
          <p:nvPr/>
        </p:nvSpPr>
        <p:spPr>
          <a:xfrm>
            <a:off x="363536" y="1484784"/>
            <a:ext cx="8353425" cy="45370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6700" indent="-266700">
              <a:buFont typeface="Arial" charset="0"/>
              <a:buChar char="&gt;"/>
              <a:tabLst>
                <a:tab pos="266700" algn="l"/>
              </a:tabLst>
            </a:pPr>
            <a:endParaRPr lang="en-AU" sz="1600" b="1" dirty="0" smtClean="0"/>
          </a:p>
          <a:p>
            <a:pPr marL="266700" indent="-266700">
              <a:lnSpc>
                <a:spcPct val="135000"/>
              </a:lnSpc>
              <a:buFont typeface="Arial" charset="0"/>
              <a:buChar char="&gt;"/>
              <a:tabLst>
                <a:tab pos="266700" algn="l"/>
              </a:tabLst>
            </a:pPr>
            <a:r>
              <a:rPr lang="en-AU" sz="2000" dirty="0" smtClean="0"/>
              <a:t>Budget cutbacks in Europe and US, but global monetary easing, including in </a:t>
            </a:r>
            <a:r>
              <a:rPr lang="en-AU" sz="2000" dirty="0" err="1" smtClean="0"/>
              <a:t>Aust</a:t>
            </a:r>
            <a:r>
              <a:rPr lang="en-AU" sz="2000" dirty="0" smtClean="0"/>
              <a:t> </a:t>
            </a:r>
          </a:p>
          <a:p>
            <a:pPr marL="266700" indent="-266700">
              <a:lnSpc>
                <a:spcPct val="135000"/>
              </a:lnSpc>
              <a:buFont typeface="Arial" charset="0"/>
              <a:buChar char="&gt;"/>
              <a:tabLst>
                <a:tab pos="266700" algn="l"/>
              </a:tabLst>
            </a:pPr>
            <a:r>
              <a:rPr lang="en-AU" sz="2000" dirty="0" smtClean="0"/>
              <a:t>Global growth to slow to 3% - ranging from mild recession in Europe to 8% growth in China</a:t>
            </a:r>
          </a:p>
          <a:p>
            <a:pPr marL="266700" indent="-266700">
              <a:lnSpc>
                <a:spcPct val="135000"/>
              </a:lnSpc>
              <a:buFont typeface="Arial" charset="0"/>
              <a:buChar char="&gt;"/>
              <a:tabLst>
                <a:tab pos="266700" algn="l"/>
              </a:tabLst>
            </a:pPr>
            <a:r>
              <a:rPr lang="en-AU" sz="2000" dirty="0" smtClean="0"/>
              <a:t>Expect 3% growth in Australia, but a slight rise in unemployment</a:t>
            </a:r>
          </a:p>
          <a:p>
            <a:pPr marL="266700" indent="-266700">
              <a:lnSpc>
                <a:spcPct val="135000"/>
              </a:lnSpc>
              <a:buFont typeface="Arial" charset="0"/>
              <a:buChar char="&gt;"/>
              <a:tabLst>
                <a:tab pos="266700" algn="l"/>
              </a:tabLst>
            </a:pPr>
            <a:r>
              <a:rPr lang="en-AU" sz="2000" dirty="0" smtClean="0"/>
              <a:t>Europe woes will result in a volatile ride, but expect stronger share markets helped by attractive valuations, excessive pessimism and monetary easing</a:t>
            </a:r>
          </a:p>
          <a:p>
            <a:pPr marL="266700" indent="-266700">
              <a:lnSpc>
                <a:spcPct val="135000"/>
              </a:lnSpc>
              <a:buFont typeface="Arial" charset="0"/>
              <a:buChar char="&gt;"/>
              <a:tabLst>
                <a:tab pos="266700" algn="l"/>
              </a:tabLst>
            </a:pPr>
            <a:r>
              <a:rPr lang="en-AU" sz="2000" dirty="0" smtClean="0"/>
              <a:t>Bonds are poor value</a:t>
            </a:r>
          </a:p>
          <a:p>
            <a:pPr marL="266700" indent="-266700">
              <a:lnSpc>
                <a:spcPct val="135000"/>
              </a:lnSpc>
              <a:buFont typeface="Arial" charset="0"/>
              <a:buChar char="&gt;"/>
              <a:tabLst>
                <a:tab pos="266700" algn="l"/>
              </a:tabLst>
            </a:pPr>
            <a:r>
              <a:rPr lang="en-AU" sz="2000" dirty="0" smtClean="0"/>
              <a:t>The $A is likely to remain volatile but strong</a:t>
            </a:r>
          </a:p>
          <a:p>
            <a:pPr marL="266700" indent="-266700">
              <a:spcBef>
                <a:spcPct val="60000"/>
              </a:spcBef>
              <a:tabLst>
                <a:tab pos="266700" algn="l"/>
              </a:tabLst>
            </a:pPr>
            <a:endParaRPr lang="en-AU" sz="16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395400" y="404664"/>
            <a:ext cx="6984776" cy="792088"/>
          </a:xfrm>
        </p:spPr>
        <p:txBody>
          <a:bodyPr/>
          <a:lstStyle/>
          <a:p>
            <a:r>
              <a:rPr lang="en-AU" dirty="0" smtClean="0"/>
              <a:t>Shares beat cash &amp; bonds over long term - Australia</a:t>
            </a:r>
            <a:br>
              <a:rPr lang="en-AU" dirty="0" smtClean="0"/>
            </a:br>
            <a:endParaRPr lang="en-AU" dirty="0" smtClean="0"/>
          </a:p>
        </p:txBody>
      </p:sp>
      <p:sp>
        <p:nvSpPr>
          <p:cNvPr id="105475" name="Freeform 3"/>
          <p:cNvSpPr>
            <a:spLocks/>
          </p:cNvSpPr>
          <p:nvPr/>
        </p:nvSpPr>
        <p:spPr bwMode="auto">
          <a:xfrm>
            <a:off x="1665288" y="2271713"/>
            <a:ext cx="6783387" cy="3162300"/>
          </a:xfrm>
          <a:custGeom>
            <a:avLst/>
            <a:gdLst>
              <a:gd name="T0" fmla="*/ 10 w 647"/>
              <a:gd name="T1" fmla="*/ 272 h 275"/>
              <a:gd name="T2" fmla="*/ 20 w 647"/>
              <a:gd name="T3" fmla="*/ 268 h 275"/>
              <a:gd name="T4" fmla="*/ 30 w 647"/>
              <a:gd name="T5" fmla="*/ 262 h 275"/>
              <a:gd name="T6" fmla="*/ 40 w 647"/>
              <a:gd name="T7" fmla="*/ 257 h 275"/>
              <a:gd name="T8" fmla="*/ 50 w 647"/>
              <a:gd name="T9" fmla="*/ 252 h 275"/>
              <a:gd name="T10" fmla="*/ 60 w 647"/>
              <a:gd name="T11" fmla="*/ 247 h 275"/>
              <a:gd name="T12" fmla="*/ 71 w 647"/>
              <a:gd name="T13" fmla="*/ 244 h 275"/>
              <a:gd name="T14" fmla="*/ 81 w 647"/>
              <a:gd name="T15" fmla="*/ 240 h 275"/>
              <a:gd name="T16" fmla="*/ 91 w 647"/>
              <a:gd name="T17" fmla="*/ 237 h 275"/>
              <a:gd name="T18" fmla="*/ 101 w 647"/>
              <a:gd name="T19" fmla="*/ 236 h 275"/>
              <a:gd name="T20" fmla="*/ 111 w 647"/>
              <a:gd name="T21" fmla="*/ 231 h 275"/>
              <a:gd name="T22" fmla="*/ 121 w 647"/>
              <a:gd name="T23" fmla="*/ 227 h 275"/>
              <a:gd name="T24" fmla="*/ 131 w 647"/>
              <a:gd name="T25" fmla="*/ 218 h 275"/>
              <a:gd name="T26" fmla="*/ 141 w 647"/>
              <a:gd name="T27" fmla="*/ 212 h 275"/>
              <a:gd name="T28" fmla="*/ 152 w 647"/>
              <a:gd name="T29" fmla="*/ 206 h 275"/>
              <a:gd name="T30" fmla="*/ 162 w 647"/>
              <a:gd name="T31" fmla="*/ 200 h 275"/>
              <a:gd name="T32" fmla="*/ 172 w 647"/>
              <a:gd name="T33" fmla="*/ 195 h 275"/>
              <a:gd name="T34" fmla="*/ 182 w 647"/>
              <a:gd name="T35" fmla="*/ 205 h 275"/>
              <a:gd name="T36" fmla="*/ 192 w 647"/>
              <a:gd name="T37" fmla="*/ 195 h 275"/>
              <a:gd name="T38" fmla="*/ 202 w 647"/>
              <a:gd name="T39" fmla="*/ 186 h 275"/>
              <a:gd name="T40" fmla="*/ 212 w 647"/>
              <a:gd name="T41" fmla="*/ 182 h 275"/>
              <a:gd name="T42" fmla="*/ 222 w 647"/>
              <a:gd name="T43" fmla="*/ 179 h 275"/>
              <a:gd name="T44" fmla="*/ 233 w 647"/>
              <a:gd name="T45" fmla="*/ 177 h 275"/>
              <a:gd name="T46" fmla="*/ 243 w 647"/>
              <a:gd name="T47" fmla="*/ 177 h 275"/>
              <a:gd name="T48" fmla="*/ 253 w 647"/>
              <a:gd name="T49" fmla="*/ 171 h 275"/>
              <a:gd name="T50" fmla="*/ 263 w 647"/>
              <a:gd name="T51" fmla="*/ 168 h 275"/>
              <a:gd name="T52" fmla="*/ 273 w 647"/>
              <a:gd name="T53" fmla="*/ 161 h 275"/>
              <a:gd name="T54" fmla="*/ 283 w 647"/>
              <a:gd name="T55" fmla="*/ 158 h 275"/>
              <a:gd name="T56" fmla="*/ 293 w 647"/>
              <a:gd name="T57" fmla="*/ 152 h 275"/>
              <a:gd name="T58" fmla="*/ 303 w 647"/>
              <a:gd name="T59" fmla="*/ 154 h 275"/>
              <a:gd name="T60" fmla="*/ 314 w 647"/>
              <a:gd name="T61" fmla="*/ 150 h 275"/>
              <a:gd name="T62" fmla="*/ 324 w 647"/>
              <a:gd name="T63" fmla="*/ 144 h 275"/>
              <a:gd name="T64" fmla="*/ 334 w 647"/>
              <a:gd name="T65" fmla="*/ 138 h 275"/>
              <a:gd name="T66" fmla="*/ 344 w 647"/>
              <a:gd name="T67" fmla="*/ 131 h 275"/>
              <a:gd name="T68" fmla="*/ 354 w 647"/>
              <a:gd name="T69" fmla="*/ 127 h 275"/>
              <a:gd name="T70" fmla="*/ 364 w 647"/>
              <a:gd name="T71" fmla="*/ 123 h 275"/>
              <a:gd name="T72" fmla="*/ 374 w 647"/>
              <a:gd name="T73" fmla="*/ 117 h 275"/>
              <a:gd name="T74" fmla="*/ 384 w 647"/>
              <a:gd name="T75" fmla="*/ 117 h 275"/>
              <a:gd name="T76" fmla="*/ 394 w 647"/>
              <a:gd name="T77" fmla="*/ 107 h 275"/>
              <a:gd name="T78" fmla="*/ 405 w 647"/>
              <a:gd name="T79" fmla="*/ 98 h 275"/>
              <a:gd name="T80" fmla="*/ 415 w 647"/>
              <a:gd name="T81" fmla="*/ 104 h 275"/>
              <a:gd name="T82" fmla="*/ 425 w 647"/>
              <a:gd name="T83" fmla="*/ 97 h 275"/>
              <a:gd name="T84" fmla="*/ 435 w 647"/>
              <a:gd name="T85" fmla="*/ 104 h 275"/>
              <a:gd name="T86" fmla="*/ 445 w 647"/>
              <a:gd name="T87" fmla="*/ 97 h 275"/>
              <a:gd name="T88" fmla="*/ 455 w 647"/>
              <a:gd name="T89" fmla="*/ 88 h 275"/>
              <a:gd name="T90" fmla="*/ 465 w 647"/>
              <a:gd name="T91" fmla="*/ 75 h 275"/>
              <a:gd name="T92" fmla="*/ 475 w 647"/>
              <a:gd name="T93" fmla="*/ 80 h 275"/>
              <a:gd name="T94" fmla="*/ 486 w 647"/>
              <a:gd name="T95" fmla="*/ 67 h 275"/>
              <a:gd name="T96" fmla="*/ 496 w 647"/>
              <a:gd name="T97" fmla="*/ 60 h 275"/>
              <a:gd name="T98" fmla="*/ 506 w 647"/>
              <a:gd name="T99" fmla="*/ 46 h 275"/>
              <a:gd name="T100" fmla="*/ 516 w 647"/>
              <a:gd name="T101" fmla="*/ 49 h 275"/>
              <a:gd name="T102" fmla="*/ 526 w 647"/>
              <a:gd name="T103" fmla="*/ 50 h 275"/>
              <a:gd name="T104" fmla="*/ 536 w 647"/>
              <a:gd name="T105" fmla="*/ 45 h 275"/>
              <a:gd name="T106" fmla="*/ 546 w 647"/>
              <a:gd name="T107" fmla="*/ 37 h 275"/>
              <a:gd name="T108" fmla="*/ 556 w 647"/>
              <a:gd name="T109" fmla="*/ 33 h 275"/>
              <a:gd name="T110" fmla="*/ 567 w 647"/>
              <a:gd name="T111" fmla="*/ 29 h 275"/>
              <a:gd name="T112" fmla="*/ 577 w 647"/>
              <a:gd name="T113" fmla="*/ 25 h 275"/>
              <a:gd name="T114" fmla="*/ 587 w 647"/>
              <a:gd name="T115" fmla="*/ 20 h 275"/>
              <a:gd name="T116" fmla="*/ 597 w 647"/>
              <a:gd name="T117" fmla="*/ 22 h 275"/>
              <a:gd name="T118" fmla="*/ 607 w 647"/>
              <a:gd name="T119" fmla="*/ 13 h 275"/>
              <a:gd name="T120" fmla="*/ 617 w 647"/>
              <a:gd name="T121" fmla="*/ 7 h 275"/>
              <a:gd name="T122" fmla="*/ 627 w 647"/>
              <a:gd name="T123" fmla="*/ 5 h 275"/>
              <a:gd name="T124" fmla="*/ 637 w 647"/>
              <a:gd name="T125" fmla="*/ 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7" h="275">
                <a:moveTo>
                  <a:pt x="0" y="275"/>
                </a:moveTo>
                <a:lnTo>
                  <a:pt x="1" y="275"/>
                </a:lnTo>
                <a:lnTo>
                  <a:pt x="1" y="275"/>
                </a:lnTo>
                <a:lnTo>
                  <a:pt x="2" y="274"/>
                </a:lnTo>
                <a:lnTo>
                  <a:pt x="2" y="275"/>
                </a:lnTo>
                <a:lnTo>
                  <a:pt x="3" y="274"/>
                </a:lnTo>
                <a:lnTo>
                  <a:pt x="3" y="273"/>
                </a:lnTo>
                <a:lnTo>
                  <a:pt x="4" y="273"/>
                </a:lnTo>
                <a:lnTo>
                  <a:pt x="4" y="273"/>
                </a:lnTo>
                <a:lnTo>
                  <a:pt x="5" y="273"/>
                </a:lnTo>
                <a:lnTo>
                  <a:pt x="5" y="273"/>
                </a:lnTo>
                <a:lnTo>
                  <a:pt x="6" y="273"/>
                </a:lnTo>
                <a:lnTo>
                  <a:pt x="6" y="272"/>
                </a:lnTo>
                <a:lnTo>
                  <a:pt x="7" y="272"/>
                </a:lnTo>
                <a:lnTo>
                  <a:pt x="7" y="273"/>
                </a:lnTo>
                <a:lnTo>
                  <a:pt x="7" y="273"/>
                </a:lnTo>
                <a:lnTo>
                  <a:pt x="8" y="273"/>
                </a:lnTo>
                <a:lnTo>
                  <a:pt x="8" y="272"/>
                </a:lnTo>
                <a:lnTo>
                  <a:pt x="9" y="272"/>
                </a:lnTo>
                <a:lnTo>
                  <a:pt x="9" y="273"/>
                </a:lnTo>
                <a:lnTo>
                  <a:pt x="10" y="272"/>
                </a:lnTo>
                <a:lnTo>
                  <a:pt x="10" y="273"/>
                </a:lnTo>
                <a:lnTo>
                  <a:pt x="11" y="273"/>
                </a:lnTo>
                <a:lnTo>
                  <a:pt x="11" y="273"/>
                </a:lnTo>
                <a:lnTo>
                  <a:pt x="12" y="273"/>
                </a:lnTo>
                <a:lnTo>
                  <a:pt x="12" y="273"/>
                </a:lnTo>
                <a:lnTo>
                  <a:pt x="13" y="272"/>
                </a:lnTo>
                <a:lnTo>
                  <a:pt x="13" y="272"/>
                </a:lnTo>
                <a:lnTo>
                  <a:pt x="14" y="272"/>
                </a:lnTo>
                <a:lnTo>
                  <a:pt x="14" y="272"/>
                </a:lnTo>
                <a:lnTo>
                  <a:pt x="15" y="270"/>
                </a:lnTo>
                <a:lnTo>
                  <a:pt x="15" y="270"/>
                </a:lnTo>
                <a:lnTo>
                  <a:pt x="16" y="270"/>
                </a:lnTo>
                <a:lnTo>
                  <a:pt x="16" y="269"/>
                </a:lnTo>
                <a:lnTo>
                  <a:pt x="17" y="269"/>
                </a:lnTo>
                <a:lnTo>
                  <a:pt x="17" y="269"/>
                </a:lnTo>
                <a:lnTo>
                  <a:pt x="18" y="269"/>
                </a:lnTo>
                <a:lnTo>
                  <a:pt x="18" y="268"/>
                </a:lnTo>
                <a:lnTo>
                  <a:pt x="19" y="268"/>
                </a:lnTo>
                <a:lnTo>
                  <a:pt x="19" y="268"/>
                </a:lnTo>
                <a:lnTo>
                  <a:pt x="20" y="268"/>
                </a:lnTo>
                <a:lnTo>
                  <a:pt x="20" y="268"/>
                </a:lnTo>
                <a:lnTo>
                  <a:pt x="20" y="267"/>
                </a:lnTo>
                <a:lnTo>
                  <a:pt x="21" y="268"/>
                </a:lnTo>
                <a:lnTo>
                  <a:pt x="21" y="267"/>
                </a:lnTo>
                <a:lnTo>
                  <a:pt x="22" y="267"/>
                </a:lnTo>
                <a:lnTo>
                  <a:pt x="22" y="267"/>
                </a:lnTo>
                <a:lnTo>
                  <a:pt x="23" y="265"/>
                </a:lnTo>
                <a:lnTo>
                  <a:pt x="23" y="265"/>
                </a:lnTo>
                <a:lnTo>
                  <a:pt x="24" y="265"/>
                </a:lnTo>
                <a:lnTo>
                  <a:pt x="24" y="265"/>
                </a:lnTo>
                <a:lnTo>
                  <a:pt x="25" y="265"/>
                </a:lnTo>
                <a:lnTo>
                  <a:pt x="25" y="264"/>
                </a:lnTo>
                <a:lnTo>
                  <a:pt x="26" y="264"/>
                </a:lnTo>
                <a:lnTo>
                  <a:pt x="26" y="263"/>
                </a:lnTo>
                <a:lnTo>
                  <a:pt x="27" y="263"/>
                </a:lnTo>
                <a:lnTo>
                  <a:pt x="27" y="263"/>
                </a:lnTo>
                <a:lnTo>
                  <a:pt x="28" y="263"/>
                </a:lnTo>
                <a:lnTo>
                  <a:pt x="28" y="263"/>
                </a:lnTo>
                <a:lnTo>
                  <a:pt x="29" y="263"/>
                </a:lnTo>
                <a:lnTo>
                  <a:pt x="29" y="262"/>
                </a:lnTo>
                <a:lnTo>
                  <a:pt x="30" y="262"/>
                </a:lnTo>
                <a:lnTo>
                  <a:pt x="30" y="262"/>
                </a:lnTo>
                <a:lnTo>
                  <a:pt x="31" y="261"/>
                </a:lnTo>
                <a:lnTo>
                  <a:pt x="31" y="261"/>
                </a:lnTo>
                <a:lnTo>
                  <a:pt x="32" y="261"/>
                </a:lnTo>
                <a:lnTo>
                  <a:pt x="32" y="260"/>
                </a:lnTo>
                <a:lnTo>
                  <a:pt x="33" y="260"/>
                </a:lnTo>
                <a:lnTo>
                  <a:pt x="33" y="260"/>
                </a:lnTo>
                <a:lnTo>
                  <a:pt x="33" y="260"/>
                </a:lnTo>
                <a:lnTo>
                  <a:pt x="34" y="260"/>
                </a:lnTo>
                <a:lnTo>
                  <a:pt x="34" y="260"/>
                </a:lnTo>
                <a:lnTo>
                  <a:pt x="35" y="259"/>
                </a:lnTo>
                <a:lnTo>
                  <a:pt x="35" y="259"/>
                </a:lnTo>
                <a:lnTo>
                  <a:pt x="36" y="259"/>
                </a:lnTo>
                <a:lnTo>
                  <a:pt x="36" y="259"/>
                </a:lnTo>
                <a:lnTo>
                  <a:pt x="37" y="258"/>
                </a:lnTo>
                <a:lnTo>
                  <a:pt x="37" y="258"/>
                </a:lnTo>
                <a:lnTo>
                  <a:pt x="38" y="258"/>
                </a:lnTo>
                <a:lnTo>
                  <a:pt x="38" y="258"/>
                </a:lnTo>
                <a:lnTo>
                  <a:pt x="39" y="257"/>
                </a:lnTo>
                <a:lnTo>
                  <a:pt x="39" y="257"/>
                </a:lnTo>
                <a:lnTo>
                  <a:pt x="40" y="257"/>
                </a:lnTo>
                <a:lnTo>
                  <a:pt x="40" y="257"/>
                </a:lnTo>
                <a:lnTo>
                  <a:pt x="41" y="257"/>
                </a:lnTo>
                <a:lnTo>
                  <a:pt x="41" y="257"/>
                </a:lnTo>
                <a:lnTo>
                  <a:pt x="42" y="257"/>
                </a:lnTo>
                <a:lnTo>
                  <a:pt x="42" y="257"/>
                </a:lnTo>
                <a:lnTo>
                  <a:pt x="43" y="257"/>
                </a:lnTo>
                <a:lnTo>
                  <a:pt x="43" y="257"/>
                </a:lnTo>
                <a:lnTo>
                  <a:pt x="44" y="256"/>
                </a:lnTo>
                <a:lnTo>
                  <a:pt x="44" y="256"/>
                </a:lnTo>
                <a:lnTo>
                  <a:pt x="45" y="256"/>
                </a:lnTo>
                <a:lnTo>
                  <a:pt x="45" y="256"/>
                </a:lnTo>
                <a:lnTo>
                  <a:pt x="46" y="255"/>
                </a:lnTo>
                <a:lnTo>
                  <a:pt x="46" y="255"/>
                </a:lnTo>
                <a:lnTo>
                  <a:pt x="47" y="255"/>
                </a:lnTo>
                <a:lnTo>
                  <a:pt x="47" y="254"/>
                </a:lnTo>
                <a:lnTo>
                  <a:pt x="47" y="254"/>
                </a:lnTo>
                <a:lnTo>
                  <a:pt x="48" y="254"/>
                </a:lnTo>
                <a:lnTo>
                  <a:pt x="48" y="253"/>
                </a:lnTo>
                <a:lnTo>
                  <a:pt x="49" y="253"/>
                </a:lnTo>
                <a:lnTo>
                  <a:pt x="49" y="252"/>
                </a:lnTo>
                <a:lnTo>
                  <a:pt x="50" y="252"/>
                </a:lnTo>
                <a:lnTo>
                  <a:pt x="50" y="252"/>
                </a:lnTo>
                <a:lnTo>
                  <a:pt x="51" y="251"/>
                </a:lnTo>
                <a:lnTo>
                  <a:pt x="51" y="252"/>
                </a:lnTo>
                <a:lnTo>
                  <a:pt x="52" y="251"/>
                </a:lnTo>
                <a:lnTo>
                  <a:pt x="52" y="251"/>
                </a:lnTo>
                <a:lnTo>
                  <a:pt x="53" y="250"/>
                </a:lnTo>
                <a:lnTo>
                  <a:pt x="53" y="250"/>
                </a:lnTo>
                <a:lnTo>
                  <a:pt x="54" y="251"/>
                </a:lnTo>
                <a:lnTo>
                  <a:pt x="54" y="250"/>
                </a:lnTo>
                <a:lnTo>
                  <a:pt x="55" y="250"/>
                </a:lnTo>
                <a:lnTo>
                  <a:pt x="55" y="249"/>
                </a:lnTo>
                <a:lnTo>
                  <a:pt x="56" y="249"/>
                </a:lnTo>
                <a:lnTo>
                  <a:pt x="56" y="249"/>
                </a:lnTo>
                <a:lnTo>
                  <a:pt x="57" y="248"/>
                </a:lnTo>
                <a:lnTo>
                  <a:pt x="57" y="249"/>
                </a:lnTo>
                <a:lnTo>
                  <a:pt x="58" y="248"/>
                </a:lnTo>
                <a:lnTo>
                  <a:pt x="58" y="248"/>
                </a:lnTo>
                <a:lnTo>
                  <a:pt x="59" y="248"/>
                </a:lnTo>
                <a:lnTo>
                  <a:pt x="59" y="247"/>
                </a:lnTo>
                <a:lnTo>
                  <a:pt x="60" y="247"/>
                </a:lnTo>
                <a:lnTo>
                  <a:pt x="60" y="248"/>
                </a:lnTo>
                <a:lnTo>
                  <a:pt x="60" y="247"/>
                </a:lnTo>
                <a:lnTo>
                  <a:pt x="61" y="247"/>
                </a:lnTo>
                <a:lnTo>
                  <a:pt x="61" y="248"/>
                </a:lnTo>
                <a:lnTo>
                  <a:pt x="62" y="248"/>
                </a:lnTo>
                <a:lnTo>
                  <a:pt x="62" y="248"/>
                </a:lnTo>
                <a:lnTo>
                  <a:pt x="63" y="247"/>
                </a:lnTo>
                <a:lnTo>
                  <a:pt x="63" y="247"/>
                </a:lnTo>
                <a:lnTo>
                  <a:pt x="64" y="247"/>
                </a:lnTo>
                <a:lnTo>
                  <a:pt x="64" y="246"/>
                </a:lnTo>
                <a:lnTo>
                  <a:pt x="65" y="246"/>
                </a:lnTo>
                <a:lnTo>
                  <a:pt x="65" y="246"/>
                </a:lnTo>
                <a:lnTo>
                  <a:pt x="66" y="245"/>
                </a:lnTo>
                <a:lnTo>
                  <a:pt x="66" y="245"/>
                </a:lnTo>
                <a:lnTo>
                  <a:pt x="67" y="244"/>
                </a:lnTo>
                <a:lnTo>
                  <a:pt x="67" y="245"/>
                </a:lnTo>
                <a:lnTo>
                  <a:pt x="68" y="245"/>
                </a:lnTo>
                <a:lnTo>
                  <a:pt x="68" y="244"/>
                </a:lnTo>
                <a:lnTo>
                  <a:pt x="69" y="245"/>
                </a:lnTo>
                <a:lnTo>
                  <a:pt x="69" y="244"/>
                </a:lnTo>
                <a:lnTo>
                  <a:pt x="70" y="244"/>
                </a:lnTo>
                <a:lnTo>
                  <a:pt x="70" y="244"/>
                </a:lnTo>
                <a:lnTo>
                  <a:pt x="71" y="244"/>
                </a:lnTo>
                <a:lnTo>
                  <a:pt x="71" y="243"/>
                </a:lnTo>
                <a:lnTo>
                  <a:pt x="72" y="244"/>
                </a:lnTo>
                <a:lnTo>
                  <a:pt x="72" y="243"/>
                </a:lnTo>
                <a:lnTo>
                  <a:pt x="73" y="243"/>
                </a:lnTo>
                <a:lnTo>
                  <a:pt x="73" y="243"/>
                </a:lnTo>
                <a:lnTo>
                  <a:pt x="74" y="244"/>
                </a:lnTo>
                <a:lnTo>
                  <a:pt x="74" y="244"/>
                </a:lnTo>
                <a:lnTo>
                  <a:pt x="74" y="244"/>
                </a:lnTo>
                <a:lnTo>
                  <a:pt x="75" y="242"/>
                </a:lnTo>
                <a:lnTo>
                  <a:pt x="75" y="242"/>
                </a:lnTo>
                <a:lnTo>
                  <a:pt x="76" y="242"/>
                </a:lnTo>
                <a:lnTo>
                  <a:pt x="76" y="242"/>
                </a:lnTo>
                <a:lnTo>
                  <a:pt x="77" y="241"/>
                </a:lnTo>
                <a:lnTo>
                  <a:pt x="77" y="242"/>
                </a:lnTo>
                <a:lnTo>
                  <a:pt x="78" y="241"/>
                </a:lnTo>
                <a:lnTo>
                  <a:pt x="78" y="241"/>
                </a:lnTo>
                <a:lnTo>
                  <a:pt x="79" y="241"/>
                </a:lnTo>
                <a:lnTo>
                  <a:pt x="79" y="241"/>
                </a:lnTo>
                <a:lnTo>
                  <a:pt x="80" y="241"/>
                </a:lnTo>
                <a:lnTo>
                  <a:pt x="80" y="240"/>
                </a:lnTo>
                <a:lnTo>
                  <a:pt x="81" y="240"/>
                </a:lnTo>
                <a:lnTo>
                  <a:pt x="81" y="239"/>
                </a:lnTo>
                <a:lnTo>
                  <a:pt x="82" y="238"/>
                </a:lnTo>
                <a:lnTo>
                  <a:pt x="82" y="238"/>
                </a:lnTo>
                <a:lnTo>
                  <a:pt x="83" y="237"/>
                </a:lnTo>
                <a:lnTo>
                  <a:pt x="83" y="237"/>
                </a:lnTo>
                <a:lnTo>
                  <a:pt x="84" y="236"/>
                </a:lnTo>
                <a:lnTo>
                  <a:pt x="84" y="237"/>
                </a:lnTo>
                <a:lnTo>
                  <a:pt x="85" y="238"/>
                </a:lnTo>
                <a:lnTo>
                  <a:pt x="85" y="239"/>
                </a:lnTo>
                <a:lnTo>
                  <a:pt x="86" y="239"/>
                </a:lnTo>
                <a:lnTo>
                  <a:pt x="86" y="238"/>
                </a:lnTo>
                <a:lnTo>
                  <a:pt x="87" y="237"/>
                </a:lnTo>
                <a:lnTo>
                  <a:pt x="87" y="237"/>
                </a:lnTo>
                <a:lnTo>
                  <a:pt x="87" y="236"/>
                </a:lnTo>
                <a:lnTo>
                  <a:pt x="88" y="236"/>
                </a:lnTo>
                <a:lnTo>
                  <a:pt x="88" y="235"/>
                </a:lnTo>
                <a:lnTo>
                  <a:pt x="89" y="236"/>
                </a:lnTo>
                <a:lnTo>
                  <a:pt x="89" y="236"/>
                </a:lnTo>
                <a:lnTo>
                  <a:pt x="90" y="237"/>
                </a:lnTo>
                <a:lnTo>
                  <a:pt x="90" y="238"/>
                </a:lnTo>
                <a:lnTo>
                  <a:pt x="91" y="237"/>
                </a:lnTo>
                <a:lnTo>
                  <a:pt x="91" y="237"/>
                </a:lnTo>
                <a:lnTo>
                  <a:pt x="92" y="238"/>
                </a:lnTo>
                <a:lnTo>
                  <a:pt x="92" y="238"/>
                </a:lnTo>
                <a:lnTo>
                  <a:pt x="93" y="237"/>
                </a:lnTo>
                <a:lnTo>
                  <a:pt x="93" y="237"/>
                </a:lnTo>
                <a:lnTo>
                  <a:pt x="94" y="238"/>
                </a:lnTo>
                <a:lnTo>
                  <a:pt x="94" y="238"/>
                </a:lnTo>
                <a:lnTo>
                  <a:pt x="95" y="238"/>
                </a:lnTo>
                <a:lnTo>
                  <a:pt x="95" y="238"/>
                </a:lnTo>
                <a:lnTo>
                  <a:pt x="96" y="237"/>
                </a:lnTo>
                <a:lnTo>
                  <a:pt x="96" y="237"/>
                </a:lnTo>
                <a:lnTo>
                  <a:pt x="97" y="237"/>
                </a:lnTo>
                <a:lnTo>
                  <a:pt x="97" y="238"/>
                </a:lnTo>
                <a:lnTo>
                  <a:pt x="98" y="238"/>
                </a:lnTo>
                <a:lnTo>
                  <a:pt x="98" y="238"/>
                </a:lnTo>
                <a:lnTo>
                  <a:pt x="99" y="238"/>
                </a:lnTo>
                <a:lnTo>
                  <a:pt x="99" y="238"/>
                </a:lnTo>
                <a:lnTo>
                  <a:pt x="100" y="237"/>
                </a:lnTo>
                <a:lnTo>
                  <a:pt x="100" y="236"/>
                </a:lnTo>
                <a:lnTo>
                  <a:pt x="100" y="236"/>
                </a:lnTo>
                <a:lnTo>
                  <a:pt x="101" y="236"/>
                </a:lnTo>
                <a:lnTo>
                  <a:pt x="101" y="236"/>
                </a:lnTo>
                <a:lnTo>
                  <a:pt x="102" y="235"/>
                </a:lnTo>
                <a:lnTo>
                  <a:pt x="102" y="235"/>
                </a:lnTo>
                <a:lnTo>
                  <a:pt x="103" y="234"/>
                </a:lnTo>
                <a:lnTo>
                  <a:pt x="103" y="235"/>
                </a:lnTo>
                <a:lnTo>
                  <a:pt x="104" y="235"/>
                </a:lnTo>
                <a:lnTo>
                  <a:pt x="104" y="234"/>
                </a:lnTo>
                <a:lnTo>
                  <a:pt x="105" y="233"/>
                </a:lnTo>
                <a:lnTo>
                  <a:pt x="105" y="233"/>
                </a:lnTo>
                <a:lnTo>
                  <a:pt x="106" y="233"/>
                </a:lnTo>
                <a:lnTo>
                  <a:pt x="106" y="234"/>
                </a:lnTo>
                <a:lnTo>
                  <a:pt x="107" y="234"/>
                </a:lnTo>
                <a:lnTo>
                  <a:pt x="107" y="233"/>
                </a:lnTo>
                <a:lnTo>
                  <a:pt x="108" y="232"/>
                </a:lnTo>
                <a:lnTo>
                  <a:pt x="108" y="232"/>
                </a:lnTo>
                <a:lnTo>
                  <a:pt x="109" y="232"/>
                </a:lnTo>
                <a:lnTo>
                  <a:pt x="109" y="232"/>
                </a:lnTo>
                <a:lnTo>
                  <a:pt x="110" y="232"/>
                </a:lnTo>
                <a:lnTo>
                  <a:pt x="110" y="232"/>
                </a:lnTo>
                <a:lnTo>
                  <a:pt x="111" y="231"/>
                </a:lnTo>
                <a:lnTo>
                  <a:pt x="111" y="231"/>
                </a:lnTo>
                <a:lnTo>
                  <a:pt x="112" y="230"/>
                </a:lnTo>
                <a:lnTo>
                  <a:pt x="112" y="231"/>
                </a:lnTo>
                <a:lnTo>
                  <a:pt x="113" y="230"/>
                </a:lnTo>
                <a:lnTo>
                  <a:pt x="113" y="230"/>
                </a:lnTo>
                <a:lnTo>
                  <a:pt x="114" y="230"/>
                </a:lnTo>
                <a:lnTo>
                  <a:pt x="114" y="229"/>
                </a:lnTo>
                <a:lnTo>
                  <a:pt x="114" y="228"/>
                </a:lnTo>
                <a:lnTo>
                  <a:pt x="115" y="229"/>
                </a:lnTo>
                <a:lnTo>
                  <a:pt x="115" y="229"/>
                </a:lnTo>
                <a:lnTo>
                  <a:pt x="116" y="228"/>
                </a:lnTo>
                <a:lnTo>
                  <a:pt x="116" y="227"/>
                </a:lnTo>
                <a:lnTo>
                  <a:pt x="117" y="226"/>
                </a:lnTo>
                <a:lnTo>
                  <a:pt x="117" y="225"/>
                </a:lnTo>
                <a:lnTo>
                  <a:pt x="118" y="226"/>
                </a:lnTo>
                <a:lnTo>
                  <a:pt x="118" y="226"/>
                </a:lnTo>
                <a:lnTo>
                  <a:pt x="119" y="226"/>
                </a:lnTo>
                <a:lnTo>
                  <a:pt x="119" y="226"/>
                </a:lnTo>
                <a:lnTo>
                  <a:pt x="120" y="225"/>
                </a:lnTo>
                <a:lnTo>
                  <a:pt x="120" y="225"/>
                </a:lnTo>
                <a:lnTo>
                  <a:pt x="121" y="226"/>
                </a:lnTo>
                <a:lnTo>
                  <a:pt x="121" y="227"/>
                </a:lnTo>
                <a:lnTo>
                  <a:pt x="122" y="226"/>
                </a:lnTo>
                <a:lnTo>
                  <a:pt x="122" y="225"/>
                </a:lnTo>
                <a:lnTo>
                  <a:pt x="123" y="225"/>
                </a:lnTo>
                <a:lnTo>
                  <a:pt x="123" y="225"/>
                </a:lnTo>
                <a:lnTo>
                  <a:pt x="124" y="225"/>
                </a:lnTo>
                <a:lnTo>
                  <a:pt x="124" y="224"/>
                </a:lnTo>
                <a:lnTo>
                  <a:pt x="125" y="223"/>
                </a:lnTo>
                <a:lnTo>
                  <a:pt x="125" y="223"/>
                </a:lnTo>
                <a:lnTo>
                  <a:pt x="126" y="223"/>
                </a:lnTo>
                <a:lnTo>
                  <a:pt x="126" y="223"/>
                </a:lnTo>
                <a:lnTo>
                  <a:pt x="127" y="223"/>
                </a:lnTo>
                <a:lnTo>
                  <a:pt x="127" y="222"/>
                </a:lnTo>
                <a:lnTo>
                  <a:pt x="127" y="221"/>
                </a:lnTo>
                <a:lnTo>
                  <a:pt x="128" y="221"/>
                </a:lnTo>
                <a:lnTo>
                  <a:pt x="128" y="221"/>
                </a:lnTo>
                <a:lnTo>
                  <a:pt x="129" y="220"/>
                </a:lnTo>
                <a:lnTo>
                  <a:pt x="129" y="220"/>
                </a:lnTo>
                <a:lnTo>
                  <a:pt x="130" y="220"/>
                </a:lnTo>
                <a:lnTo>
                  <a:pt x="130" y="219"/>
                </a:lnTo>
                <a:lnTo>
                  <a:pt x="131" y="219"/>
                </a:lnTo>
                <a:lnTo>
                  <a:pt x="131" y="218"/>
                </a:lnTo>
                <a:lnTo>
                  <a:pt x="132" y="218"/>
                </a:lnTo>
                <a:lnTo>
                  <a:pt x="132" y="218"/>
                </a:lnTo>
                <a:lnTo>
                  <a:pt x="133" y="218"/>
                </a:lnTo>
                <a:lnTo>
                  <a:pt x="133" y="217"/>
                </a:lnTo>
                <a:lnTo>
                  <a:pt x="134" y="216"/>
                </a:lnTo>
                <a:lnTo>
                  <a:pt x="134" y="216"/>
                </a:lnTo>
                <a:lnTo>
                  <a:pt x="135" y="215"/>
                </a:lnTo>
                <a:lnTo>
                  <a:pt x="135" y="214"/>
                </a:lnTo>
                <a:lnTo>
                  <a:pt x="136" y="214"/>
                </a:lnTo>
                <a:lnTo>
                  <a:pt x="136" y="214"/>
                </a:lnTo>
                <a:lnTo>
                  <a:pt x="137" y="214"/>
                </a:lnTo>
                <a:lnTo>
                  <a:pt x="137" y="214"/>
                </a:lnTo>
                <a:lnTo>
                  <a:pt x="138" y="214"/>
                </a:lnTo>
                <a:lnTo>
                  <a:pt x="138" y="214"/>
                </a:lnTo>
                <a:lnTo>
                  <a:pt x="139" y="214"/>
                </a:lnTo>
                <a:lnTo>
                  <a:pt x="139" y="214"/>
                </a:lnTo>
                <a:lnTo>
                  <a:pt x="140" y="213"/>
                </a:lnTo>
                <a:lnTo>
                  <a:pt x="140" y="213"/>
                </a:lnTo>
                <a:lnTo>
                  <a:pt x="140" y="213"/>
                </a:lnTo>
                <a:lnTo>
                  <a:pt x="141" y="212"/>
                </a:lnTo>
                <a:lnTo>
                  <a:pt x="141" y="212"/>
                </a:lnTo>
                <a:lnTo>
                  <a:pt x="142" y="212"/>
                </a:lnTo>
                <a:lnTo>
                  <a:pt x="142" y="211"/>
                </a:lnTo>
                <a:lnTo>
                  <a:pt x="143" y="211"/>
                </a:lnTo>
                <a:lnTo>
                  <a:pt x="143" y="211"/>
                </a:lnTo>
                <a:lnTo>
                  <a:pt x="144" y="211"/>
                </a:lnTo>
                <a:lnTo>
                  <a:pt x="144" y="211"/>
                </a:lnTo>
                <a:lnTo>
                  <a:pt x="145" y="210"/>
                </a:lnTo>
                <a:lnTo>
                  <a:pt x="145" y="210"/>
                </a:lnTo>
                <a:lnTo>
                  <a:pt x="146" y="210"/>
                </a:lnTo>
                <a:lnTo>
                  <a:pt x="146" y="210"/>
                </a:lnTo>
                <a:lnTo>
                  <a:pt x="147" y="210"/>
                </a:lnTo>
                <a:lnTo>
                  <a:pt x="147" y="209"/>
                </a:lnTo>
                <a:lnTo>
                  <a:pt x="148" y="209"/>
                </a:lnTo>
                <a:lnTo>
                  <a:pt x="148" y="209"/>
                </a:lnTo>
                <a:lnTo>
                  <a:pt x="149" y="208"/>
                </a:lnTo>
                <a:lnTo>
                  <a:pt x="149" y="208"/>
                </a:lnTo>
                <a:lnTo>
                  <a:pt x="150" y="208"/>
                </a:lnTo>
                <a:lnTo>
                  <a:pt x="150" y="207"/>
                </a:lnTo>
                <a:lnTo>
                  <a:pt x="151" y="206"/>
                </a:lnTo>
                <a:lnTo>
                  <a:pt x="151" y="206"/>
                </a:lnTo>
                <a:lnTo>
                  <a:pt x="152" y="206"/>
                </a:lnTo>
                <a:lnTo>
                  <a:pt x="152" y="206"/>
                </a:lnTo>
                <a:lnTo>
                  <a:pt x="153" y="206"/>
                </a:lnTo>
                <a:lnTo>
                  <a:pt x="153" y="205"/>
                </a:lnTo>
                <a:lnTo>
                  <a:pt x="154" y="205"/>
                </a:lnTo>
                <a:lnTo>
                  <a:pt x="154" y="205"/>
                </a:lnTo>
                <a:lnTo>
                  <a:pt x="154" y="204"/>
                </a:lnTo>
                <a:lnTo>
                  <a:pt x="155" y="204"/>
                </a:lnTo>
                <a:lnTo>
                  <a:pt x="155" y="204"/>
                </a:lnTo>
                <a:lnTo>
                  <a:pt x="156" y="204"/>
                </a:lnTo>
                <a:lnTo>
                  <a:pt x="156" y="203"/>
                </a:lnTo>
                <a:lnTo>
                  <a:pt x="157" y="203"/>
                </a:lnTo>
                <a:lnTo>
                  <a:pt x="157" y="203"/>
                </a:lnTo>
                <a:lnTo>
                  <a:pt x="158" y="203"/>
                </a:lnTo>
                <a:lnTo>
                  <a:pt x="158" y="202"/>
                </a:lnTo>
                <a:lnTo>
                  <a:pt x="159" y="202"/>
                </a:lnTo>
                <a:lnTo>
                  <a:pt x="159" y="202"/>
                </a:lnTo>
                <a:lnTo>
                  <a:pt x="160" y="202"/>
                </a:lnTo>
                <a:lnTo>
                  <a:pt x="160" y="202"/>
                </a:lnTo>
                <a:lnTo>
                  <a:pt x="161" y="201"/>
                </a:lnTo>
                <a:lnTo>
                  <a:pt x="161" y="201"/>
                </a:lnTo>
                <a:lnTo>
                  <a:pt x="162" y="200"/>
                </a:lnTo>
                <a:lnTo>
                  <a:pt x="162" y="200"/>
                </a:lnTo>
                <a:lnTo>
                  <a:pt x="163" y="200"/>
                </a:lnTo>
                <a:lnTo>
                  <a:pt x="163" y="200"/>
                </a:lnTo>
                <a:lnTo>
                  <a:pt x="164" y="200"/>
                </a:lnTo>
                <a:lnTo>
                  <a:pt x="164" y="199"/>
                </a:lnTo>
                <a:lnTo>
                  <a:pt x="165" y="199"/>
                </a:lnTo>
                <a:lnTo>
                  <a:pt x="165" y="199"/>
                </a:lnTo>
                <a:lnTo>
                  <a:pt x="166" y="198"/>
                </a:lnTo>
                <a:lnTo>
                  <a:pt x="166" y="198"/>
                </a:lnTo>
                <a:lnTo>
                  <a:pt x="167" y="198"/>
                </a:lnTo>
                <a:lnTo>
                  <a:pt x="167" y="197"/>
                </a:lnTo>
                <a:lnTo>
                  <a:pt x="167" y="197"/>
                </a:lnTo>
                <a:lnTo>
                  <a:pt x="168" y="196"/>
                </a:lnTo>
                <a:lnTo>
                  <a:pt x="168" y="196"/>
                </a:lnTo>
                <a:lnTo>
                  <a:pt x="169" y="196"/>
                </a:lnTo>
                <a:lnTo>
                  <a:pt x="169" y="196"/>
                </a:lnTo>
                <a:lnTo>
                  <a:pt x="170" y="196"/>
                </a:lnTo>
                <a:lnTo>
                  <a:pt x="170" y="196"/>
                </a:lnTo>
                <a:lnTo>
                  <a:pt x="171" y="195"/>
                </a:lnTo>
                <a:lnTo>
                  <a:pt x="171" y="195"/>
                </a:lnTo>
                <a:lnTo>
                  <a:pt x="172" y="195"/>
                </a:lnTo>
                <a:lnTo>
                  <a:pt x="172" y="197"/>
                </a:lnTo>
                <a:lnTo>
                  <a:pt x="173" y="197"/>
                </a:lnTo>
                <a:lnTo>
                  <a:pt x="173" y="198"/>
                </a:lnTo>
                <a:lnTo>
                  <a:pt x="174" y="199"/>
                </a:lnTo>
                <a:lnTo>
                  <a:pt x="174" y="200"/>
                </a:lnTo>
                <a:lnTo>
                  <a:pt x="175" y="200"/>
                </a:lnTo>
                <a:lnTo>
                  <a:pt x="175" y="201"/>
                </a:lnTo>
                <a:lnTo>
                  <a:pt x="176" y="201"/>
                </a:lnTo>
                <a:lnTo>
                  <a:pt x="176" y="201"/>
                </a:lnTo>
                <a:lnTo>
                  <a:pt x="177" y="202"/>
                </a:lnTo>
                <a:lnTo>
                  <a:pt x="177" y="203"/>
                </a:lnTo>
                <a:lnTo>
                  <a:pt x="178" y="206"/>
                </a:lnTo>
                <a:lnTo>
                  <a:pt x="178" y="201"/>
                </a:lnTo>
                <a:lnTo>
                  <a:pt x="179" y="204"/>
                </a:lnTo>
                <a:lnTo>
                  <a:pt x="179" y="205"/>
                </a:lnTo>
                <a:lnTo>
                  <a:pt x="180" y="205"/>
                </a:lnTo>
                <a:lnTo>
                  <a:pt x="180" y="205"/>
                </a:lnTo>
                <a:lnTo>
                  <a:pt x="180" y="204"/>
                </a:lnTo>
                <a:lnTo>
                  <a:pt x="181" y="203"/>
                </a:lnTo>
                <a:lnTo>
                  <a:pt x="181" y="203"/>
                </a:lnTo>
                <a:lnTo>
                  <a:pt x="182" y="205"/>
                </a:lnTo>
                <a:lnTo>
                  <a:pt x="182" y="205"/>
                </a:lnTo>
                <a:lnTo>
                  <a:pt x="183" y="205"/>
                </a:lnTo>
                <a:lnTo>
                  <a:pt x="183" y="204"/>
                </a:lnTo>
                <a:lnTo>
                  <a:pt x="184" y="204"/>
                </a:lnTo>
                <a:lnTo>
                  <a:pt x="184" y="202"/>
                </a:lnTo>
                <a:lnTo>
                  <a:pt x="185" y="201"/>
                </a:lnTo>
                <a:lnTo>
                  <a:pt x="185" y="200"/>
                </a:lnTo>
                <a:lnTo>
                  <a:pt x="186" y="201"/>
                </a:lnTo>
                <a:lnTo>
                  <a:pt x="186" y="202"/>
                </a:lnTo>
                <a:lnTo>
                  <a:pt x="187" y="201"/>
                </a:lnTo>
                <a:lnTo>
                  <a:pt x="187" y="201"/>
                </a:lnTo>
                <a:lnTo>
                  <a:pt x="188" y="200"/>
                </a:lnTo>
                <a:lnTo>
                  <a:pt x="188" y="199"/>
                </a:lnTo>
                <a:lnTo>
                  <a:pt x="189" y="198"/>
                </a:lnTo>
                <a:lnTo>
                  <a:pt x="189" y="196"/>
                </a:lnTo>
                <a:lnTo>
                  <a:pt x="190" y="195"/>
                </a:lnTo>
                <a:lnTo>
                  <a:pt x="190" y="195"/>
                </a:lnTo>
                <a:lnTo>
                  <a:pt x="191" y="196"/>
                </a:lnTo>
                <a:lnTo>
                  <a:pt x="191" y="195"/>
                </a:lnTo>
                <a:lnTo>
                  <a:pt x="192" y="195"/>
                </a:lnTo>
                <a:lnTo>
                  <a:pt x="192" y="195"/>
                </a:lnTo>
                <a:lnTo>
                  <a:pt x="193" y="195"/>
                </a:lnTo>
                <a:lnTo>
                  <a:pt x="193" y="194"/>
                </a:lnTo>
                <a:lnTo>
                  <a:pt x="194" y="193"/>
                </a:lnTo>
                <a:lnTo>
                  <a:pt x="194" y="193"/>
                </a:lnTo>
                <a:lnTo>
                  <a:pt x="194" y="193"/>
                </a:lnTo>
                <a:lnTo>
                  <a:pt x="195" y="192"/>
                </a:lnTo>
                <a:lnTo>
                  <a:pt x="195" y="191"/>
                </a:lnTo>
                <a:lnTo>
                  <a:pt x="196" y="191"/>
                </a:lnTo>
                <a:lnTo>
                  <a:pt x="196" y="191"/>
                </a:lnTo>
                <a:lnTo>
                  <a:pt x="197" y="190"/>
                </a:lnTo>
                <a:lnTo>
                  <a:pt x="197" y="190"/>
                </a:lnTo>
                <a:lnTo>
                  <a:pt x="198" y="190"/>
                </a:lnTo>
                <a:lnTo>
                  <a:pt x="198" y="190"/>
                </a:lnTo>
                <a:lnTo>
                  <a:pt x="199" y="189"/>
                </a:lnTo>
                <a:lnTo>
                  <a:pt x="199" y="190"/>
                </a:lnTo>
                <a:lnTo>
                  <a:pt x="200" y="190"/>
                </a:lnTo>
                <a:lnTo>
                  <a:pt x="200" y="189"/>
                </a:lnTo>
                <a:lnTo>
                  <a:pt x="201" y="188"/>
                </a:lnTo>
                <a:lnTo>
                  <a:pt x="201" y="187"/>
                </a:lnTo>
                <a:lnTo>
                  <a:pt x="202" y="187"/>
                </a:lnTo>
                <a:lnTo>
                  <a:pt x="202" y="186"/>
                </a:lnTo>
                <a:lnTo>
                  <a:pt x="203" y="186"/>
                </a:lnTo>
                <a:lnTo>
                  <a:pt x="203" y="187"/>
                </a:lnTo>
                <a:lnTo>
                  <a:pt x="204" y="187"/>
                </a:lnTo>
                <a:lnTo>
                  <a:pt x="204" y="187"/>
                </a:lnTo>
                <a:lnTo>
                  <a:pt x="205" y="189"/>
                </a:lnTo>
                <a:lnTo>
                  <a:pt x="205" y="185"/>
                </a:lnTo>
                <a:lnTo>
                  <a:pt x="206" y="185"/>
                </a:lnTo>
                <a:lnTo>
                  <a:pt x="206" y="184"/>
                </a:lnTo>
                <a:lnTo>
                  <a:pt x="207" y="185"/>
                </a:lnTo>
                <a:lnTo>
                  <a:pt x="207" y="185"/>
                </a:lnTo>
                <a:lnTo>
                  <a:pt x="207" y="184"/>
                </a:lnTo>
                <a:lnTo>
                  <a:pt x="208" y="184"/>
                </a:lnTo>
                <a:lnTo>
                  <a:pt x="208" y="183"/>
                </a:lnTo>
                <a:lnTo>
                  <a:pt x="209" y="183"/>
                </a:lnTo>
                <a:lnTo>
                  <a:pt x="209" y="183"/>
                </a:lnTo>
                <a:lnTo>
                  <a:pt x="210" y="183"/>
                </a:lnTo>
                <a:lnTo>
                  <a:pt x="210" y="183"/>
                </a:lnTo>
                <a:lnTo>
                  <a:pt x="211" y="182"/>
                </a:lnTo>
                <a:lnTo>
                  <a:pt x="211" y="182"/>
                </a:lnTo>
                <a:lnTo>
                  <a:pt x="212" y="182"/>
                </a:lnTo>
                <a:lnTo>
                  <a:pt x="212" y="182"/>
                </a:lnTo>
                <a:lnTo>
                  <a:pt x="213" y="181"/>
                </a:lnTo>
                <a:lnTo>
                  <a:pt x="213" y="180"/>
                </a:lnTo>
                <a:lnTo>
                  <a:pt x="214" y="180"/>
                </a:lnTo>
                <a:lnTo>
                  <a:pt x="214" y="179"/>
                </a:lnTo>
                <a:lnTo>
                  <a:pt x="215" y="178"/>
                </a:lnTo>
                <a:lnTo>
                  <a:pt x="215" y="178"/>
                </a:lnTo>
                <a:lnTo>
                  <a:pt x="216" y="178"/>
                </a:lnTo>
                <a:lnTo>
                  <a:pt x="216" y="179"/>
                </a:lnTo>
                <a:lnTo>
                  <a:pt x="217" y="179"/>
                </a:lnTo>
                <a:lnTo>
                  <a:pt x="217" y="178"/>
                </a:lnTo>
                <a:lnTo>
                  <a:pt x="218" y="178"/>
                </a:lnTo>
                <a:lnTo>
                  <a:pt x="218" y="178"/>
                </a:lnTo>
                <a:lnTo>
                  <a:pt x="219" y="179"/>
                </a:lnTo>
                <a:lnTo>
                  <a:pt x="219" y="179"/>
                </a:lnTo>
                <a:lnTo>
                  <a:pt x="220" y="179"/>
                </a:lnTo>
                <a:lnTo>
                  <a:pt x="220" y="179"/>
                </a:lnTo>
                <a:lnTo>
                  <a:pt x="221" y="179"/>
                </a:lnTo>
                <a:lnTo>
                  <a:pt x="221" y="179"/>
                </a:lnTo>
                <a:lnTo>
                  <a:pt x="221" y="179"/>
                </a:lnTo>
                <a:lnTo>
                  <a:pt x="222" y="179"/>
                </a:lnTo>
                <a:lnTo>
                  <a:pt x="222" y="179"/>
                </a:lnTo>
                <a:lnTo>
                  <a:pt x="223" y="179"/>
                </a:lnTo>
                <a:lnTo>
                  <a:pt x="223" y="178"/>
                </a:lnTo>
                <a:lnTo>
                  <a:pt x="224" y="179"/>
                </a:lnTo>
                <a:lnTo>
                  <a:pt x="224" y="179"/>
                </a:lnTo>
                <a:lnTo>
                  <a:pt x="225" y="178"/>
                </a:lnTo>
                <a:lnTo>
                  <a:pt x="225" y="179"/>
                </a:lnTo>
                <a:lnTo>
                  <a:pt x="226" y="179"/>
                </a:lnTo>
                <a:lnTo>
                  <a:pt x="226" y="179"/>
                </a:lnTo>
                <a:lnTo>
                  <a:pt x="227" y="179"/>
                </a:lnTo>
                <a:lnTo>
                  <a:pt x="227" y="179"/>
                </a:lnTo>
                <a:lnTo>
                  <a:pt x="228" y="178"/>
                </a:lnTo>
                <a:lnTo>
                  <a:pt x="228" y="178"/>
                </a:lnTo>
                <a:lnTo>
                  <a:pt x="229" y="178"/>
                </a:lnTo>
                <a:lnTo>
                  <a:pt x="229" y="179"/>
                </a:lnTo>
                <a:lnTo>
                  <a:pt x="230" y="179"/>
                </a:lnTo>
                <a:lnTo>
                  <a:pt x="230" y="178"/>
                </a:lnTo>
                <a:lnTo>
                  <a:pt x="231" y="178"/>
                </a:lnTo>
                <a:lnTo>
                  <a:pt x="231" y="177"/>
                </a:lnTo>
                <a:lnTo>
                  <a:pt x="232" y="176"/>
                </a:lnTo>
                <a:lnTo>
                  <a:pt x="232" y="176"/>
                </a:lnTo>
                <a:lnTo>
                  <a:pt x="233" y="177"/>
                </a:lnTo>
                <a:lnTo>
                  <a:pt x="233" y="176"/>
                </a:lnTo>
                <a:lnTo>
                  <a:pt x="234" y="177"/>
                </a:lnTo>
                <a:lnTo>
                  <a:pt x="234" y="179"/>
                </a:lnTo>
                <a:lnTo>
                  <a:pt x="234" y="179"/>
                </a:lnTo>
                <a:lnTo>
                  <a:pt x="235" y="178"/>
                </a:lnTo>
                <a:lnTo>
                  <a:pt x="235" y="177"/>
                </a:lnTo>
                <a:lnTo>
                  <a:pt x="236" y="176"/>
                </a:lnTo>
                <a:lnTo>
                  <a:pt x="236" y="176"/>
                </a:lnTo>
                <a:lnTo>
                  <a:pt x="237" y="176"/>
                </a:lnTo>
                <a:lnTo>
                  <a:pt x="237" y="176"/>
                </a:lnTo>
                <a:lnTo>
                  <a:pt x="238" y="176"/>
                </a:lnTo>
                <a:lnTo>
                  <a:pt x="238" y="176"/>
                </a:lnTo>
                <a:lnTo>
                  <a:pt x="239" y="176"/>
                </a:lnTo>
                <a:lnTo>
                  <a:pt x="239" y="177"/>
                </a:lnTo>
                <a:lnTo>
                  <a:pt x="240" y="176"/>
                </a:lnTo>
                <a:lnTo>
                  <a:pt x="240" y="176"/>
                </a:lnTo>
                <a:lnTo>
                  <a:pt x="241" y="175"/>
                </a:lnTo>
                <a:lnTo>
                  <a:pt x="241" y="175"/>
                </a:lnTo>
                <a:lnTo>
                  <a:pt x="242" y="175"/>
                </a:lnTo>
                <a:lnTo>
                  <a:pt x="242" y="176"/>
                </a:lnTo>
                <a:lnTo>
                  <a:pt x="243" y="177"/>
                </a:lnTo>
                <a:lnTo>
                  <a:pt x="243" y="177"/>
                </a:lnTo>
                <a:lnTo>
                  <a:pt x="244" y="179"/>
                </a:lnTo>
                <a:lnTo>
                  <a:pt x="244" y="179"/>
                </a:lnTo>
                <a:lnTo>
                  <a:pt x="245" y="179"/>
                </a:lnTo>
                <a:lnTo>
                  <a:pt x="245" y="179"/>
                </a:lnTo>
                <a:lnTo>
                  <a:pt x="246" y="178"/>
                </a:lnTo>
                <a:lnTo>
                  <a:pt x="246" y="177"/>
                </a:lnTo>
                <a:lnTo>
                  <a:pt x="247" y="176"/>
                </a:lnTo>
                <a:lnTo>
                  <a:pt x="247" y="175"/>
                </a:lnTo>
                <a:lnTo>
                  <a:pt x="247" y="174"/>
                </a:lnTo>
                <a:lnTo>
                  <a:pt x="248" y="174"/>
                </a:lnTo>
                <a:lnTo>
                  <a:pt x="248" y="173"/>
                </a:lnTo>
                <a:lnTo>
                  <a:pt x="249" y="173"/>
                </a:lnTo>
                <a:lnTo>
                  <a:pt x="249" y="172"/>
                </a:lnTo>
                <a:lnTo>
                  <a:pt x="250" y="172"/>
                </a:lnTo>
                <a:lnTo>
                  <a:pt x="250" y="172"/>
                </a:lnTo>
                <a:lnTo>
                  <a:pt x="251" y="172"/>
                </a:lnTo>
                <a:lnTo>
                  <a:pt x="251" y="172"/>
                </a:lnTo>
                <a:lnTo>
                  <a:pt x="252" y="172"/>
                </a:lnTo>
                <a:lnTo>
                  <a:pt x="252" y="171"/>
                </a:lnTo>
                <a:lnTo>
                  <a:pt x="253" y="171"/>
                </a:lnTo>
                <a:lnTo>
                  <a:pt x="253" y="171"/>
                </a:lnTo>
                <a:lnTo>
                  <a:pt x="254" y="171"/>
                </a:lnTo>
                <a:lnTo>
                  <a:pt x="254" y="171"/>
                </a:lnTo>
                <a:lnTo>
                  <a:pt x="255" y="171"/>
                </a:lnTo>
                <a:lnTo>
                  <a:pt x="255" y="170"/>
                </a:lnTo>
                <a:lnTo>
                  <a:pt x="256" y="170"/>
                </a:lnTo>
                <a:lnTo>
                  <a:pt x="256" y="170"/>
                </a:lnTo>
                <a:lnTo>
                  <a:pt x="257" y="170"/>
                </a:lnTo>
                <a:lnTo>
                  <a:pt x="257" y="170"/>
                </a:lnTo>
                <a:lnTo>
                  <a:pt x="258" y="170"/>
                </a:lnTo>
                <a:lnTo>
                  <a:pt x="258" y="170"/>
                </a:lnTo>
                <a:lnTo>
                  <a:pt x="259" y="169"/>
                </a:lnTo>
                <a:lnTo>
                  <a:pt x="259" y="169"/>
                </a:lnTo>
                <a:lnTo>
                  <a:pt x="260" y="169"/>
                </a:lnTo>
                <a:lnTo>
                  <a:pt x="260" y="169"/>
                </a:lnTo>
                <a:lnTo>
                  <a:pt x="261" y="169"/>
                </a:lnTo>
                <a:lnTo>
                  <a:pt x="261" y="168"/>
                </a:lnTo>
                <a:lnTo>
                  <a:pt x="261" y="168"/>
                </a:lnTo>
                <a:lnTo>
                  <a:pt x="262" y="168"/>
                </a:lnTo>
                <a:lnTo>
                  <a:pt x="262" y="168"/>
                </a:lnTo>
                <a:lnTo>
                  <a:pt x="263" y="168"/>
                </a:lnTo>
                <a:lnTo>
                  <a:pt x="263" y="168"/>
                </a:lnTo>
                <a:lnTo>
                  <a:pt x="264" y="168"/>
                </a:lnTo>
                <a:lnTo>
                  <a:pt x="264" y="168"/>
                </a:lnTo>
                <a:lnTo>
                  <a:pt x="265" y="166"/>
                </a:lnTo>
                <a:lnTo>
                  <a:pt x="265" y="166"/>
                </a:lnTo>
                <a:lnTo>
                  <a:pt x="266" y="166"/>
                </a:lnTo>
                <a:lnTo>
                  <a:pt x="266" y="166"/>
                </a:lnTo>
                <a:lnTo>
                  <a:pt x="267" y="165"/>
                </a:lnTo>
                <a:lnTo>
                  <a:pt x="267" y="165"/>
                </a:lnTo>
                <a:lnTo>
                  <a:pt x="268" y="164"/>
                </a:lnTo>
                <a:lnTo>
                  <a:pt x="268" y="164"/>
                </a:lnTo>
                <a:lnTo>
                  <a:pt x="269" y="164"/>
                </a:lnTo>
                <a:lnTo>
                  <a:pt x="269" y="164"/>
                </a:lnTo>
                <a:lnTo>
                  <a:pt x="270" y="163"/>
                </a:lnTo>
                <a:lnTo>
                  <a:pt x="270" y="163"/>
                </a:lnTo>
                <a:lnTo>
                  <a:pt x="271" y="163"/>
                </a:lnTo>
                <a:lnTo>
                  <a:pt x="271" y="163"/>
                </a:lnTo>
                <a:lnTo>
                  <a:pt x="272" y="163"/>
                </a:lnTo>
                <a:lnTo>
                  <a:pt x="272" y="162"/>
                </a:lnTo>
                <a:lnTo>
                  <a:pt x="273" y="162"/>
                </a:lnTo>
                <a:lnTo>
                  <a:pt x="273" y="161"/>
                </a:lnTo>
                <a:lnTo>
                  <a:pt x="274" y="161"/>
                </a:lnTo>
                <a:lnTo>
                  <a:pt x="274" y="160"/>
                </a:lnTo>
                <a:lnTo>
                  <a:pt x="274" y="161"/>
                </a:lnTo>
                <a:lnTo>
                  <a:pt x="275" y="161"/>
                </a:lnTo>
                <a:lnTo>
                  <a:pt x="275" y="161"/>
                </a:lnTo>
                <a:lnTo>
                  <a:pt x="276" y="161"/>
                </a:lnTo>
                <a:lnTo>
                  <a:pt x="276" y="160"/>
                </a:lnTo>
                <a:lnTo>
                  <a:pt x="277" y="159"/>
                </a:lnTo>
                <a:lnTo>
                  <a:pt x="277" y="159"/>
                </a:lnTo>
                <a:lnTo>
                  <a:pt x="278" y="159"/>
                </a:lnTo>
                <a:lnTo>
                  <a:pt x="278" y="159"/>
                </a:lnTo>
                <a:lnTo>
                  <a:pt x="279" y="160"/>
                </a:lnTo>
                <a:lnTo>
                  <a:pt x="279" y="159"/>
                </a:lnTo>
                <a:lnTo>
                  <a:pt x="280" y="159"/>
                </a:lnTo>
                <a:lnTo>
                  <a:pt x="280" y="158"/>
                </a:lnTo>
                <a:lnTo>
                  <a:pt x="281" y="158"/>
                </a:lnTo>
                <a:lnTo>
                  <a:pt x="281" y="158"/>
                </a:lnTo>
                <a:lnTo>
                  <a:pt x="282" y="158"/>
                </a:lnTo>
                <a:lnTo>
                  <a:pt x="282" y="158"/>
                </a:lnTo>
                <a:lnTo>
                  <a:pt x="283" y="158"/>
                </a:lnTo>
                <a:lnTo>
                  <a:pt x="283" y="158"/>
                </a:lnTo>
                <a:lnTo>
                  <a:pt x="284" y="158"/>
                </a:lnTo>
                <a:lnTo>
                  <a:pt x="284" y="158"/>
                </a:lnTo>
                <a:lnTo>
                  <a:pt x="285" y="159"/>
                </a:lnTo>
                <a:lnTo>
                  <a:pt x="285" y="159"/>
                </a:lnTo>
                <a:lnTo>
                  <a:pt x="286" y="159"/>
                </a:lnTo>
                <a:lnTo>
                  <a:pt x="286" y="160"/>
                </a:lnTo>
                <a:lnTo>
                  <a:pt x="287" y="160"/>
                </a:lnTo>
                <a:lnTo>
                  <a:pt x="287" y="159"/>
                </a:lnTo>
                <a:lnTo>
                  <a:pt x="287" y="158"/>
                </a:lnTo>
                <a:lnTo>
                  <a:pt x="288" y="158"/>
                </a:lnTo>
                <a:lnTo>
                  <a:pt x="288" y="157"/>
                </a:lnTo>
                <a:lnTo>
                  <a:pt x="289" y="156"/>
                </a:lnTo>
                <a:lnTo>
                  <a:pt x="289" y="156"/>
                </a:lnTo>
                <a:lnTo>
                  <a:pt x="290" y="155"/>
                </a:lnTo>
                <a:lnTo>
                  <a:pt x="290" y="155"/>
                </a:lnTo>
                <a:lnTo>
                  <a:pt x="291" y="154"/>
                </a:lnTo>
                <a:lnTo>
                  <a:pt x="291" y="154"/>
                </a:lnTo>
                <a:lnTo>
                  <a:pt x="292" y="154"/>
                </a:lnTo>
                <a:lnTo>
                  <a:pt x="292" y="154"/>
                </a:lnTo>
                <a:lnTo>
                  <a:pt x="293" y="153"/>
                </a:lnTo>
                <a:lnTo>
                  <a:pt x="293" y="152"/>
                </a:lnTo>
                <a:lnTo>
                  <a:pt x="294" y="152"/>
                </a:lnTo>
                <a:lnTo>
                  <a:pt x="294" y="151"/>
                </a:lnTo>
                <a:lnTo>
                  <a:pt x="295" y="150"/>
                </a:lnTo>
                <a:lnTo>
                  <a:pt x="295" y="149"/>
                </a:lnTo>
                <a:lnTo>
                  <a:pt x="296" y="149"/>
                </a:lnTo>
                <a:lnTo>
                  <a:pt x="296" y="149"/>
                </a:lnTo>
                <a:lnTo>
                  <a:pt x="297" y="148"/>
                </a:lnTo>
                <a:lnTo>
                  <a:pt x="297" y="147"/>
                </a:lnTo>
                <a:lnTo>
                  <a:pt x="298" y="147"/>
                </a:lnTo>
                <a:lnTo>
                  <a:pt x="298" y="148"/>
                </a:lnTo>
                <a:lnTo>
                  <a:pt x="299" y="149"/>
                </a:lnTo>
                <a:lnTo>
                  <a:pt x="299" y="149"/>
                </a:lnTo>
                <a:lnTo>
                  <a:pt x="300" y="149"/>
                </a:lnTo>
                <a:lnTo>
                  <a:pt x="300" y="150"/>
                </a:lnTo>
                <a:lnTo>
                  <a:pt x="301" y="151"/>
                </a:lnTo>
                <a:lnTo>
                  <a:pt x="301" y="151"/>
                </a:lnTo>
                <a:lnTo>
                  <a:pt x="301" y="152"/>
                </a:lnTo>
                <a:lnTo>
                  <a:pt x="302" y="153"/>
                </a:lnTo>
                <a:lnTo>
                  <a:pt x="302" y="154"/>
                </a:lnTo>
                <a:lnTo>
                  <a:pt x="303" y="154"/>
                </a:lnTo>
                <a:lnTo>
                  <a:pt x="303" y="154"/>
                </a:lnTo>
                <a:lnTo>
                  <a:pt x="304" y="154"/>
                </a:lnTo>
                <a:lnTo>
                  <a:pt x="304" y="154"/>
                </a:lnTo>
                <a:lnTo>
                  <a:pt x="305" y="154"/>
                </a:lnTo>
                <a:lnTo>
                  <a:pt x="305" y="154"/>
                </a:lnTo>
                <a:lnTo>
                  <a:pt x="306" y="154"/>
                </a:lnTo>
                <a:lnTo>
                  <a:pt x="306" y="154"/>
                </a:lnTo>
                <a:lnTo>
                  <a:pt x="307" y="153"/>
                </a:lnTo>
                <a:lnTo>
                  <a:pt x="307" y="152"/>
                </a:lnTo>
                <a:lnTo>
                  <a:pt x="308" y="153"/>
                </a:lnTo>
                <a:lnTo>
                  <a:pt x="308" y="153"/>
                </a:lnTo>
                <a:lnTo>
                  <a:pt x="309" y="153"/>
                </a:lnTo>
                <a:lnTo>
                  <a:pt x="309" y="153"/>
                </a:lnTo>
                <a:lnTo>
                  <a:pt x="310" y="152"/>
                </a:lnTo>
                <a:lnTo>
                  <a:pt x="310" y="151"/>
                </a:lnTo>
                <a:lnTo>
                  <a:pt x="311" y="151"/>
                </a:lnTo>
                <a:lnTo>
                  <a:pt x="311" y="151"/>
                </a:lnTo>
                <a:lnTo>
                  <a:pt x="312" y="151"/>
                </a:lnTo>
                <a:lnTo>
                  <a:pt x="312" y="151"/>
                </a:lnTo>
                <a:lnTo>
                  <a:pt x="313" y="151"/>
                </a:lnTo>
                <a:lnTo>
                  <a:pt x="313" y="150"/>
                </a:lnTo>
                <a:lnTo>
                  <a:pt x="314" y="150"/>
                </a:lnTo>
                <a:lnTo>
                  <a:pt x="314" y="150"/>
                </a:lnTo>
                <a:lnTo>
                  <a:pt x="314" y="149"/>
                </a:lnTo>
                <a:lnTo>
                  <a:pt x="315" y="148"/>
                </a:lnTo>
                <a:lnTo>
                  <a:pt x="315" y="147"/>
                </a:lnTo>
                <a:lnTo>
                  <a:pt x="316" y="147"/>
                </a:lnTo>
                <a:lnTo>
                  <a:pt x="316" y="147"/>
                </a:lnTo>
                <a:lnTo>
                  <a:pt x="317" y="147"/>
                </a:lnTo>
                <a:lnTo>
                  <a:pt x="317" y="147"/>
                </a:lnTo>
                <a:lnTo>
                  <a:pt x="318" y="147"/>
                </a:lnTo>
                <a:lnTo>
                  <a:pt x="318" y="146"/>
                </a:lnTo>
                <a:lnTo>
                  <a:pt x="319" y="146"/>
                </a:lnTo>
                <a:lnTo>
                  <a:pt x="319" y="146"/>
                </a:lnTo>
                <a:lnTo>
                  <a:pt x="320" y="146"/>
                </a:lnTo>
                <a:lnTo>
                  <a:pt x="320" y="145"/>
                </a:lnTo>
                <a:lnTo>
                  <a:pt x="321" y="145"/>
                </a:lnTo>
                <a:lnTo>
                  <a:pt x="321" y="144"/>
                </a:lnTo>
                <a:lnTo>
                  <a:pt x="322" y="144"/>
                </a:lnTo>
                <a:lnTo>
                  <a:pt x="322" y="144"/>
                </a:lnTo>
                <a:lnTo>
                  <a:pt x="323" y="144"/>
                </a:lnTo>
                <a:lnTo>
                  <a:pt x="323" y="145"/>
                </a:lnTo>
                <a:lnTo>
                  <a:pt x="324" y="144"/>
                </a:lnTo>
                <a:lnTo>
                  <a:pt x="324" y="144"/>
                </a:lnTo>
                <a:lnTo>
                  <a:pt x="325" y="144"/>
                </a:lnTo>
                <a:lnTo>
                  <a:pt x="325" y="144"/>
                </a:lnTo>
                <a:lnTo>
                  <a:pt x="326" y="144"/>
                </a:lnTo>
                <a:lnTo>
                  <a:pt x="326" y="144"/>
                </a:lnTo>
                <a:lnTo>
                  <a:pt x="327" y="145"/>
                </a:lnTo>
                <a:lnTo>
                  <a:pt x="327" y="144"/>
                </a:lnTo>
                <a:lnTo>
                  <a:pt x="328" y="144"/>
                </a:lnTo>
                <a:lnTo>
                  <a:pt x="328" y="143"/>
                </a:lnTo>
                <a:lnTo>
                  <a:pt x="328" y="143"/>
                </a:lnTo>
                <a:lnTo>
                  <a:pt x="329" y="143"/>
                </a:lnTo>
                <a:lnTo>
                  <a:pt x="329" y="142"/>
                </a:lnTo>
                <a:lnTo>
                  <a:pt x="330" y="141"/>
                </a:lnTo>
                <a:lnTo>
                  <a:pt x="330" y="141"/>
                </a:lnTo>
                <a:lnTo>
                  <a:pt x="331" y="141"/>
                </a:lnTo>
                <a:lnTo>
                  <a:pt x="331" y="140"/>
                </a:lnTo>
                <a:lnTo>
                  <a:pt x="332" y="140"/>
                </a:lnTo>
                <a:lnTo>
                  <a:pt x="332" y="139"/>
                </a:lnTo>
                <a:lnTo>
                  <a:pt x="333" y="139"/>
                </a:lnTo>
                <a:lnTo>
                  <a:pt x="333" y="138"/>
                </a:lnTo>
                <a:lnTo>
                  <a:pt x="334" y="138"/>
                </a:lnTo>
                <a:lnTo>
                  <a:pt x="334" y="139"/>
                </a:lnTo>
                <a:lnTo>
                  <a:pt x="335" y="139"/>
                </a:lnTo>
                <a:lnTo>
                  <a:pt x="335" y="139"/>
                </a:lnTo>
                <a:lnTo>
                  <a:pt x="336" y="138"/>
                </a:lnTo>
                <a:lnTo>
                  <a:pt x="336" y="137"/>
                </a:lnTo>
                <a:lnTo>
                  <a:pt x="337" y="137"/>
                </a:lnTo>
                <a:lnTo>
                  <a:pt x="337" y="137"/>
                </a:lnTo>
                <a:lnTo>
                  <a:pt x="338" y="137"/>
                </a:lnTo>
                <a:lnTo>
                  <a:pt x="338" y="136"/>
                </a:lnTo>
                <a:lnTo>
                  <a:pt x="339" y="136"/>
                </a:lnTo>
                <a:lnTo>
                  <a:pt x="339" y="135"/>
                </a:lnTo>
                <a:lnTo>
                  <a:pt x="340" y="135"/>
                </a:lnTo>
                <a:lnTo>
                  <a:pt x="340" y="135"/>
                </a:lnTo>
                <a:lnTo>
                  <a:pt x="341" y="135"/>
                </a:lnTo>
                <a:lnTo>
                  <a:pt x="341" y="134"/>
                </a:lnTo>
                <a:lnTo>
                  <a:pt x="341" y="133"/>
                </a:lnTo>
                <a:lnTo>
                  <a:pt x="342" y="133"/>
                </a:lnTo>
                <a:lnTo>
                  <a:pt x="342" y="133"/>
                </a:lnTo>
                <a:lnTo>
                  <a:pt x="343" y="132"/>
                </a:lnTo>
                <a:lnTo>
                  <a:pt x="343" y="131"/>
                </a:lnTo>
                <a:lnTo>
                  <a:pt x="344" y="131"/>
                </a:lnTo>
                <a:lnTo>
                  <a:pt x="344" y="129"/>
                </a:lnTo>
                <a:lnTo>
                  <a:pt x="345" y="128"/>
                </a:lnTo>
                <a:lnTo>
                  <a:pt x="345" y="128"/>
                </a:lnTo>
                <a:lnTo>
                  <a:pt x="346" y="127"/>
                </a:lnTo>
                <a:lnTo>
                  <a:pt x="346" y="127"/>
                </a:lnTo>
                <a:lnTo>
                  <a:pt x="347" y="126"/>
                </a:lnTo>
                <a:lnTo>
                  <a:pt x="347" y="125"/>
                </a:lnTo>
                <a:lnTo>
                  <a:pt x="348" y="126"/>
                </a:lnTo>
                <a:lnTo>
                  <a:pt x="348" y="125"/>
                </a:lnTo>
                <a:lnTo>
                  <a:pt x="349" y="124"/>
                </a:lnTo>
                <a:lnTo>
                  <a:pt x="349" y="124"/>
                </a:lnTo>
                <a:lnTo>
                  <a:pt x="350" y="124"/>
                </a:lnTo>
                <a:lnTo>
                  <a:pt x="350" y="123"/>
                </a:lnTo>
                <a:lnTo>
                  <a:pt x="351" y="123"/>
                </a:lnTo>
                <a:lnTo>
                  <a:pt x="351" y="124"/>
                </a:lnTo>
                <a:lnTo>
                  <a:pt x="352" y="125"/>
                </a:lnTo>
                <a:lnTo>
                  <a:pt x="352" y="128"/>
                </a:lnTo>
                <a:lnTo>
                  <a:pt x="353" y="128"/>
                </a:lnTo>
                <a:lnTo>
                  <a:pt x="353" y="127"/>
                </a:lnTo>
                <a:lnTo>
                  <a:pt x="354" y="126"/>
                </a:lnTo>
                <a:lnTo>
                  <a:pt x="354" y="127"/>
                </a:lnTo>
                <a:lnTo>
                  <a:pt x="354" y="125"/>
                </a:lnTo>
                <a:lnTo>
                  <a:pt x="355" y="125"/>
                </a:lnTo>
                <a:lnTo>
                  <a:pt x="355" y="124"/>
                </a:lnTo>
                <a:lnTo>
                  <a:pt x="356" y="124"/>
                </a:lnTo>
                <a:lnTo>
                  <a:pt x="356" y="125"/>
                </a:lnTo>
                <a:lnTo>
                  <a:pt x="357" y="125"/>
                </a:lnTo>
                <a:lnTo>
                  <a:pt x="357" y="125"/>
                </a:lnTo>
                <a:lnTo>
                  <a:pt x="358" y="125"/>
                </a:lnTo>
                <a:lnTo>
                  <a:pt x="358" y="124"/>
                </a:lnTo>
                <a:lnTo>
                  <a:pt x="359" y="124"/>
                </a:lnTo>
                <a:lnTo>
                  <a:pt x="359" y="123"/>
                </a:lnTo>
                <a:lnTo>
                  <a:pt x="360" y="124"/>
                </a:lnTo>
                <a:lnTo>
                  <a:pt x="360" y="124"/>
                </a:lnTo>
                <a:lnTo>
                  <a:pt x="361" y="124"/>
                </a:lnTo>
                <a:lnTo>
                  <a:pt x="361" y="124"/>
                </a:lnTo>
                <a:lnTo>
                  <a:pt x="362" y="124"/>
                </a:lnTo>
                <a:lnTo>
                  <a:pt x="362" y="124"/>
                </a:lnTo>
                <a:lnTo>
                  <a:pt x="363" y="125"/>
                </a:lnTo>
                <a:lnTo>
                  <a:pt x="363" y="124"/>
                </a:lnTo>
                <a:lnTo>
                  <a:pt x="364" y="124"/>
                </a:lnTo>
                <a:lnTo>
                  <a:pt x="364" y="123"/>
                </a:lnTo>
                <a:lnTo>
                  <a:pt x="365" y="123"/>
                </a:lnTo>
                <a:lnTo>
                  <a:pt x="365" y="123"/>
                </a:lnTo>
                <a:lnTo>
                  <a:pt x="366" y="122"/>
                </a:lnTo>
                <a:lnTo>
                  <a:pt x="366" y="122"/>
                </a:lnTo>
                <a:lnTo>
                  <a:pt x="367" y="122"/>
                </a:lnTo>
                <a:lnTo>
                  <a:pt x="367" y="121"/>
                </a:lnTo>
                <a:lnTo>
                  <a:pt x="368" y="120"/>
                </a:lnTo>
                <a:lnTo>
                  <a:pt x="368" y="119"/>
                </a:lnTo>
                <a:lnTo>
                  <a:pt x="368" y="119"/>
                </a:lnTo>
                <a:lnTo>
                  <a:pt x="369" y="119"/>
                </a:lnTo>
                <a:lnTo>
                  <a:pt x="369" y="119"/>
                </a:lnTo>
                <a:lnTo>
                  <a:pt x="370" y="118"/>
                </a:lnTo>
                <a:lnTo>
                  <a:pt x="370" y="117"/>
                </a:lnTo>
                <a:lnTo>
                  <a:pt x="371" y="117"/>
                </a:lnTo>
                <a:lnTo>
                  <a:pt x="371" y="117"/>
                </a:lnTo>
                <a:lnTo>
                  <a:pt x="372" y="117"/>
                </a:lnTo>
                <a:lnTo>
                  <a:pt x="372" y="117"/>
                </a:lnTo>
                <a:lnTo>
                  <a:pt x="373" y="117"/>
                </a:lnTo>
                <a:lnTo>
                  <a:pt x="373" y="117"/>
                </a:lnTo>
                <a:lnTo>
                  <a:pt x="374" y="117"/>
                </a:lnTo>
                <a:lnTo>
                  <a:pt x="374" y="117"/>
                </a:lnTo>
                <a:lnTo>
                  <a:pt x="375" y="117"/>
                </a:lnTo>
                <a:lnTo>
                  <a:pt x="375" y="117"/>
                </a:lnTo>
                <a:lnTo>
                  <a:pt x="376" y="117"/>
                </a:lnTo>
                <a:lnTo>
                  <a:pt x="376" y="117"/>
                </a:lnTo>
                <a:lnTo>
                  <a:pt x="377" y="118"/>
                </a:lnTo>
                <a:lnTo>
                  <a:pt x="377" y="119"/>
                </a:lnTo>
                <a:lnTo>
                  <a:pt x="378" y="120"/>
                </a:lnTo>
                <a:lnTo>
                  <a:pt x="378" y="119"/>
                </a:lnTo>
                <a:lnTo>
                  <a:pt x="379" y="120"/>
                </a:lnTo>
                <a:lnTo>
                  <a:pt x="379" y="119"/>
                </a:lnTo>
                <a:lnTo>
                  <a:pt x="380" y="119"/>
                </a:lnTo>
                <a:lnTo>
                  <a:pt x="380" y="120"/>
                </a:lnTo>
                <a:lnTo>
                  <a:pt x="381" y="118"/>
                </a:lnTo>
                <a:lnTo>
                  <a:pt x="381" y="119"/>
                </a:lnTo>
                <a:lnTo>
                  <a:pt x="381" y="118"/>
                </a:lnTo>
                <a:lnTo>
                  <a:pt x="382" y="118"/>
                </a:lnTo>
                <a:lnTo>
                  <a:pt x="382" y="118"/>
                </a:lnTo>
                <a:lnTo>
                  <a:pt x="383" y="118"/>
                </a:lnTo>
                <a:lnTo>
                  <a:pt x="383" y="117"/>
                </a:lnTo>
                <a:lnTo>
                  <a:pt x="384" y="118"/>
                </a:lnTo>
                <a:lnTo>
                  <a:pt x="384" y="117"/>
                </a:lnTo>
                <a:lnTo>
                  <a:pt x="385" y="117"/>
                </a:lnTo>
                <a:lnTo>
                  <a:pt x="385" y="118"/>
                </a:lnTo>
                <a:lnTo>
                  <a:pt x="386" y="118"/>
                </a:lnTo>
                <a:lnTo>
                  <a:pt x="386" y="118"/>
                </a:lnTo>
                <a:lnTo>
                  <a:pt x="387" y="117"/>
                </a:lnTo>
                <a:lnTo>
                  <a:pt x="387" y="116"/>
                </a:lnTo>
                <a:lnTo>
                  <a:pt x="388" y="116"/>
                </a:lnTo>
                <a:lnTo>
                  <a:pt x="388" y="117"/>
                </a:lnTo>
                <a:lnTo>
                  <a:pt x="389" y="116"/>
                </a:lnTo>
                <a:lnTo>
                  <a:pt x="389" y="115"/>
                </a:lnTo>
                <a:lnTo>
                  <a:pt x="390" y="115"/>
                </a:lnTo>
                <a:lnTo>
                  <a:pt x="390" y="114"/>
                </a:lnTo>
                <a:lnTo>
                  <a:pt x="391" y="112"/>
                </a:lnTo>
                <a:lnTo>
                  <a:pt x="391" y="111"/>
                </a:lnTo>
                <a:lnTo>
                  <a:pt x="392" y="111"/>
                </a:lnTo>
                <a:lnTo>
                  <a:pt x="392" y="109"/>
                </a:lnTo>
                <a:lnTo>
                  <a:pt x="393" y="109"/>
                </a:lnTo>
                <a:lnTo>
                  <a:pt x="393" y="108"/>
                </a:lnTo>
                <a:lnTo>
                  <a:pt x="394" y="107"/>
                </a:lnTo>
                <a:lnTo>
                  <a:pt x="394" y="108"/>
                </a:lnTo>
                <a:lnTo>
                  <a:pt x="394" y="107"/>
                </a:lnTo>
                <a:lnTo>
                  <a:pt x="395" y="104"/>
                </a:lnTo>
                <a:lnTo>
                  <a:pt x="395" y="102"/>
                </a:lnTo>
                <a:lnTo>
                  <a:pt x="396" y="101"/>
                </a:lnTo>
                <a:lnTo>
                  <a:pt x="396" y="101"/>
                </a:lnTo>
                <a:lnTo>
                  <a:pt x="397" y="101"/>
                </a:lnTo>
                <a:lnTo>
                  <a:pt x="397" y="104"/>
                </a:lnTo>
                <a:lnTo>
                  <a:pt x="398" y="104"/>
                </a:lnTo>
                <a:lnTo>
                  <a:pt x="398" y="102"/>
                </a:lnTo>
                <a:lnTo>
                  <a:pt x="399" y="101"/>
                </a:lnTo>
                <a:lnTo>
                  <a:pt x="399" y="100"/>
                </a:lnTo>
                <a:lnTo>
                  <a:pt x="400" y="100"/>
                </a:lnTo>
                <a:lnTo>
                  <a:pt x="400" y="100"/>
                </a:lnTo>
                <a:lnTo>
                  <a:pt x="401" y="99"/>
                </a:lnTo>
                <a:lnTo>
                  <a:pt x="401" y="101"/>
                </a:lnTo>
                <a:lnTo>
                  <a:pt x="402" y="101"/>
                </a:lnTo>
                <a:lnTo>
                  <a:pt x="402" y="102"/>
                </a:lnTo>
                <a:lnTo>
                  <a:pt x="403" y="102"/>
                </a:lnTo>
                <a:lnTo>
                  <a:pt x="403" y="101"/>
                </a:lnTo>
                <a:lnTo>
                  <a:pt x="404" y="100"/>
                </a:lnTo>
                <a:lnTo>
                  <a:pt x="404" y="100"/>
                </a:lnTo>
                <a:lnTo>
                  <a:pt x="405" y="98"/>
                </a:lnTo>
                <a:lnTo>
                  <a:pt x="405" y="99"/>
                </a:lnTo>
                <a:lnTo>
                  <a:pt x="406" y="99"/>
                </a:lnTo>
                <a:lnTo>
                  <a:pt x="406" y="99"/>
                </a:lnTo>
                <a:lnTo>
                  <a:pt x="407" y="101"/>
                </a:lnTo>
                <a:lnTo>
                  <a:pt x="407" y="103"/>
                </a:lnTo>
                <a:lnTo>
                  <a:pt x="408" y="101"/>
                </a:lnTo>
                <a:lnTo>
                  <a:pt x="408" y="100"/>
                </a:lnTo>
                <a:lnTo>
                  <a:pt x="408" y="100"/>
                </a:lnTo>
                <a:lnTo>
                  <a:pt x="409" y="99"/>
                </a:lnTo>
                <a:lnTo>
                  <a:pt x="409" y="101"/>
                </a:lnTo>
                <a:lnTo>
                  <a:pt x="410" y="102"/>
                </a:lnTo>
                <a:lnTo>
                  <a:pt x="410" y="102"/>
                </a:lnTo>
                <a:lnTo>
                  <a:pt x="411" y="102"/>
                </a:lnTo>
                <a:lnTo>
                  <a:pt x="411" y="103"/>
                </a:lnTo>
                <a:lnTo>
                  <a:pt x="412" y="102"/>
                </a:lnTo>
                <a:lnTo>
                  <a:pt x="412" y="102"/>
                </a:lnTo>
                <a:lnTo>
                  <a:pt x="413" y="102"/>
                </a:lnTo>
                <a:lnTo>
                  <a:pt x="413" y="102"/>
                </a:lnTo>
                <a:lnTo>
                  <a:pt x="414" y="102"/>
                </a:lnTo>
                <a:lnTo>
                  <a:pt x="414" y="103"/>
                </a:lnTo>
                <a:lnTo>
                  <a:pt x="415" y="104"/>
                </a:lnTo>
                <a:lnTo>
                  <a:pt x="415" y="104"/>
                </a:lnTo>
                <a:lnTo>
                  <a:pt x="416" y="105"/>
                </a:lnTo>
                <a:lnTo>
                  <a:pt x="416" y="101"/>
                </a:lnTo>
                <a:lnTo>
                  <a:pt x="417" y="101"/>
                </a:lnTo>
                <a:lnTo>
                  <a:pt x="417" y="99"/>
                </a:lnTo>
                <a:lnTo>
                  <a:pt x="418" y="98"/>
                </a:lnTo>
                <a:lnTo>
                  <a:pt x="418" y="98"/>
                </a:lnTo>
                <a:lnTo>
                  <a:pt x="419" y="97"/>
                </a:lnTo>
                <a:lnTo>
                  <a:pt x="419" y="96"/>
                </a:lnTo>
                <a:lnTo>
                  <a:pt x="420" y="97"/>
                </a:lnTo>
                <a:lnTo>
                  <a:pt x="420" y="97"/>
                </a:lnTo>
                <a:lnTo>
                  <a:pt x="421" y="98"/>
                </a:lnTo>
                <a:lnTo>
                  <a:pt x="421" y="97"/>
                </a:lnTo>
                <a:lnTo>
                  <a:pt x="421" y="96"/>
                </a:lnTo>
                <a:lnTo>
                  <a:pt x="422" y="96"/>
                </a:lnTo>
                <a:lnTo>
                  <a:pt x="422" y="95"/>
                </a:lnTo>
                <a:lnTo>
                  <a:pt x="423" y="97"/>
                </a:lnTo>
                <a:lnTo>
                  <a:pt x="423" y="97"/>
                </a:lnTo>
                <a:lnTo>
                  <a:pt x="424" y="98"/>
                </a:lnTo>
                <a:lnTo>
                  <a:pt x="424" y="97"/>
                </a:lnTo>
                <a:lnTo>
                  <a:pt x="425" y="97"/>
                </a:lnTo>
                <a:lnTo>
                  <a:pt x="425" y="97"/>
                </a:lnTo>
                <a:lnTo>
                  <a:pt x="426" y="99"/>
                </a:lnTo>
                <a:lnTo>
                  <a:pt x="426" y="100"/>
                </a:lnTo>
                <a:lnTo>
                  <a:pt x="427" y="99"/>
                </a:lnTo>
                <a:lnTo>
                  <a:pt x="427" y="101"/>
                </a:lnTo>
                <a:lnTo>
                  <a:pt x="428" y="101"/>
                </a:lnTo>
                <a:lnTo>
                  <a:pt x="428" y="99"/>
                </a:lnTo>
                <a:lnTo>
                  <a:pt x="429" y="97"/>
                </a:lnTo>
                <a:lnTo>
                  <a:pt x="429" y="98"/>
                </a:lnTo>
                <a:lnTo>
                  <a:pt x="430" y="99"/>
                </a:lnTo>
                <a:lnTo>
                  <a:pt x="430" y="102"/>
                </a:lnTo>
                <a:lnTo>
                  <a:pt x="431" y="104"/>
                </a:lnTo>
                <a:lnTo>
                  <a:pt x="431" y="107"/>
                </a:lnTo>
                <a:lnTo>
                  <a:pt x="432" y="108"/>
                </a:lnTo>
                <a:lnTo>
                  <a:pt x="432" y="111"/>
                </a:lnTo>
                <a:lnTo>
                  <a:pt x="433" y="108"/>
                </a:lnTo>
                <a:lnTo>
                  <a:pt x="433" y="107"/>
                </a:lnTo>
                <a:lnTo>
                  <a:pt x="434" y="108"/>
                </a:lnTo>
                <a:lnTo>
                  <a:pt x="434" y="105"/>
                </a:lnTo>
                <a:lnTo>
                  <a:pt x="434" y="103"/>
                </a:lnTo>
                <a:lnTo>
                  <a:pt x="435" y="104"/>
                </a:lnTo>
                <a:lnTo>
                  <a:pt x="435" y="104"/>
                </a:lnTo>
                <a:lnTo>
                  <a:pt x="436" y="102"/>
                </a:lnTo>
                <a:lnTo>
                  <a:pt x="436" y="103"/>
                </a:lnTo>
                <a:lnTo>
                  <a:pt x="437" y="103"/>
                </a:lnTo>
                <a:lnTo>
                  <a:pt x="437" y="103"/>
                </a:lnTo>
                <a:lnTo>
                  <a:pt x="438" y="101"/>
                </a:lnTo>
                <a:lnTo>
                  <a:pt x="438" y="100"/>
                </a:lnTo>
                <a:lnTo>
                  <a:pt x="439" y="99"/>
                </a:lnTo>
                <a:lnTo>
                  <a:pt x="439" y="98"/>
                </a:lnTo>
                <a:lnTo>
                  <a:pt x="440" y="97"/>
                </a:lnTo>
                <a:lnTo>
                  <a:pt x="440" y="97"/>
                </a:lnTo>
                <a:lnTo>
                  <a:pt x="441" y="97"/>
                </a:lnTo>
                <a:lnTo>
                  <a:pt x="441" y="96"/>
                </a:lnTo>
                <a:lnTo>
                  <a:pt x="442" y="96"/>
                </a:lnTo>
                <a:lnTo>
                  <a:pt x="442" y="96"/>
                </a:lnTo>
                <a:lnTo>
                  <a:pt x="443" y="94"/>
                </a:lnTo>
                <a:lnTo>
                  <a:pt x="443" y="94"/>
                </a:lnTo>
                <a:lnTo>
                  <a:pt x="444" y="95"/>
                </a:lnTo>
                <a:lnTo>
                  <a:pt x="444" y="97"/>
                </a:lnTo>
                <a:lnTo>
                  <a:pt x="445" y="97"/>
                </a:lnTo>
                <a:lnTo>
                  <a:pt x="445" y="97"/>
                </a:lnTo>
                <a:lnTo>
                  <a:pt x="446" y="96"/>
                </a:lnTo>
                <a:lnTo>
                  <a:pt x="446" y="97"/>
                </a:lnTo>
                <a:lnTo>
                  <a:pt x="447" y="96"/>
                </a:lnTo>
                <a:lnTo>
                  <a:pt x="447" y="96"/>
                </a:lnTo>
                <a:lnTo>
                  <a:pt x="448" y="95"/>
                </a:lnTo>
                <a:lnTo>
                  <a:pt x="448" y="95"/>
                </a:lnTo>
                <a:lnTo>
                  <a:pt x="448" y="95"/>
                </a:lnTo>
                <a:lnTo>
                  <a:pt x="449" y="96"/>
                </a:lnTo>
                <a:lnTo>
                  <a:pt x="449" y="95"/>
                </a:lnTo>
                <a:lnTo>
                  <a:pt x="450" y="94"/>
                </a:lnTo>
                <a:lnTo>
                  <a:pt x="450" y="95"/>
                </a:lnTo>
                <a:lnTo>
                  <a:pt x="451" y="93"/>
                </a:lnTo>
                <a:lnTo>
                  <a:pt x="451" y="93"/>
                </a:lnTo>
                <a:lnTo>
                  <a:pt x="452" y="94"/>
                </a:lnTo>
                <a:lnTo>
                  <a:pt x="452" y="93"/>
                </a:lnTo>
                <a:lnTo>
                  <a:pt x="453" y="92"/>
                </a:lnTo>
                <a:lnTo>
                  <a:pt x="453" y="91"/>
                </a:lnTo>
                <a:lnTo>
                  <a:pt x="454" y="91"/>
                </a:lnTo>
                <a:lnTo>
                  <a:pt x="454" y="90"/>
                </a:lnTo>
                <a:lnTo>
                  <a:pt x="455" y="89"/>
                </a:lnTo>
                <a:lnTo>
                  <a:pt x="455" y="88"/>
                </a:lnTo>
                <a:lnTo>
                  <a:pt x="456" y="89"/>
                </a:lnTo>
                <a:lnTo>
                  <a:pt x="456" y="89"/>
                </a:lnTo>
                <a:lnTo>
                  <a:pt x="457" y="88"/>
                </a:lnTo>
                <a:lnTo>
                  <a:pt x="457" y="87"/>
                </a:lnTo>
                <a:lnTo>
                  <a:pt x="458" y="87"/>
                </a:lnTo>
                <a:lnTo>
                  <a:pt x="458" y="86"/>
                </a:lnTo>
                <a:lnTo>
                  <a:pt x="459" y="87"/>
                </a:lnTo>
                <a:lnTo>
                  <a:pt x="459" y="86"/>
                </a:lnTo>
                <a:lnTo>
                  <a:pt x="460" y="86"/>
                </a:lnTo>
                <a:lnTo>
                  <a:pt x="460" y="86"/>
                </a:lnTo>
                <a:lnTo>
                  <a:pt x="461" y="83"/>
                </a:lnTo>
                <a:lnTo>
                  <a:pt x="461" y="82"/>
                </a:lnTo>
                <a:lnTo>
                  <a:pt x="461" y="82"/>
                </a:lnTo>
                <a:lnTo>
                  <a:pt x="462" y="82"/>
                </a:lnTo>
                <a:lnTo>
                  <a:pt x="462" y="80"/>
                </a:lnTo>
                <a:lnTo>
                  <a:pt x="463" y="77"/>
                </a:lnTo>
                <a:lnTo>
                  <a:pt x="463" y="76"/>
                </a:lnTo>
                <a:lnTo>
                  <a:pt x="464" y="79"/>
                </a:lnTo>
                <a:lnTo>
                  <a:pt x="464" y="79"/>
                </a:lnTo>
                <a:lnTo>
                  <a:pt x="465" y="76"/>
                </a:lnTo>
                <a:lnTo>
                  <a:pt x="465" y="75"/>
                </a:lnTo>
                <a:lnTo>
                  <a:pt x="466" y="75"/>
                </a:lnTo>
                <a:lnTo>
                  <a:pt x="466" y="74"/>
                </a:lnTo>
                <a:lnTo>
                  <a:pt x="467" y="73"/>
                </a:lnTo>
                <a:lnTo>
                  <a:pt x="467" y="71"/>
                </a:lnTo>
                <a:lnTo>
                  <a:pt x="468" y="71"/>
                </a:lnTo>
                <a:lnTo>
                  <a:pt x="468" y="72"/>
                </a:lnTo>
                <a:lnTo>
                  <a:pt x="469" y="73"/>
                </a:lnTo>
                <a:lnTo>
                  <a:pt x="469" y="74"/>
                </a:lnTo>
                <a:lnTo>
                  <a:pt x="470" y="72"/>
                </a:lnTo>
                <a:lnTo>
                  <a:pt x="470" y="72"/>
                </a:lnTo>
                <a:lnTo>
                  <a:pt x="471" y="71"/>
                </a:lnTo>
                <a:lnTo>
                  <a:pt x="471" y="72"/>
                </a:lnTo>
                <a:lnTo>
                  <a:pt x="472" y="74"/>
                </a:lnTo>
                <a:lnTo>
                  <a:pt x="472" y="74"/>
                </a:lnTo>
                <a:lnTo>
                  <a:pt x="473" y="76"/>
                </a:lnTo>
                <a:lnTo>
                  <a:pt x="473" y="77"/>
                </a:lnTo>
                <a:lnTo>
                  <a:pt x="474" y="75"/>
                </a:lnTo>
                <a:lnTo>
                  <a:pt x="474" y="75"/>
                </a:lnTo>
                <a:lnTo>
                  <a:pt x="475" y="76"/>
                </a:lnTo>
                <a:lnTo>
                  <a:pt x="475" y="79"/>
                </a:lnTo>
                <a:lnTo>
                  <a:pt x="475" y="80"/>
                </a:lnTo>
                <a:lnTo>
                  <a:pt x="476" y="78"/>
                </a:lnTo>
                <a:lnTo>
                  <a:pt x="476" y="78"/>
                </a:lnTo>
                <a:lnTo>
                  <a:pt x="477" y="79"/>
                </a:lnTo>
                <a:lnTo>
                  <a:pt x="477" y="79"/>
                </a:lnTo>
                <a:lnTo>
                  <a:pt x="478" y="79"/>
                </a:lnTo>
                <a:lnTo>
                  <a:pt x="478" y="78"/>
                </a:lnTo>
                <a:lnTo>
                  <a:pt x="479" y="77"/>
                </a:lnTo>
                <a:lnTo>
                  <a:pt x="479" y="78"/>
                </a:lnTo>
                <a:lnTo>
                  <a:pt x="480" y="78"/>
                </a:lnTo>
                <a:lnTo>
                  <a:pt x="480" y="76"/>
                </a:lnTo>
                <a:lnTo>
                  <a:pt x="481" y="77"/>
                </a:lnTo>
                <a:lnTo>
                  <a:pt x="481" y="77"/>
                </a:lnTo>
                <a:lnTo>
                  <a:pt x="482" y="73"/>
                </a:lnTo>
                <a:lnTo>
                  <a:pt x="482" y="72"/>
                </a:lnTo>
                <a:lnTo>
                  <a:pt x="483" y="73"/>
                </a:lnTo>
                <a:lnTo>
                  <a:pt x="483" y="70"/>
                </a:lnTo>
                <a:lnTo>
                  <a:pt x="484" y="69"/>
                </a:lnTo>
                <a:lnTo>
                  <a:pt x="484" y="69"/>
                </a:lnTo>
                <a:lnTo>
                  <a:pt x="485" y="70"/>
                </a:lnTo>
                <a:lnTo>
                  <a:pt x="485" y="68"/>
                </a:lnTo>
                <a:lnTo>
                  <a:pt x="486" y="67"/>
                </a:lnTo>
                <a:lnTo>
                  <a:pt x="486" y="67"/>
                </a:lnTo>
                <a:lnTo>
                  <a:pt x="487" y="68"/>
                </a:lnTo>
                <a:lnTo>
                  <a:pt x="487" y="67"/>
                </a:lnTo>
                <a:lnTo>
                  <a:pt x="488" y="67"/>
                </a:lnTo>
                <a:lnTo>
                  <a:pt x="488" y="70"/>
                </a:lnTo>
                <a:lnTo>
                  <a:pt x="488" y="70"/>
                </a:lnTo>
                <a:lnTo>
                  <a:pt x="489" y="69"/>
                </a:lnTo>
                <a:lnTo>
                  <a:pt x="489" y="68"/>
                </a:lnTo>
                <a:lnTo>
                  <a:pt x="490" y="67"/>
                </a:lnTo>
                <a:lnTo>
                  <a:pt x="490" y="67"/>
                </a:lnTo>
                <a:lnTo>
                  <a:pt x="491" y="67"/>
                </a:lnTo>
                <a:lnTo>
                  <a:pt x="491" y="67"/>
                </a:lnTo>
                <a:lnTo>
                  <a:pt x="492" y="66"/>
                </a:lnTo>
                <a:lnTo>
                  <a:pt x="492" y="65"/>
                </a:lnTo>
                <a:lnTo>
                  <a:pt x="493" y="64"/>
                </a:lnTo>
                <a:lnTo>
                  <a:pt x="493" y="63"/>
                </a:lnTo>
                <a:lnTo>
                  <a:pt x="494" y="63"/>
                </a:lnTo>
                <a:lnTo>
                  <a:pt x="494" y="63"/>
                </a:lnTo>
                <a:lnTo>
                  <a:pt x="495" y="62"/>
                </a:lnTo>
                <a:lnTo>
                  <a:pt x="495" y="61"/>
                </a:lnTo>
                <a:lnTo>
                  <a:pt x="496" y="60"/>
                </a:lnTo>
                <a:lnTo>
                  <a:pt x="496" y="59"/>
                </a:lnTo>
                <a:lnTo>
                  <a:pt x="497" y="60"/>
                </a:lnTo>
                <a:lnTo>
                  <a:pt x="497" y="60"/>
                </a:lnTo>
                <a:lnTo>
                  <a:pt x="498" y="58"/>
                </a:lnTo>
                <a:lnTo>
                  <a:pt x="498" y="59"/>
                </a:lnTo>
                <a:lnTo>
                  <a:pt x="499" y="57"/>
                </a:lnTo>
                <a:lnTo>
                  <a:pt x="499" y="55"/>
                </a:lnTo>
                <a:lnTo>
                  <a:pt x="500" y="55"/>
                </a:lnTo>
                <a:lnTo>
                  <a:pt x="500" y="56"/>
                </a:lnTo>
                <a:lnTo>
                  <a:pt x="501" y="57"/>
                </a:lnTo>
                <a:lnTo>
                  <a:pt x="501" y="55"/>
                </a:lnTo>
                <a:lnTo>
                  <a:pt x="501" y="54"/>
                </a:lnTo>
                <a:lnTo>
                  <a:pt x="502" y="52"/>
                </a:lnTo>
                <a:lnTo>
                  <a:pt x="502" y="52"/>
                </a:lnTo>
                <a:lnTo>
                  <a:pt x="503" y="51"/>
                </a:lnTo>
                <a:lnTo>
                  <a:pt x="503" y="50"/>
                </a:lnTo>
                <a:lnTo>
                  <a:pt x="504" y="49"/>
                </a:lnTo>
                <a:lnTo>
                  <a:pt x="504" y="48"/>
                </a:lnTo>
                <a:lnTo>
                  <a:pt x="505" y="46"/>
                </a:lnTo>
                <a:lnTo>
                  <a:pt x="505" y="46"/>
                </a:lnTo>
                <a:lnTo>
                  <a:pt x="506" y="46"/>
                </a:lnTo>
                <a:lnTo>
                  <a:pt x="506" y="43"/>
                </a:lnTo>
                <a:lnTo>
                  <a:pt x="507" y="42"/>
                </a:lnTo>
                <a:lnTo>
                  <a:pt x="507" y="41"/>
                </a:lnTo>
                <a:lnTo>
                  <a:pt x="508" y="53"/>
                </a:lnTo>
                <a:lnTo>
                  <a:pt x="508" y="52"/>
                </a:lnTo>
                <a:lnTo>
                  <a:pt x="509" y="52"/>
                </a:lnTo>
                <a:lnTo>
                  <a:pt x="509" y="53"/>
                </a:lnTo>
                <a:lnTo>
                  <a:pt x="510" y="53"/>
                </a:lnTo>
                <a:lnTo>
                  <a:pt x="510" y="51"/>
                </a:lnTo>
                <a:lnTo>
                  <a:pt x="511" y="50"/>
                </a:lnTo>
                <a:lnTo>
                  <a:pt x="511" y="48"/>
                </a:lnTo>
                <a:lnTo>
                  <a:pt x="512" y="48"/>
                </a:lnTo>
                <a:lnTo>
                  <a:pt x="512" y="48"/>
                </a:lnTo>
                <a:lnTo>
                  <a:pt x="513" y="48"/>
                </a:lnTo>
                <a:lnTo>
                  <a:pt x="513" y="48"/>
                </a:lnTo>
                <a:lnTo>
                  <a:pt x="514" y="48"/>
                </a:lnTo>
                <a:lnTo>
                  <a:pt x="514" y="49"/>
                </a:lnTo>
                <a:lnTo>
                  <a:pt x="515" y="49"/>
                </a:lnTo>
                <a:lnTo>
                  <a:pt x="515" y="48"/>
                </a:lnTo>
                <a:lnTo>
                  <a:pt x="515" y="49"/>
                </a:lnTo>
                <a:lnTo>
                  <a:pt x="516" y="49"/>
                </a:lnTo>
                <a:lnTo>
                  <a:pt x="516" y="48"/>
                </a:lnTo>
                <a:lnTo>
                  <a:pt x="517" y="48"/>
                </a:lnTo>
                <a:lnTo>
                  <a:pt x="517" y="48"/>
                </a:lnTo>
                <a:lnTo>
                  <a:pt x="518" y="46"/>
                </a:lnTo>
                <a:lnTo>
                  <a:pt x="518" y="44"/>
                </a:lnTo>
                <a:lnTo>
                  <a:pt x="519" y="45"/>
                </a:lnTo>
                <a:lnTo>
                  <a:pt x="519" y="46"/>
                </a:lnTo>
                <a:lnTo>
                  <a:pt x="520" y="46"/>
                </a:lnTo>
                <a:lnTo>
                  <a:pt x="520" y="45"/>
                </a:lnTo>
                <a:lnTo>
                  <a:pt x="521" y="45"/>
                </a:lnTo>
                <a:lnTo>
                  <a:pt x="521" y="46"/>
                </a:lnTo>
                <a:lnTo>
                  <a:pt x="522" y="47"/>
                </a:lnTo>
                <a:lnTo>
                  <a:pt x="522" y="48"/>
                </a:lnTo>
                <a:lnTo>
                  <a:pt x="523" y="47"/>
                </a:lnTo>
                <a:lnTo>
                  <a:pt x="523" y="47"/>
                </a:lnTo>
                <a:lnTo>
                  <a:pt x="524" y="46"/>
                </a:lnTo>
                <a:lnTo>
                  <a:pt x="524" y="47"/>
                </a:lnTo>
                <a:lnTo>
                  <a:pt x="525" y="48"/>
                </a:lnTo>
                <a:lnTo>
                  <a:pt x="525" y="49"/>
                </a:lnTo>
                <a:lnTo>
                  <a:pt x="526" y="49"/>
                </a:lnTo>
                <a:lnTo>
                  <a:pt x="526" y="50"/>
                </a:lnTo>
                <a:lnTo>
                  <a:pt x="527" y="49"/>
                </a:lnTo>
                <a:lnTo>
                  <a:pt x="527" y="47"/>
                </a:lnTo>
                <a:lnTo>
                  <a:pt x="528" y="47"/>
                </a:lnTo>
                <a:lnTo>
                  <a:pt x="528" y="45"/>
                </a:lnTo>
                <a:lnTo>
                  <a:pt x="528" y="46"/>
                </a:lnTo>
                <a:lnTo>
                  <a:pt x="529" y="46"/>
                </a:lnTo>
                <a:lnTo>
                  <a:pt x="529" y="45"/>
                </a:lnTo>
                <a:lnTo>
                  <a:pt x="530" y="45"/>
                </a:lnTo>
                <a:lnTo>
                  <a:pt x="530" y="45"/>
                </a:lnTo>
                <a:lnTo>
                  <a:pt x="531" y="43"/>
                </a:lnTo>
                <a:lnTo>
                  <a:pt x="531" y="44"/>
                </a:lnTo>
                <a:lnTo>
                  <a:pt x="532" y="43"/>
                </a:lnTo>
                <a:lnTo>
                  <a:pt x="532" y="44"/>
                </a:lnTo>
                <a:lnTo>
                  <a:pt x="533" y="44"/>
                </a:lnTo>
                <a:lnTo>
                  <a:pt x="533" y="44"/>
                </a:lnTo>
                <a:lnTo>
                  <a:pt x="534" y="43"/>
                </a:lnTo>
                <a:lnTo>
                  <a:pt x="534" y="43"/>
                </a:lnTo>
                <a:lnTo>
                  <a:pt x="535" y="42"/>
                </a:lnTo>
                <a:lnTo>
                  <a:pt x="535" y="43"/>
                </a:lnTo>
                <a:lnTo>
                  <a:pt x="536" y="44"/>
                </a:lnTo>
                <a:lnTo>
                  <a:pt x="536" y="45"/>
                </a:lnTo>
                <a:lnTo>
                  <a:pt x="537" y="46"/>
                </a:lnTo>
                <a:lnTo>
                  <a:pt x="537" y="45"/>
                </a:lnTo>
                <a:lnTo>
                  <a:pt x="538" y="43"/>
                </a:lnTo>
                <a:lnTo>
                  <a:pt x="538" y="44"/>
                </a:lnTo>
                <a:lnTo>
                  <a:pt x="539" y="43"/>
                </a:lnTo>
                <a:lnTo>
                  <a:pt x="539" y="41"/>
                </a:lnTo>
                <a:lnTo>
                  <a:pt x="540" y="41"/>
                </a:lnTo>
                <a:lnTo>
                  <a:pt x="540" y="41"/>
                </a:lnTo>
                <a:lnTo>
                  <a:pt x="541" y="40"/>
                </a:lnTo>
                <a:lnTo>
                  <a:pt x="541" y="40"/>
                </a:lnTo>
                <a:lnTo>
                  <a:pt x="541" y="38"/>
                </a:lnTo>
                <a:lnTo>
                  <a:pt x="542" y="38"/>
                </a:lnTo>
                <a:lnTo>
                  <a:pt x="542" y="36"/>
                </a:lnTo>
                <a:lnTo>
                  <a:pt x="543" y="38"/>
                </a:lnTo>
                <a:lnTo>
                  <a:pt x="543" y="36"/>
                </a:lnTo>
                <a:lnTo>
                  <a:pt x="544" y="35"/>
                </a:lnTo>
                <a:lnTo>
                  <a:pt x="544" y="36"/>
                </a:lnTo>
                <a:lnTo>
                  <a:pt x="545" y="37"/>
                </a:lnTo>
                <a:lnTo>
                  <a:pt x="545" y="37"/>
                </a:lnTo>
                <a:lnTo>
                  <a:pt x="546" y="37"/>
                </a:lnTo>
                <a:lnTo>
                  <a:pt x="546" y="37"/>
                </a:lnTo>
                <a:lnTo>
                  <a:pt x="547" y="36"/>
                </a:lnTo>
                <a:lnTo>
                  <a:pt x="547" y="36"/>
                </a:lnTo>
                <a:lnTo>
                  <a:pt x="548" y="37"/>
                </a:lnTo>
                <a:lnTo>
                  <a:pt x="548" y="37"/>
                </a:lnTo>
                <a:lnTo>
                  <a:pt x="549" y="38"/>
                </a:lnTo>
                <a:lnTo>
                  <a:pt x="549" y="38"/>
                </a:lnTo>
                <a:lnTo>
                  <a:pt x="550" y="39"/>
                </a:lnTo>
                <a:lnTo>
                  <a:pt x="550" y="38"/>
                </a:lnTo>
                <a:lnTo>
                  <a:pt x="551" y="38"/>
                </a:lnTo>
                <a:lnTo>
                  <a:pt x="551" y="36"/>
                </a:lnTo>
                <a:lnTo>
                  <a:pt x="552" y="36"/>
                </a:lnTo>
                <a:lnTo>
                  <a:pt x="552" y="36"/>
                </a:lnTo>
                <a:lnTo>
                  <a:pt x="553" y="35"/>
                </a:lnTo>
                <a:lnTo>
                  <a:pt x="553" y="35"/>
                </a:lnTo>
                <a:lnTo>
                  <a:pt x="554" y="35"/>
                </a:lnTo>
                <a:lnTo>
                  <a:pt x="554" y="35"/>
                </a:lnTo>
                <a:lnTo>
                  <a:pt x="555" y="34"/>
                </a:lnTo>
                <a:lnTo>
                  <a:pt x="555" y="34"/>
                </a:lnTo>
                <a:lnTo>
                  <a:pt x="555" y="33"/>
                </a:lnTo>
                <a:lnTo>
                  <a:pt x="556" y="33"/>
                </a:lnTo>
                <a:lnTo>
                  <a:pt x="556" y="33"/>
                </a:lnTo>
                <a:lnTo>
                  <a:pt x="557" y="33"/>
                </a:lnTo>
                <a:lnTo>
                  <a:pt x="557" y="33"/>
                </a:lnTo>
                <a:lnTo>
                  <a:pt x="558" y="33"/>
                </a:lnTo>
                <a:lnTo>
                  <a:pt x="558" y="34"/>
                </a:lnTo>
                <a:lnTo>
                  <a:pt x="559" y="33"/>
                </a:lnTo>
                <a:lnTo>
                  <a:pt x="559" y="33"/>
                </a:lnTo>
                <a:lnTo>
                  <a:pt x="560" y="32"/>
                </a:lnTo>
                <a:lnTo>
                  <a:pt x="560" y="31"/>
                </a:lnTo>
                <a:lnTo>
                  <a:pt x="561" y="31"/>
                </a:lnTo>
                <a:lnTo>
                  <a:pt x="561" y="31"/>
                </a:lnTo>
                <a:lnTo>
                  <a:pt x="562" y="31"/>
                </a:lnTo>
                <a:lnTo>
                  <a:pt x="562" y="31"/>
                </a:lnTo>
                <a:lnTo>
                  <a:pt x="563" y="30"/>
                </a:lnTo>
                <a:lnTo>
                  <a:pt x="563" y="29"/>
                </a:lnTo>
                <a:lnTo>
                  <a:pt x="564" y="28"/>
                </a:lnTo>
                <a:lnTo>
                  <a:pt x="564" y="28"/>
                </a:lnTo>
                <a:lnTo>
                  <a:pt x="565" y="29"/>
                </a:lnTo>
                <a:lnTo>
                  <a:pt x="565" y="28"/>
                </a:lnTo>
                <a:lnTo>
                  <a:pt x="566" y="30"/>
                </a:lnTo>
                <a:lnTo>
                  <a:pt x="566" y="30"/>
                </a:lnTo>
                <a:lnTo>
                  <a:pt x="567" y="29"/>
                </a:lnTo>
                <a:lnTo>
                  <a:pt x="567" y="28"/>
                </a:lnTo>
                <a:lnTo>
                  <a:pt x="568" y="28"/>
                </a:lnTo>
                <a:lnTo>
                  <a:pt x="568" y="28"/>
                </a:lnTo>
                <a:lnTo>
                  <a:pt x="568" y="27"/>
                </a:lnTo>
                <a:lnTo>
                  <a:pt x="569" y="28"/>
                </a:lnTo>
                <a:lnTo>
                  <a:pt x="569" y="28"/>
                </a:lnTo>
                <a:lnTo>
                  <a:pt x="570" y="28"/>
                </a:lnTo>
                <a:lnTo>
                  <a:pt x="570" y="29"/>
                </a:lnTo>
                <a:lnTo>
                  <a:pt x="571" y="29"/>
                </a:lnTo>
                <a:lnTo>
                  <a:pt x="571" y="28"/>
                </a:lnTo>
                <a:lnTo>
                  <a:pt x="572" y="27"/>
                </a:lnTo>
                <a:lnTo>
                  <a:pt x="572" y="27"/>
                </a:lnTo>
                <a:lnTo>
                  <a:pt x="573" y="26"/>
                </a:lnTo>
                <a:lnTo>
                  <a:pt x="573" y="26"/>
                </a:lnTo>
                <a:lnTo>
                  <a:pt x="574" y="26"/>
                </a:lnTo>
                <a:lnTo>
                  <a:pt x="574" y="24"/>
                </a:lnTo>
                <a:lnTo>
                  <a:pt x="575" y="26"/>
                </a:lnTo>
                <a:lnTo>
                  <a:pt x="575" y="25"/>
                </a:lnTo>
                <a:lnTo>
                  <a:pt x="576" y="25"/>
                </a:lnTo>
                <a:lnTo>
                  <a:pt x="576" y="25"/>
                </a:lnTo>
                <a:lnTo>
                  <a:pt x="577" y="25"/>
                </a:lnTo>
                <a:lnTo>
                  <a:pt x="577" y="25"/>
                </a:lnTo>
                <a:lnTo>
                  <a:pt x="578" y="24"/>
                </a:lnTo>
                <a:lnTo>
                  <a:pt x="578" y="23"/>
                </a:lnTo>
                <a:lnTo>
                  <a:pt x="579" y="23"/>
                </a:lnTo>
                <a:lnTo>
                  <a:pt x="579" y="23"/>
                </a:lnTo>
                <a:lnTo>
                  <a:pt x="580" y="23"/>
                </a:lnTo>
                <a:lnTo>
                  <a:pt x="580" y="23"/>
                </a:lnTo>
                <a:lnTo>
                  <a:pt x="581" y="23"/>
                </a:lnTo>
                <a:lnTo>
                  <a:pt x="581" y="22"/>
                </a:lnTo>
                <a:lnTo>
                  <a:pt x="581" y="22"/>
                </a:lnTo>
                <a:lnTo>
                  <a:pt x="582" y="22"/>
                </a:lnTo>
                <a:lnTo>
                  <a:pt x="582" y="22"/>
                </a:lnTo>
                <a:lnTo>
                  <a:pt x="583" y="22"/>
                </a:lnTo>
                <a:lnTo>
                  <a:pt x="583" y="22"/>
                </a:lnTo>
                <a:lnTo>
                  <a:pt x="584" y="22"/>
                </a:lnTo>
                <a:lnTo>
                  <a:pt x="584" y="21"/>
                </a:lnTo>
                <a:lnTo>
                  <a:pt x="585" y="21"/>
                </a:lnTo>
                <a:lnTo>
                  <a:pt x="585" y="22"/>
                </a:lnTo>
                <a:lnTo>
                  <a:pt x="586" y="21"/>
                </a:lnTo>
                <a:lnTo>
                  <a:pt x="586" y="21"/>
                </a:lnTo>
                <a:lnTo>
                  <a:pt x="587" y="20"/>
                </a:lnTo>
                <a:lnTo>
                  <a:pt x="587" y="21"/>
                </a:lnTo>
                <a:lnTo>
                  <a:pt x="588" y="21"/>
                </a:lnTo>
                <a:lnTo>
                  <a:pt x="588" y="23"/>
                </a:lnTo>
                <a:lnTo>
                  <a:pt x="589" y="21"/>
                </a:lnTo>
                <a:lnTo>
                  <a:pt x="589" y="21"/>
                </a:lnTo>
                <a:lnTo>
                  <a:pt x="590" y="20"/>
                </a:lnTo>
                <a:lnTo>
                  <a:pt x="590" y="20"/>
                </a:lnTo>
                <a:lnTo>
                  <a:pt x="591" y="20"/>
                </a:lnTo>
                <a:lnTo>
                  <a:pt x="591" y="20"/>
                </a:lnTo>
                <a:lnTo>
                  <a:pt x="592" y="20"/>
                </a:lnTo>
                <a:lnTo>
                  <a:pt x="592" y="20"/>
                </a:lnTo>
                <a:lnTo>
                  <a:pt x="593" y="21"/>
                </a:lnTo>
                <a:lnTo>
                  <a:pt x="593" y="22"/>
                </a:lnTo>
                <a:lnTo>
                  <a:pt x="594" y="21"/>
                </a:lnTo>
                <a:lnTo>
                  <a:pt x="594" y="22"/>
                </a:lnTo>
                <a:lnTo>
                  <a:pt x="595" y="22"/>
                </a:lnTo>
                <a:lnTo>
                  <a:pt x="595" y="21"/>
                </a:lnTo>
                <a:lnTo>
                  <a:pt x="595" y="22"/>
                </a:lnTo>
                <a:lnTo>
                  <a:pt x="596" y="22"/>
                </a:lnTo>
                <a:lnTo>
                  <a:pt x="596" y="23"/>
                </a:lnTo>
                <a:lnTo>
                  <a:pt x="597" y="22"/>
                </a:lnTo>
                <a:lnTo>
                  <a:pt x="597" y="22"/>
                </a:lnTo>
                <a:lnTo>
                  <a:pt x="598" y="21"/>
                </a:lnTo>
                <a:lnTo>
                  <a:pt x="598" y="21"/>
                </a:lnTo>
                <a:lnTo>
                  <a:pt x="599" y="20"/>
                </a:lnTo>
                <a:lnTo>
                  <a:pt x="599" y="20"/>
                </a:lnTo>
                <a:lnTo>
                  <a:pt x="600" y="20"/>
                </a:lnTo>
                <a:lnTo>
                  <a:pt x="600" y="19"/>
                </a:lnTo>
                <a:lnTo>
                  <a:pt x="601" y="19"/>
                </a:lnTo>
                <a:lnTo>
                  <a:pt x="601" y="19"/>
                </a:lnTo>
                <a:lnTo>
                  <a:pt x="602" y="19"/>
                </a:lnTo>
                <a:lnTo>
                  <a:pt x="602" y="18"/>
                </a:lnTo>
                <a:lnTo>
                  <a:pt x="603" y="18"/>
                </a:lnTo>
                <a:lnTo>
                  <a:pt x="603" y="18"/>
                </a:lnTo>
                <a:lnTo>
                  <a:pt x="604" y="17"/>
                </a:lnTo>
                <a:lnTo>
                  <a:pt x="604" y="17"/>
                </a:lnTo>
                <a:lnTo>
                  <a:pt x="605" y="17"/>
                </a:lnTo>
                <a:lnTo>
                  <a:pt x="605" y="16"/>
                </a:lnTo>
                <a:lnTo>
                  <a:pt x="606" y="16"/>
                </a:lnTo>
                <a:lnTo>
                  <a:pt x="606" y="15"/>
                </a:lnTo>
                <a:lnTo>
                  <a:pt x="607" y="14"/>
                </a:lnTo>
                <a:lnTo>
                  <a:pt x="607" y="13"/>
                </a:lnTo>
                <a:lnTo>
                  <a:pt x="608" y="13"/>
                </a:lnTo>
                <a:lnTo>
                  <a:pt x="608" y="13"/>
                </a:lnTo>
                <a:lnTo>
                  <a:pt x="608" y="13"/>
                </a:lnTo>
                <a:lnTo>
                  <a:pt x="609" y="14"/>
                </a:lnTo>
                <a:lnTo>
                  <a:pt x="609" y="13"/>
                </a:lnTo>
                <a:lnTo>
                  <a:pt x="610" y="12"/>
                </a:lnTo>
                <a:lnTo>
                  <a:pt x="610" y="11"/>
                </a:lnTo>
                <a:lnTo>
                  <a:pt x="611" y="11"/>
                </a:lnTo>
                <a:lnTo>
                  <a:pt x="611" y="10"/>
                </a:lnTo>
                <a:lnTo>
                  <a:pt x="612" y="11"/>
                </a:lnTo>
                <a:lnTo>
                  <a:pt x="612" y="10"/>
                </a:lnTo>
                <a:lnTo>
                  <a:pt x="613" y="9"/>
                </a:lnTo>
                <a:lnTo>
                  <a:pt x="613" y="9"/>
                </a:lnTo>
                <a:lnTo>
                  <a:pt x="614" y="8"/>
                </a:lnTo>
                <a:lnTo>
                  <a:pt x="614" y="7"/>
                </a:lnTo>
                <a:lnTo>
                  <a:pt x="615" y="7"/>
                </a:lnTo>
                <a:lnTo>
                  <a:pt x="615" y="8"/>
                </a:lnTo>
                <a:lnTo>
                  <a:pt x="616" y="7"/>
                </a:lnTo>
                <a:lnTo>
                  <a:pt x="616" y="8"/>
                </a:lnTo>
                <a:lnTo>
                  <a:pt x="617" y="7"/>
                </a:lnTo>
                <a:lnTo>
                  <a:pt x="617" y="7"/>
                </a:lnTo>
                <a:lnTo>
                  <a:pt x="618" y="6"/>
                </a:lnTo>
                <a:lnTo>
                  <a:pt x="618" y="5"/>
                </a:lnTo>
                <a:lnTo>
                  <a:pt x="619" y="5"/>
                </a:lnTo>
                <a:lnTo>
                  <a:pt x="619" y="4"/>
                </a:lnTo>
                <a:lnTo>
                  <a:pt x="620" y="4"/>
                </a:lnTo>
                <a:lnTo>
                  <a:pt x="620" y="3"/>
                </a:lnTo>
                <a:lnTo>
                  <a:pt x="621" y="2"/>
                </a:lnTo>
                <a:lnTo>
                  <a:pt x="621" y="2"/>
                </a:lnTo>
                <a:lnTo>
                  <a:pt x="622" y="2"/>
                </a:lnTo>
                <a:lnTo>
                  <a:pt x="622" y="2"/>
                </a:lnTo>
                <a:lnTo>
                  <a:pt x="622" y="2"/>
                </a:lnTo>
                <a:lnTo>
                  <a:pt x="623" y="1"/>
                </a:lnTo>
                <a:lnTo>
                  <a:pt x="623" y="0"/>
                </a:lnTo>
                <a:lnTo>
                  <a:pt x="624" y="0"/>
                </a:lnTo>
                <a:lnTo>
                  <a:pt x="624" y="1"/>
                </a:lnTo>
                <a:lnTo>
                  <a:pt x="625" y="4"/>
                </a:lnTo>
                <a:lnTo>
                  <a:pt x="625" y="3"/>
                </a:lnTo>
                <a:lnTo>
                  <a:pt x="626" y="4"/>
                </a:lnTo>
                <a:lnTo>
                  <a:pt x="626" y="3"/>
                </a:lnTo>
                <a:lnTo>
                  <a:pt x="627" y="3"/>
                </a:lnTo>
                <a:lnTo>
                  <a:pt x="627" y="5"/>
                </a:lnTo>
                <a:lnTo>
                  <a:pt x="628" y="6"/>
                </a:lnTo>
                <a:lnTo>
                  <a:pt x="628" y="5"/>
                </a:lnTo>
                <a:lnTo>
                  <a:pt x="629" y="7"/>
                </a:lnTo>
                <a:lnTo>
                  <a:pt x="629" y="10"/>
                </a:lnTo>
                <a:lnTo>
                  <a:pt x="630" y="12"/>
                </a:lnTo>
                <a:lnTo>
                  <a:pt x="630" y="12"/>
                </a:lnTo>
                <a:lnTo>
                  <a:pt x="631" y="13"/>
                </a:lnTo>
                <a:lnTo>
                  <a:pt x="631" y="14"/>
                </a:lnTo>
                <a:lnTo>
                  <a:pt x="632" y="12"/>
                </a:lnTo>
                <a:lnTo>
                  <a:pt x="632" y="11"/>
                </a:lnTo>
                <a:lnTo>
                  <a:pt x="633" y="11"/>
                </a:lnTo>
                <a:lnTo>
                  <a:pt x="633" y="10"/>
                </a:lnTo>
                <a:lnTo>
                  <a:pt x="634" y="8"/>
                </a:lnTo>
                <a:lnTo>
                  <a:pt x="634" y="7"/>
                </a:lnTo>
                <a:lnTo>
                  <a:pt x="635" y="6"/>
                </a:lnTo>
                <a:lnTo>
                  <a:pt x="635" y="6"/>
                </a:lnTo>
                <a:lnTo>
                  <a:pt x="635" y="6"/>
                </a:lnTo>
                <a:lnTo>
                  <a:pt x="636" y="5"/>
                </a:lnTo>
                <a:lnTo>
                  <a:pt x="636" y="6"/>
                </a:lnTo>
                <a:lnTo>
                  <a:pt x="637" y="6"/>
                </a:lnTo>
                <a:lnTo>
                  <a:pt x="637" y="5"/>
                </a:lnTo>
                <a:lnTo>
                  <a:pt x="638" y="5"/>
                </a:lnTo>
                <a:lnTo>
                  <a:pt x="638" y="7"/>
                </a:lnTo>
                <a:lnTo>
                  <a:pt x="639" y="7"/>
                </a:lnTo>
                <a:lnTo>
                  <a:pt x="639" y="6"/>
                </a:lnTo>
                <a:lnTo>
                  <a:pt x="640" y="6"/>
                </a:lnTo>
                <a:lnTo>
                  <a:pt x="640" y="5"/>
                </a:lnTo>
                <a:lnTo>
                  <a:pt x="641" y="5"/>
                </a:lnTo>
                <a:lnTo>
                  <a:pt x="641" y="5"/>
                </a:lnTo>
                <a:lnTo>
                  <a:pt x="642" y="4"/>
                </a:lnTo>
                <a:lnTo>
                  <a:pt x="642" y="4"/>
                </a:lnTo>
                <a:lnTo>
                  <a:pt x="643" y="4"/>
                </a:lnTo>
                <a:lnTo>
                  <a:pt x="643" y="4"/>
                </a:lnTo>
                <a:lnTo>
                  <a:pt x="644" y="4"/>
                </a:lnTo>
                <a:lnTo>
                  <a:pt x="644" y="4"/>
                </a:lnTo>
                <a:lnTo>
                  <a:pt x="645" y="5"/>
                </a:lnTo>
                <a:lnTo>
                  <a:pt x="645" y="5"/>
                </a:lnTo>
                <a:lnTo>
                  <a:pt x="646" y="6"/>
                </a:lnTo>
                <a:lnTo>
                  <a:pt x="646" y="7"/>
                </a:lnTo>
                <a:lnTo>
                  <a:pt x="647" y="6"/>
                </a:lnTo>
              </a:path>
            </a:pathLst>
          </a:custGeom>
          <a:noFill/>
          <a:ln w="28575">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105476" name="Freeform 4"/>
          <p:cNvSpPr>
            <a:spLocks/>
          </p:cNvSpPr>
          <p:nvPr/>
        </p:nvSpPr>
        <p:spPr bwMode="auto">
          <a:xfrm>
            <a:off x="1665288" y="4203700"/>
            <a:ext cx="6783387" cy="1230313"/>
          </a:xfrm>
          <a:custGeom>
            <a:avLst/>
            <a:gdLst>
              <a:gd name="T0" fmla="*/ 10 w 647"/>
              <a:gd name="T1" fmla="*/ 107 h 107"/>
              <a:gd name="T2" fmla="*/ 20 w 647"/>
              <a:gd name="T3" fmla="*/ 106 h 107"/>
              <a:gd name="T4" fmla="*/ 30 w 647"/>
              <a:gd name="T5" fmla="*/ 105 h 107"/>
              <a:gd name="T6" fmla="*/ 40 w 647"/>
              <a:gd name="T7" fmla="*/ 105 h 107"/>
              <a:gd name="T8" fmla="*/ 50 w 647"/>
              <a:gd name="T9" fmla="*/ 104 h 107"/>
              <a:gd name="T10" fmla="*/ 60 w 647"/>
              <a:gd name="T11" fmla="*/ 104 h 107"/>
              <a:gd name="T12" fmla="*/ 71 w 647"/>
              <a:gd name="T13" fmla="*/ 103 h 107"/>
              <a:gd name="T14" fmla="*/ 81 w 647"/>
              <a:gd name="T15" fmla="*/ 102 h 107"/>
              <a:gd name="T16" fmla="*/ 91 w 647"/>
              <a:gd name="T17" fmla="*/ 102 h 107"/>
              <a:gd name="T18" fmla="*/ 101 w 647"/>
              <a:gd name="T19" fmla="*/ 101 h 107"/>
              <a:gd name="T20" fmla="*/ 111 w 647"/>
              <a:gd name="T21" fmla="*/ 99 h 107"/>
              <a:gd name="T22" fmla="*/ 121 w 647"/>
              <a:gd name="T23" fmla="*/ 98 h 107"/>
              <a:gd name="T24" fmla="*/ 131 w 647"/>
              <a:gd name="T25" fmla="*/ 97 h 107"/>
              <a:gd name="T26" fmla="*/ 141 w 647"/>
              <a:gd name="T27" fmla="*/ 96 h 107"/>
              <a:gd name="T28" fmla="*/ 152 w 647"/>
              <a:gd name="T29" fmla="*/ 94 h 107"/>
              <a:gd name="T30" fmla="*/ 162 w 647"/>
              <a:gd name="T31" fmla="*/ 93 h 107"/>
              <a:gd name="T32" fmla="*/ 172 w 647"/>
              <a:gd name="T33" fmla="*/ 91 h 107"/>
              <a:gd name="T34" fmla="*/ 182 w 647"/>
              <a:gd name="T35" fmla="*/ 89 h 107"/>
              <a:gd name="T36" fmla="*/ 192 w 647"/>
              <a:gd name="T37" fmla="*/ 88 h 107"/>
              <a:gd name="T38" fmla="*/ 202 w 647"/>
              <a:gd name="T39" fmla="*/ 87 h 107"/>
              <a:gd name="T40" fmla="*/ 212 w 647"/>
              <a:gd name="T41" fmla="*/ 86 h 107"/>
              <a:gd name="T42" fmla="*/ 222 w 647"/>
              <a:gd name="T43" fmla="*/ 86 h 107"/>
              <a:gd name="T44" fmla="*/ 233 w 647"/>
              <a:gd name="T45" fmla="*/ 85 h 107"/>
              <a:gd name="T46" fmla="*/ 243 w 647"/>
              <a:gd name="T47" fmla="*/ 84 h 107"/>
              <a:gd name="T48" fmla="*/ 253 w 647"/>
              <a:gd name="T49" fmla="*/ 84 h 107"/>
              <a:gd name="T50" fmla="*/ 263 w 647"/>
              <a:gd name="T51" fmla="*/ 83 h 107"/>
              <a:gd name="T52" fmla="*/ 273 w 647"/>
              <a:gd name="T53" fmla="*/ 83 h 107"/>
              <a:gd name="T54" fmla="*/ 283 w 647"/>
              <a:gd name="T55" fmla="*/ 83 h 107"/>
              <a:gd name="T56" fmla="*/ 293 w 647"/>
              <a:gd name="T57" fmla="*/ 82 h 107"/>
              <a:gd name="T58" fmla="*/ 303 w 647"/>
              <a:gd name="T59" fmla="*/ 82 h 107"/>
              <a:gd name="T60" fmla="*/ 314 w 647"/>
              <a:gd name="T61" fmla="*/ 82 h 107"/>
              <a:gd name="T62" fmla="*/ 324 w 647"/>
              <a:gd name="T63" fmla="*/ 81 h 107"/>
              <a:gd name="T64" fmla="*/ 334 w 647"/>
              <a:gd name="T65" fmla="*/ 81 h 107"/>
              <a:gd name="T66" fmla="*/ 344 w 647"/>
              <a:gd name="T67" fmla="*/ 80 h 107"/>
              <a:gd name="T68" fmla="*/ 354 w 647"/>
              <a:gd name="T69" fmla="*/ 79 h 107"/>
              <a:gd name="T70" fmla="*/ 364 w 647"/>
              <a:gd name="T71" fmla="*/ 78 h 107"/>
              <a:gd name="T72" fmla="*/ 374 w 647"/>
              <a:gd name="T73" fmla="*/ 77 h 107"/>
              <a:gd name="T74" fmla="*/ 384 w 647"/>
              <a:gd name="T75" fmla="*/ 75 h 107"/>
              <a:gd name="T76" fmla="*/ 394 w 647"/>
              <a:gd name="T77" fmla="*/ 73 h 107"/>
              <a:gd name="T78" fmla="*/ 405 w 647"/>
              <a:gd name="T79" fmla="*/ 72 h 107"/>
              <a:gd name="T80" fmla="*/ 415 w 647"/>
              <a:gd name="T81" fmla="*/ 70 h 107"/>
              <a:gd name="T82" fmla="*/ 425 w 647"/>
              <a:gd name="T83" fmla="*/ 68 h 107"/>
              <a:gd name="T84" fmla="*/ 435 w 647"/>
              <a:gd name="T85" fmla="*/ 65 h 107"/>
              <a:gd name="T86" fmla="*/ 445 w 647"/>
              <a:gd name="T87" fmla="*/ 62 h 107"/>
              <a:gd name="T88" fmla="*/ 455 w 647"/>
              <a:gd name="T89" fmla="*/ 59 h 107"/>
              <a:gd name="T90" fmla="*/ 465 w 647"/>
              <a:gd name="T91" fmla="*/ 55 h 107"/>
              <a:gd name="T92" fmla="*/ 475 w 647"/>
              <a:gd name="T93" fmla="*/ 51 h 107"/>
              <a:gd name="T94" fmla="*/ 486 w 647"/>
              <a:gd name="T95" fmla="*/ 46 h 107"/>
              <a:gd name="T96" fmla="*/ 496 w 647"/>
              <a:gd name="T97" fmla="*/ 41 h 107"/>
              <a:gd name="T98" fmla="*/ 506 w 647"/>
              <a:gd name="T99" fmla="*/ 35 h 107"/>
              <a:gd name="T100" fmla="*/ 516 w 647"/>
              <a:gd name="T101" fmla="*/ 31 h 107"/>
              <a:gd name="T102" fmla="*/ 526 w 647"/>
              <a:gd name="T103" fmla="*/ 25 h 107"/>
              <a:gd name="T104" fmla="*/ 536 w 647"/>
              <a:gd name="T105" fmla="*/ 22 h 107"/>
              <a:gd name="T106" fmla="*/ 546 w 647"/>
              <a:gd name="T107" fmla="*/ 20 h 107"/>
              <a:gd name="T108" fmla="*/ 556 w 647"/>
              <a:gd name="T109" fmla="*/ 17 h 107"/>
              <a:gd name="T110" fmla="*/ 567 w 647"/>
              <a:gd name="T111" fmla="*/ 15 h 107"/>
              <a:gd name="T112" fmla="*/ 577 w 647"/>
              <a:gd name="T113" fmla="*/ 13 h 107"/>
              <a:gd name="T114" fmla="*/ 587 w 647"/>
              <a:gd name="T115" fmla="*/ 11 h 107"/>
              <a:gd name="T116" fmla="*/ 597 w 647"/>
              <a:gd name="T117" fmla="*/ 10 h 107"/>
              <a:gd name="T118" fmla="*/ 607 w 647"/>
              <a:gd name="T119" fmla="*/ 8 h 107"/>
              <a:gd name="T120" fmla="*/ 617 w 647"/>
              <a:gd name="T121" fmla="*/ 5 h 107"/>
              <a:gd name="T122" fmla="*/ 627 w 647"/>
              <a:gd name="T123" fmla="*/ 3 h 107"/>
              <a:gd name="T124" fmla="*/ 637 w 647"/>
              <a:gd name="T125" fmla="*/ 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7" h="107">
                <a:moveTo>
                  <a:pt x="0" y="107"/>
                </a:moveTo>
                <a:lnTo>
                  <a:pt x="1" y="107"/>
                </a:lnTo>
                <a:lnTo>
                  <a:pt x="1" y="107"/>
                </a:lnTo>
                <a:lnTo>
                  <a:pt x="2" y="107"/>
                </a:lnTo>
                <a:lnTo>
                  <a:pt x="2" y="107"/>
                </a:lnTo>
                <a:lnTo>
                  <a:pt x="3" y="107"/>
                </a:lnTo>
                <a:lnTo>
                  <a:pt x="3" y="107"/>
                </a:lnTo>
                <a:lnTo>
                  <a:pt x="4" y="107"/>
                </a:lnTo>
                <a:lnTo>
                  <a:pt x="4" y="107"/>
                </a:lnTo>
                <a:lnTo>
                  <a:pt x="5" y="107"/>
                </a:lnTo>
                <a:lnTo>
                  <a:pt x="5" y="107"/>
                </a:lnTo>
                <a:lnTo>
                  <a:pt x="6" y="107"/>
                </a:lnTo>
                <a:lnTo>
                  <a:pt x="6" y="107"/>
                </a:lnTo>
                <a:lnTo>
                  <a:pt x="7" y="107"/>
                </a:lnTo>
                <a:lnTo>
                  <a:pt x="7" y="107"/>
                </a:lnTo>
                <a:lnTo>
                  <a:pt x="7" y="107"/>
                </a:lnTo>
                <a:lnTo>
                  <a:pt x="8" y="107"/>
                </a:lnTo>
                <a:lnTo>
                  <a:pt x="8" y="107"/>
                </a:lnTo>
                <a:lnTo>
                  <a:pt x="9" y="107"/>
                </a:lnTo>
                <a:lnTo>
                  <a:pt x="9" y="107"/>
                </a:lnTo>
                <a:lnTo>
                  <a:pt x="10" y="107"/>
                </a:lnTo>
                <a:lnTo>
                  <a:pt x="10" y="107"/>
                </a:lnTo>
                <a:lnTo>
                  <a:pt x="11" y="107"/>
                </a:lnTo>
                <a:lnTo>
                  <a:pt x="11" y="107"/>
                </a:lnTo>
                <a:lnTo>
                  <a:pt x="12" y="107"/>
                </a:lnTo>
                <a:lnTo>
                  <a:pt x="12" y="106"/>
                </a:lnTo>
                <a:lnTo>
                  <a:pt x="13" y="106"/>
                </a:lnTo>
                <a:lnTo>
                  <a:pt x="13" y="106"/>
                </a:lnTo>
                <a:lnTo>
                  <a:pt x="14" y="106"/>
                </a:lnTo>
                <a:lnTo>
                  <a:pt x="14" y="106"/>
                </a:lnTo>
                <a:lnTo>
                  <a:pt x="15" y="106"/>
                </a:lnTo>
                <a:lnTo>
                  <a:pt x="15" y="106"/>
                </a:lnTo>
                <a:lnTo>
                  <a:pt x="16" y="106"/>
                </a:lnTo>
                <a:lnTo>
                  <a:pt x="16" y="106"/>
                </a:lnTo>
                <a:lnTo>
                  <a:pt x="17" y="106"/>
                </a:lnTo>
                <a:lnTo>
                  <a:pt x="17" y="106"/>
                </a:lnTo>
                <a:lnTo>
                  <a:pt x="18" y="106"/>
                </a:lnTo>
                <a:lnTo>
                  <a:pt x="18" y="106"/>
                </a:lnTo>
                <a:lnTo>
                  <a:pt x="19" y="106"/>
                </a:lnTo>
                <a:lnTo>
                  <a:pt x="19" y="106"/>
                </a:lnTo>
                <a:lnTo>
                  <a:pt x="20" y="106"/>
                </a:lnTo>
                <a:lnTo>
                  <a:pt x="20" y="106"/>
                </a:lnTo>
                <a:lnTo>
                  <a:pt x="20" y="106"/>
                </a:lnTo>
                <a:lnTo>
                  <a:pt x="21" y="106"/>
                </a:lnTo>
                <a:lnTo>
                  <a:pt x="21" y="106"/>
                </a:lnTo>
                <a:lnTo>
                  <a:pt x="22" y="106"/>
                </a:lnTo>
                <a:lnTo>
                  <a:pt x="22" y="106"/>
                </a:lnTo>
                <a:lnTo>
                  <a:pt x="23" y="106"/>
                </a:lnTo>
                <a:lnTo>
                  <a:pt x="23" y="106"/>
                </a:lnTo>
                <a:lnTo>
                  <a:pt x="24" y="106"/>
                </a:lnTo>
                <a:lnTo>
                  <a:pt x="24" y="106"/>
                </a:lnTo>
                <a:lnTo>
                  <a:pt x="25" y="106"/>
                </a:lnTo>
                <a:lnTo>
                  <a:pt x="25" y="106"/>
                </a:lnTo>
                <a:lnTo>
                  <a:pt x="26" y="106"/>
                </a:lnTo>
                <a:lnTo>
                  <a:pt x="26" y="106"/>
                </a:lnTo>
                <a:lnTo>
                  <a:pt x="27" y="106"/>
                </a:lnTo>
                <a:lnTo>
                  <a:pt x="27" y="106"/>
                </a:lnTo>
                <a:lnTo>
                  <a:pt x="28" y="106"/>
                </a:lnTo>
                <a:lnTo>
                  <a:pt x="28" y="106"/>
                </a:lnTo>
                <a:lnTo>
                  <a:pt x="29" y="105"/>
                </a:lnTo>
                <a:lnTo>
                  <a:pt x="29" y="105"/>
                </a:lnTo>
                <a:lnTo>
                  <a:pt x="30" y="105"/>
                </a:lnTo>
                <a:lnTo>
                  <a:pt x="30" y="105"/>
                </a:lnTo>
                <a:lnTo>
                  <a:pt x="31" y="105"/>
                </a:lnTo>
                <a:lnTo>
                  <a:pt x="31" y="105"/>
                </a:lnTo>
                <a:lnTo>
                  <a:pt x="32" y="105"/>
                </a:lnTo>
                <a:lnTo>
                  <a:pt x="32" y="105"/>
                </a:lnTo>
                <a:lnTo>
                  <a:pt x="33" y="105"/>
                </a:lnTo>
                <a:lnTo>
                  <a:pt x="33" y="105"/>
                </a:lnTo>
                <a:lnTo>
                  <a:pt x="33" y="105"/>
                </a:lnTo>
                <a:lnTo>
                  <a:pt x="34" y="105"/>
                </a:lnTo>
                <a:lnTo>
                  <a:pt x="34" y="105"/>
                </a:lnTo>
                <a:lnTo>
                  <a:pt x="35" y="105"/>
                </a:lnTo>
                <a:lnTo>
                  <a:pt x="35" y="105"/>
                </a:lnTo>
                <a:lnTo>
                  <a:pt x="36" y="105"/>
                </a:lnTo>
                <a:lnTo>
                  <a:pt x="36" y="105"/>
                </a:lnTo>
                <a:lnTo>
                  <a:pt x="37" y="105"/>
                </a:lnTo>
                <a:lnTo>
                  <a:pt x="37" y="105"/>
                </a:lnTo>
                <a:lnTo>
                  <a:pt x="38" y="105"/>
                </a:lnTo>
                <a:lnTo>
                  <a:pt x="38" y="105"/>
                </a:lnTo>
                <a:lnTo>
                  <a:pt x="39" y="105"/>
                </a:lnTo>
                <a:lnTo>
                  <a:pt x="39" y="105"/>
                </a:lnTo>
                <a:lnTo>
                  <a:pt x="40" y="105"/>
                </a:lnTo>
                <a:lnTo>
                  <a:pt x="40" y="105"/>
                </a:lnTo>
                <a:lnTo>
                  <a:pt x="41" y="105"/>
                </a:lnTo>
                <a:lnTo>
                  <a:pt x="41" y="105"/>
                </a:lnTo>
                <a:lnTo>
                  <a:pt x="42" y="105"/>
                </a:lnTo>
                <a:lnTo>
                  <a:pt x="42" y="105"/>
                </a:lnTo>
                <a:lnTo>
                  <a:pt x="43" y="105"/>
                </a:lnTo>
                <a:lnTo>
                  <a:pt x="43" y="105"/>
                </a:lnTo>
                <a:lnTo>
                  <a:pt x="44" y="105"/>
                </a:lnTo>
                <a:lnTo>
                  <a:pt x="44" y="104"/>
                </a:lnTo>
                <a:lnTo>
                  <a:pt x="45" y="104"/>
                </a:lnTo>
                <a:lnTo>
                  <a:pt x="45" y="104"/>
                </a:lnTo>
                <a:lnTo>
                  <a:pt x="46" y="104"/>
                </a:lnTo>
                <a:lnTo>
                  <a:pt x="46" y="104"/>
                </a:lnTo>
                <a:lnTo>
                  <a:pt x="47" y="104"/>
                </a:lnTo>
                <a:lnTo>
                  <a:pt x="47" y="104"/>
                </a:lnTo>
                <a:lnTo>
                  <a:pt x="47" y="104"/>
                </a:lnTo>
                <a:lnTo>
                  <a:pt x="48" y="104"/>
                </a:lnTo>
                <a:lnTo>
                  <a:pt x="48" y="104"/>
                </a:lnTo>
                <a:lnTo>
                  <a:pt x="49" y="104"/>
                </a:lnTo>
                <a:lnTo>
                  <a:pt x="49" y="104"/>
                </a:lnTo>
                <a:lnTo>
                  <a:pt x="50" y="104"/>
                </a:lnTo>
                <a:lnTo>
                  <a:pt x="50" y="104"/>
                </a:lnTo>
                <a:lnTo>
                  <a:pt x="51" y="104"/>
                </a:lnTo>
                <a:lnTo>
                  <a:pt x="51" y="104"/>
                </a:lnTo>
                <a:lnTo>
                  <a:pt x="52" y="104"/>
                </a:lnTo>
                <a:lnTo>
                  <a:pt x="52" y="104"/>
                </a:lnTo>
                <a:lnTo>
                  <a:pt x="53" y="104"/>
                </a:lnTo>
                <a:lnTo>
                  <a:pt x="53" y="104"/>
                </a:lnTo>
                <a:lnTo>
                  <a:pt x="54" y="104"/>
                </a:lnTo>
                <a:lnTo>
                  <a:pt x="54" y="104"/>
                </a:lnTo>
                <a:lnTo>
                  <a:pt x="55" y="104"/>
                </a:lnTo>
                <a:lnTo>
                  <a:pt x="55" y="104"/>
                </a:lnTo>
                <a:lnTo>
                  <a:pt x="56" y="104"/>
                </a:lnTo>
                <a:lnTo>
                  <a:pt x="56" y="104"/>
                </a:lnTo>
                <a:lnTo>
                  <a:pt x="57" y="104"/>
                </a:lnTo>
                <a:lnTo>
                  <a:pt x="57" y="104"/>
                </a:lnTo>
                <a:lnTo>
                  <a:pt x="58" y="104"/>
                </a:lnTo>
                <a:lnTo>
                  <a:pt x="58" y="104"/>
                </a:lnTo>
                <a:lnTo>
                  <a:pt x="59" y="104"/>
                </a:lnTo>
                <a:lnTo>
                  <a:pt x="59" y="104"/>
                </a:lnTo>
                <a:lnTo>
                  <a:pt x="60" y="104"/>
                </a:lnTo>
                <a:lnTo>
                  <a:pt x="60" y="104"/>
                </a:lnTo>
                <a:lnTo>
                  <a:pt x="60" y="104"/>
                </a:lnTo>
                <a:lnTo>
                  <a:pt x="61" y="104"/>
                </a:lnTo>
                <a:lnTo>
                  <a:pt x="61" y="104"/>
                </a:lnTo>
                <a:lnTo>
                  <a:pt x="62" y="104"/>
                </a:lnTo>
                <a:lnTo>
                  <a:pt x="62" y="103"/>
                </a:lnTo>
                <a:lnTo>
                  <a:pt x="63" y="103"/>
                </a:lnTo>
                <a:lnTo>
                  <a:pt x="63" y="103"/>
                </a:lnTo>
                <a:lnTo>
                  <a:pt x="64" y="103"/>
                </a:lnTo>
                <a:lnTo>
                  <a:pt x="64" y="103"/>
                </a:lnTo>
                <a:lnTo>
                  <a:pt x="65" y="103"/>
                </a:lnTo>
                <a:lnTo>
                  <a:pt x="65" y="103"/>
                </a:lnTo>
                <a:lnTo>
                  <a:pt x="66" y="103"/>
                </a:lnTo>
                <a:lnTo>
                  <a:pt x="66" y="103"/>
                </a:lnTo>
                <a:lnTo>
                  <a:pt x="67" y="103"/>
                </a:lnTo>
                <a:lnTo>
                  <a:pt x="67" y="103"/>
                </a:lnTo>
                <a:lnTo>
                  <a:pt x="68" y="103"/>
                </a:lnTo>
                <a:lnTo>
                  <a:pt x="68" y="103"/>
                </a:lnTo>
                <a:lnTo>
                  <a:pt x="69" y="103"/>
                </a:lnTo>
                <a:lnTo>
                  <a:pt x="69" y="103"/>
                </a:lnTo>
                <a:lnTo>
                  <a:pt x="70" y="103"/>
                </a:lnTo>
                <a:lnTo>
                  <a:pt x="70" y="103"/>
                </a:lnTo>
                <a:lnTo>
                  <a:pt x="71" y="103"/>
                </a:lnTo>
                <a:lnTo>
                  <a:pt x="71" y="103"/>
                </a:lnTo>
                <a:lnTo>
                  <a:pt x="72" y="103"/>
                </a:lnTo>
                <a:lnTo>
                  <a:pt x="72" y="103"/>
                </a:lnTo>
                <a:lnTo>
                  <a:pt x="73" y="103"/>
                </a:lnTo>
                <a:lnTo>
                  <a:pt x="73" y="103"/>
                </a:lnTo>
                <a:lnTo>
                  <a:pt x="74" y="103"/>
                </a:lnTo>
                <a:lnTo>
                  <a:pt x="74" y="103"/>
                </a:lnTo>
                <a:lnTo>
                  <a:pt x="74" y="103"/>
                </a:lnTo>
                <a:lnTo>
                  <a:pt x="75" y="103"/>
                </a:lnTo>
                <a:lnTo>
                  <a:pt x="75" y="103"/>
                </a:lnTo>
                <a:lnTo>
                  <a:pt x="76" y="103"/>
                </a:lnTo>
                <a:lnTo>
                  <a:pt x="76" y="103"/>
                </a:lnTo>
                <a:lnTo>
                  <a:pt x="77" y="103"/>
                </a:lnTo>
                <a:lnTo>
                  <a:pt x="77" y="103"/>
                </a:lnTo>
                <a:lnTo>
                  <a:pt x="78" y="103"/>
                </a:lnTo>
                <a:lnTo>
                  <a:pt x="78" y="102"/>
                </a:lnTo>
                <a:lnTo>
                  <a:pt x="79" y="102"/>
                </a:lnTo>
                <a:lnTo>
                  <a:pt x="79" y="102"/>
                </a:lnTo>
                <a:lnTo>
                  <a:pt x="80" y="102"/>
                </a:lnTo>
                <a:lnTo>
                  <a:pt x="80" y="102"/>
                </a:lnTo>
                <a:lnTo>
                  <a:pt x="81" y="102"/>
                </a:lnTo>
                <a:lnTo>
                  <a:pt x="81" y="102"/>
                </a:lnTo>
                <a:lnTo>
                  <a:pt x="82" y="102"/>
                </a:lnTo>
                <a:lnTo>
                  <a:pt x="82" y="102"/>
                </a:lnTo>
                <a:lnTo>
                  <a:pt x="83" y="102"/>
                </a:lnTo>
                <a:lnTo>
                  <a:pt x="83" y="102"/>
                </a:lnTo>
                <a:lnTo>
                  <a:pt x="84" y="102"/>
                </a:lnTo>
                <a:lnTo>
                  <a:pt x="84" y="102"/>
                </a:lnTo>
                <a:lnTo>
                  <a:pt x="85" y="102"/>
                </a:lnTo>
                <a:lnTo>
                  <a:pt x="85" y="102"/>
                </a:lnTo>
                <a:lnTo>
                  <a:pt x="86" y="102"/>
                </a:lnTo>
                <a:lnTo>
                  <a:pt x="86" y="102"/>
                </a:lnTo>
                <a:lnTo>
                  <a:pt x="87" y="102"/>
                </a:lnTo>
                <a:lnTo>
                  <a:pt x="87" y="102"/>
                </a:lnTo>
                <a:lnTo>
                  <a:pt x="87" y="102"/>
                </a:lnTo>
                <a:lnTo>
                  <a:pt x="88" y="102"/>
                </a:lnTo>
                <a:lnTo>
                  <a:pt x="88" y="102"/>
                </a:lnTo>
                <a:lnTo>
                  <a:pt x="89" y="102"/>
                </a:lnTo>
                <a:lnTo>
                  <a:pt x="89" y="102"/>
                </a:lnTo>
                <a:lnTo>
                  <a:pt x="90" y="102"/>
                </a:lnTo>
                <a:lnTo>
                  <a:pt x="90" y="102"/>
                </a:lnTo>
                <a:lnTo>
                  <a:pt x="91" y="102"/>
                </a:lnTo>
                <a:lnTo>
                  <a:pt x="91" y="102"/>
                </a:lnTo>
                <a:lnTo>
                  <a:pt x="92" y="101"/>
                </a:lnTo>
                <a:lnTo>
                  <a:pt x="92" y="101"/>
                </a:lnTo>
                <a:lnTo>
                  <a:pt x="93" y="101"/>
                </a:lnTo>
                <a:lnTo>
                  <a:pt x="93" y="101"/>
                </a:lnTo>
                <a:lnTo>
                  <a:pt x="94" y="101"/>
                </a:lnTo>
                <a:lnTo>
                  <a:pt x="94" y="101"/>
                </a:lnTo>
                <a:lnTo>
                  <a:pt x="95" y="101"/>
                </a:lnTo>
                <a:lnTo>
                  <a:pt x="95" y="101"/>
                </a:lnTo>
                <a:lnTo>
                  <a:pt x="96" y="101"/>
                </a:lnTo>
                <a:lnTo>
                  <a:pt x="96" y="101"/>
                </a:lnTo>
                <a:lnTo>
                  <a:pt x="97" y="101"/>
                </a:lnTo>
                <a:lnTo>
                  <a:pt x="97" y="101"/>
                </a:lnTo>
                <a:lnTo>
                  <a:pt x="98" y="101"/>
                </a:lnTo>
                <a:lnTo>
                  <a:pt x="98" y="101"/>
                </a:lnTo>
                <a:lnTo>
                  <a:pt x="99" y="101"/>
                </a:lnTo>
                <a:lnTo>
                  <a:pt x="99" y="101"/>
                </a:lnTo>
                <a:lnTo>
                  <a:pt x="100" y="101"/>
                </a:lnTo>
                <a:lnTo>
                  <a:pt x="100" y="101"/>
                </a:lnTo>
                <a:lnTo>
                  <a:pt x="100" y="101"/>
                </a:lnTo>
                <a:lnTo>
                  <a:pt x="101" y="101"/>
                </a:lnTo>
                <a:lnTo>
                  <a:pt x="101" y="100"/>
                </a:lnTo>
                <a:lnTo>
                  <a:pt x="102" y="100"/>
                </a:lnTo>
                <a:lnTo>
                  <a:pt x="102" y="100"/>
                </a:lnTo>
                <a:lnTo>
                  <a:pt x="103" y="100"/>
                </a:lnTo>
                <a:lnTo>
                  <a:pt x="103" y="100"/>
                </a:lnTo>
                <a:lnTo>
                  <a:pt x="104" y="100"/>
                </a:lnTo>
                <a:lnTo>
                  <a:pt x="104" y="100"/>
                </a:lnTo>
                <a:lnTo>
                  <a:pt x="105" y="100"/>
                </a:lnTo>
                <a:lnTo>
                  <a:pt x="105" y="100"/>
                </a:lnTo>
                <a:lnTo>
                  <a:pt x="106" y="100"/>
                </a:lnTo>
                <a:lnTo>
                  <a:pt x="106" y="100"/>
                </a:lnTo>
                <a:lnTo>
                  <a:pt x="107" y="100"/>
                </a:lnTo>
                <a:lnTo>
                  <a:pt x="107" y="100"/>
                </a:lnTo>
                <a:lnTo>
                  <a:pt x="108" y="100"/>
                </a:lnTo>
                <a:lnTo>
                  <a:pt x="108" y="100"/>
                </a:lnTo>
                <a:lnTo>
                  <a:pt x="109" y="100"/>
                </a:lnTo>
                <a:lnTo>
                  <a:pt x="109" y="100"/>
                </a:lnTo>
                <a:lnTo>
                  <a:pt x="110" y="100"/>
                </a:lnTo>
                <a:lnTo>
                  <a:pt x="110" y="100"/>
                </a:lnTo>
                <a:lnTo>
                  <a:pt x="111" y="99"/>
                </a:lnTo>
                <a:lnTo>
                  <a:pt x="111" y="99"/>
                </a:lnTo>
                <a:lnTo>
                  <a:pt x="112" y="99"/>
                </a:lnTo>
                <a:lnTo>
                  <a:pt x="112" y="99"/>
                </a:lnTo>
                <a:lnTo>
                  <a:pt x="113" y="99"/>
                </a:lnTo>
                <a:lnTo>
                  <a:pt x="113" y="99"/>
                </a:lnTo>
                <a:lnTo>
                  <a:pt x="114" y="99"/>
                </a:lnTo>
                <a:lnTo>
                  <a:pt x="114" y="99"/>
                </a:lnTo>
                <a:lnTo>
                  <a:pt x="114" y="99"/>
                </a:lnTo>
                <a:lnTo>
                  <a:pt x="115" y="99"/>
                </a:lnTo>
                <a:lnTo>
                  <a:pt x="115" y="99"/>
                </a:lnTo>
                <a:lnTo>
                  <a:pt x="116" y="99"/>
                </a:lnTo>
                <a:lnTo>
                  <a:pt x="116" y="99"/>
                </a:lnTo>
                <a:lnTo>
                  <a:pt x="117" y="99"/>
                </a:lnTo>
                <a:lnTo>
                  <a:pt x="117" y="99"/>
                </a:lnTo>
                <a:lnTo>
                  <a:pt x="118" y="99"/>
                </a:lnTo>
                <a:lnTo>
                  <a:pt x="118" y="99"/>
                </a:lnTo>
                <a:lnTo>
                  <a:pt x="119" y="99"/>
                </a:lnTo>
                <a:lnTo>
                  <a:pt x="119" y="98"/>
                </a:lnTo>
                <a:lnTo>
                  <a:pt x="120" y="98"/>
                </a:lnTo>
                <a:lnTo>
                  <a:pt x="120" y="98"/>
                </a:lnTo>
                <a:lnTo>
                  <a:pt x="121" y="98"/>
                </a:lnTo>
                <a:lnTo>
                  <a:pt x="121" y="98"/>
                </a:lnTo>
                <a:lnTo>
                  <a:pt x="122" y="98"/>
                </a:lnTo>
                <a:lnTo>
                  <a:pt x="122" y="98"/>
                </a:lnTo>
                <a:lnTo>
                  <a:pt x="123" y="98"/>
                </a:lnTo>
                <a:lnTo>
                  <a:pt x="123" y="98"/>
                </a:lnTo>
                <a:lnTo>
                  <a:pt x="124" y="98"/>
                </a:lnTo>
                <a:lnTo>
                  <a:pt x="124" y="98"/>
                </a:lnTo>
                <a:lnTo>
                  <a:pt x="125" y="98"/>
                </a:lnTo>
                <a:lnTo>
                  <a:pt x="125" y="98"/>
                </a:lnTo>
                <a:lnTo>
                  <a:pt x="126" y="98"/>
                </a:lnTo>
                <a:lnTo>
                  <a:pt x="126" y="98"/>
                </a:lnTo>
                <a:lnTo>
                  <a:pt x="127" y="98"/>
                </a:lnTo>
                <a:lnTo>
                  <a:pt x="127" y="98"/>
                </a:lnTo>
                <a:lnTo>
                  <a:pt x="127" y="97"/>
                </a:lnTo>
                <a:lnTo>
                  <a:pt x="128" y="97"/>
                </a:lnTo>
                <a:lnTo>
                  <a:pt x="128" y="97"/>
                </a:lnTo>
                <a:lnTo>
                  <a:pt x="129" y="97"/>
                </a:lnTo>
                <a:lnTo>
                  <a:pt x="129" y="97"/>
                </a:lnTo>
                <a:lnTo>
                  <a:pt x="130" y="97"/>
                </a:lnTo>
                <a:lnTo>
                  <a:pt x="130" y="97"/>
                </a:lnTo>
                <a:lnTo>
                  <a:pt x="131" y="97"/>
                </a:lnTo>
                <a:lnTo>
                  <a:pt x="131" y="97"/>
                </a:lnTo>
                <a:lnTo>
                  <a:pt x="132" y="97"/>
                </a:lnTo>
                <a:lnTo>
                  <a:pt x="132" y="97"/>
                </a:lnTo>
                <a:lnTo>
                  <a:pt x="133" y="97"/>
                </a:lnTo>
                <a:lnTo>
                  <a:pt x="133" y="97"/>
                </a:lnTo>
                <a:lnTo>
                  <a:pt x="134" y="97"/>
                </a:lnTo>
                <a:lnTo>
                  <a:pt x="134" y="97"/>
                </a:lnTo>
                <a:lnTo>
                  <a:pt x="135" y="97"/>
                </a:lnTo>
                <a:lnTo>
                  <a:pt x="135" y="96"/>
                </a:lnTo>
                <a:lnTo>
                  <a:pt x="136" y="96"/>
                </a:lnTo>
                <a:lnTo>
                  <a:pt x="136" y="96"/>
                </a:lnTo>
                <a:lnTo>
                  <a:pt x="137" y="96"/>
                </a:lnTo>
                <a:lnTo>
                  <a:pt x="137" y="96"/>
                </a:lnTo>
                <a:lnTo>
                  <a:pt x="138" y="96"/>
                </a:lnTo>
                <a:lnTo>
                  <a:pt x="138" y="96"/>
                </a:lnTo>
                <a:lnTo>
                  <a:pt x="139" y="96"/>
                </a:lnTo>
                <a:lnTo>
                  <a:pt x="139" y="96"/>
                </a:lnTo>
                <a:lnTo>
                  <a:pt x="140" y="96"/>
                </a:lnTo>
                <a:lnTo>
                  <a:pt x="140" y="96"/>
                </a:lnTo>
                <a:lnTo>
                  <a:pt x="140" y="96"/>
                </a:lnTo>
                <a:lnTo>
                  <a:pt x="141" y="96"/>
                </a:lnTo>
                <a:lnTo>
                  <a:pt x="141" y="96"/>
                </a:lnTo>
                <a:lnTo>
                  <a:pt x="142" y="96"/>
                </a:lnTo>
                <a:lnTo>
                  <a:pt x="142" y="96"/>
                </a:lnTo>
                <a:lnTo>
                  <a:pt x="143" y="95"/>
                </a:lnTo>
                <a:lnTo>
                  <a:pt x="143" y="95"/>
                </a:lnTo>
                <a:lnTo>
                  <a:pt x="144" y="95"/>
                </a:lnTo>
                <a:lnTo>
                  <a:pt x="144" y="95"/>
                </a:lnTo>
                <a:lnTo>
                  <a:pt x="145" y="95"/>
                </a:lnTo>
                <a:lnTo>
                  <a:pt x="145" y="95"/>
                </a:lnTo>
                <a:lnTo>
                  <a:pt x="146" y="95"/>
                </a:lnTo>
                <a:lnTo>
                  <a:pt x="146" y="95"/>
                </a:lnTo>
                <a:lnTo>
                  <a:pt x="147" y="95"/>
                </a:lnTo>
                <a:lnTo>
                  <a:pt x="147" y="95"/>
                </a:lnTo>
                <a:lnTo>
                  <a:pt x="148" y="95"/>
                </a:lnTo>
                <a:lnTo>
                  <a:pt x="148" y="95"/>
                </a:lnTo>
                <a:lnTo>
                  <a:pt x="149" y="95"/>
                </a:lnTo>
                <a:lnTo>
                  <a:pt x="149" y="95"/>
                </a:lnTo>
                <a:lnTo>
                  <a:pt x="150" y="95"/>
                </a:lnTo>
                <a:lnTo>
                  <a:pt x="150" y="95"/>
                </a:lnTo>
                <a:lnTo>
                  <a:pt x="151" y="94"/>
                </a:lnTo>
                <a:lnTo>
                  <a:pt x="151" y="94"/>
                </a:lnTo>
                <a:lnTo>
                  <a:pt x="152" y="94"/>
                </a:lnTo>
                <a:lnTo>
                  <a:pt x="152" y="94"/>
                </a:lnTo>
                <a:lnTo>
                  <a:pt x="153" y="94"/>
                </a:lnTo>
                <a:lnTo>
                  <a:pt x="153" y="94"/>
                </a:lnTo>
                <a:lnTo>
                  <a:pt x="154" y="94"/>
                </a:lnTo>
                <a:lnTo>
                  <a:pt x="154" y="94"/>
                </a:lnTo>
                <a:lnTo>
                  <a:pt x="154" y="94"/>
                </a:lnTo>
                <a:lnTo>
                  <a:pt x="155" y="94"/>
                </a:lnTo>
                <a:lnTo>
                  <a:pt x="155" y="94"/>
                </a:lnTo>
                <a:lnTo>
                  <a:pt x="156" y="94"/>
                </a:lnTo>
                <a:lnTo>
                  <a:pt x="156" y="94"/>
                </a:lnTo>
                <a:lnTo>
                  <a:pt x="157" y="94"/>
                </a:lnTo>
                <a:lnTo>
                  <a:pt x="157" y="94"/>
                </a:lnTo>
                <a:lnTo>
                  <a:pt x="158" y="94"/>
                </a:lnTo>
                <a:lnTo>
                  <a:pt x="158" y="93"/>
                </a:lnTo>
                <a:lnTo>
                  <a:pt x="159" y="93"/>
                </a:lnTo>
                <a:lnTo>
                  <a:pt x="159" y="93"/>
                </a:lnTo>
                <a:lnTo>
                  <a:pt x="160" y="93"/>
                </a:lnTo>
                <a:lnTo>
                  <a:pt x="160" y="93"/>
                </a:lnTo>
                <a:lnTo>
                  <a:pt x="161" y="93"/>
                </a:lnTo>
                <a:lnTo>
                  <a:pt x="161" y="93"/>
                </a:lnTo>
                <a:lnTo>
                  <a:pt x="162" y="93"/>
                </a:lnTo>
                <a:lnTo>
                  <a:pt x="162" y="93"/>
                </a:lnTo>
                <a:lnTo>
                  <a:pt x="163" y="93"/>
                </a:lnTo>
                <a:lnTo>
                  <a:pt x="163" y="93"/>
                </a:lnTo>
                <a:lnTo>
                  <a:pt x="164" y="93"/>
                </a:lnTo>
                <a:lnTo>
                  <a:pt x="164" y="93"/>
                </a:lnTo>
                <a:lnTo>
                  <a:pt x="165" y="93"/>
                </a:lnTo>
                <a:lnTo>
                  <a:pt x="165" y="92"/>
                </a:lnTo>
                <a:lnTo>
                  <a:pt x="166" y="92"/>
                </a:lnTo>
                <a:lnTo>
                  <a:pt x="166" y="92"/>
                </a:lnTo>
                <a:lnTo>
                  <a:pt x="167" y="92"/>
                </a:lnTo>
                <a:lnTo>
                  <a:pt x="167" y="92"/>
                </a:lnTo>
                <a:lnTo>
                  <a:pt x="167" y="92"/>
                </a:lnTo>
                <a:lnTo>
                  <a:pt x="168" y="92"/>
                </a:lnTo>
                <a:lnTo>
                  <a:pt x="168" y="92"/>
                </a:lnTo>
                <a:lnTo>
                  <a:pt x="169" y="92"/>
                </a:lnTo>
                <a:lnTo>
                  <a:pt x="169" y="92"/>
                </a:lnTo>
                <a:lnTo>
                  <a:pt x="170" y="92"/>
                </a:lnTo>
                <a:lnTo>
                  <a:pt x="170" y="92"/>
                </a:lnTo>
                <a:lnTo>
                  <a:pt x="171" y="91"/>
                </a:lnTo>
                <a:lnTo>
                  <a:pt x="171" y="91"/>
                </a:lnTo>
                <a:lnTo>
                  <a:pt x="172" y="91"/>
                </a:lnTo>
                <a:lnTo>
                  <a:pt x="172" y="91"/>
                </a:lnTo>
                <a:lnTo>
                  <a:pt x="173" y="91"/>
                </a:lnTo>
                <a:lnTo>
                  <a:pt x="173" y="91"/>
                </a:lnTo>
                <a:lnTo>
                  <a:pt x="174" y="91"/>
                </a:lnTo>
                <a:lnTo>
                  <a:pt x="174" y="91"/>
                </a:lnTo>
                <a:lnTo>
                  <a:pt x="175" y="91"/>
                </a:lnTo>
                <a:lnTo>
                  <a:pt x="175" y="91"/>
                </a:lnTo>
                <a:lnTo>
                  <a:pt x="176" y="91"/>
                </a:lnTo>
                <a:lnTo>
                  <a:pt x="176" y="90"/>
                </a:lnTo>
                <a:lnTo>
                  <a:pt x="177" y="90"/>
                </a:lnTo>
                <a:lnTo>
                  <a:pt x="177" y="90"/>
                </a:lnTo>
                <a:lnTo>
                  <a:pt x="178" y="90"/>
                </a:lnTo>
                <a:lnTo>
                  <a:pt x="178" y="90"/>
                </a:lnTo>
                <a:lnTo>
                  <a:pt x="179" y="90"/>
                </a:lnTo>
                <a:lnTo>
                  <a:pt x="179" y="90"/>
                </a:lnTo>
                <a:lnTo>
                  <a:pt x="180" y="90"/>
                </a:lnTo>
                <a:lnTo>
                  <a:pt x="180" y="90"/>
                </a:lnTo>
                <a:lnTo>
                  <a:pt x="180" y="90"/>
                </a:lnTo>
                <a:lnTo>
                  <a:pt x="181" y="89"/>
                </a:lnTo>
                <a:lnTo>
                  <a:pt x="181" y="89"/>
                </a:lnTo>
                <a:lnTo>
                  <a:pt x="182" y="89"/>
                </a:lnTo>
                <a:lnTo>
                  <a:pt x="182" y="89"/>
                </a:lnTo>
                <a:lnTo>
                  <a:pt x="183" y="89"/>
                </a:lnTo>
                <a:lnTo>
                  <a:pt x="183" y="89"/>
                </a:lnTo>
                <a:lnTo>
                  <a:pt x="184" y="89"/>
                </a:lnTo>
                <a:lnTo>
                  <a:pt x="184" y="89"/>
                </a:lnTo>
                <a:lnTo>
                  <a:pt x="185" y="89"/>
                </a:lnTo>
                <a:lnTo>
                  <a:pt x="185" y="89"/>
                </a:lnTo>
                <a:lnTo>
                  <a:pt x="186" y="89"/>
                </a:lnTo>
                <a:lnTo>
                  <a:pt x="186" y="89"/>
                </a:lnTo>
                <a:lnTo>
                  <a:pt x="187" y="88"/>
                </a:lnTo>
                <a:lnTo>
                  <a:pt x="187" y="88"/>
                </a:lnTo>
                <a:lnTo>
                  <a:pt x="188" y="88"/>
                </a:lnTo>
                <a:lnTo>
                  <a:pt x="188" y="88"/>
                </a:lnTo>
                <a:lnTo>
                  <a:pt x="189" y="88"/>
                </a:lnTo>
                <a:lnTo>
                  <a:pt x="189" y="88"/>
                </a:lnTo>
                <a:lnTo>
                  <a:pt x="190" y="88"/>
                </a:lnTo>
                <a:lnTo>
                  <a:pt x="190" y="88"/>
                </a:lnTo>
                <a:lnTo>
                  <a:pt x="191" y="88"/>
                </a:lnTo>
                <a:lnTo>
                  <a:pt x="191" y="88"/>
                </a:lnTo>
                <a:lnTo>
                  <a:pt x="192" y="88"/>
                </a:lnTo>
                <a:lnTo>
                  <a:pt x="192" y="88"/>
                </a:lnTo>
                <a:lnTo>
                  <a:pt x="193" y="88"/>
                </a:lnTo>
                <a:lnTo>
                  <a:pt x="193" y="88"/>
                </a:lnTo>
                <a:lnTo>
                  <a:pt x="194" y="88"/>
                </a:lnTo>
                <a:lnTo>
                  <a:pt x="194" y="88"/>
                </a:lnTo>
                <a:lnTo>
                  <a:pt x="194" y="88"/>
                </a:lnTo>
                <a:lnTo>
                  <a:pt x="195" y="87"/>
                </a:lnTo>
                <a:lnTo>
                  <a:pt x="195" y="87"/>
                </a:lnTo>
                <a:lnTo>
                  <a:pt x="196" y="87"/>
                </a:lnTo>
                <a:lnTo>
                  <a:pt x="196" y="87"/>
                </a:lnTo>
                <a:lnTo>
                  <a:pt x="197" y="87"/>
                </a:lnTo>
                <a:lnTo>
                  <a:pt x="197" y="87"/>
                </a:lnTo>
                <a:lnTo>
                  <a:pt x="198" y="87"/>
                </a:lnTo>
                <a:lnTo>
                  <a:pt x="198" y="87"/>
                </a:lnTo>
                <a:lnTo>
                  <a:pt x="199" y="87"/>
                </a:lnTo>
                <a:lnTo>
                  <a:pt x="199" y="87"/>
                </a:lnTo>
                <a:lnTo>
                  <a:pt x="200" y="87"/>
                </a:lnTo>
                <a:lnTo>
                  <a:pt x="200" y="87"/>
                </a:lnTo>
                <a:lnTo>
                  <a:pt x="201" y="87"/>
                </a:lnTo>
                <a:lnTo>
                  <a:pt x="201" y="87"/>
                </a:lnTo>
                <a:lnTo>
                  <a:pt x="202" y="87"/>
                </a:lnTo>
                <a:lnTo>
                  <a:pt x="202" y="87"/>
                </a:lnTo>
                <a:lnTo>
                  <a:pt x="203" y="87"/>
                </a:lnTo>
                <a:lnTo>
                  <a:pt x="203" y="87"/>
                </a:lnTo>
                <a:lnTo>
                  <a:pt x="204" y="87"/>
                </a:lnTo>
                <a:lnTo>
                  <a:pt x="204" y="87"/>
                </a:lnTo>
                <a:lnTo>
                  <a:pt x="205" y="87"/>
                </a:lnTo>
                <a:lnTo>
                  <a:pt x="205" y="87"/>
                </a:lnTo>
                <a:lnTo>
                  <a:pt x="206" y="87"/>
                </a:lnTo>
                <a:lnTo>
                  <a:pt x="206" y="87"/>
                </a:lnTo>
                <a:lnTo>
                  <a:pt x="207" y="87"/>
                </a:lnTo>
                <a:lnTo>
                  <a:pt x="207" y="87"/>
                </a:lnTo>
                <a:lnTo>
                  <a:pt x="207" y="86"/>
                </a:lnTo>
                <a:lnTo>
                  <a:pt x="208" y="86"/>
                </a:lnTo>
                <a:lnTo>
                  <a:pt x="208" y="86"/>
                </a:lnTo>
                <a:lnTo>
                  <a:pt x="209" y="86"/>
                </a:lnTo>
                <a:lnTo>
                  <a:pt x="209" y="86"/>
                </a:lnTo>
                <a:lnTo>
                  <a:pt x="210" y="86"/>
                </a:lnTo>
                <a:lnTo>
                  <a:pt x="210" y="86"/>
                </a:lnTo>
                <a:lnTo>
                  <a:pt x="211" y="86"/>
                </a:lnTo>
                <a:lnTo>
                  <a:pt x="211" y="86"/>
                </a:lnTo>
                <a:lnTo>
                  <a:pt x="212" y="86"/>
                </a:lnTo>
                <a:lnTo>
                  <a:pt x="212" y="86"/>
                </a:lnTo>
                <a:lnTo>
                  <a:pt x="213" y="86"/>
                </a:lnTo>
                <a:lnTo>
                  <a:pt x="213" y="86"/>
                </a:lnTo>
                <a:lnTo>
                  <a:pt x="214" y="86"/>
                </a:lnTo>
                <a:lnTo>
                  <a:pt x="214" y="86"/>
                </a:lnTo>
                <a:lnTo>
                  <a:pt x="215" y="86"/>
                </a:lnTo>
                <a:lnTo>
                  <a:pt x="215" y="86"/>
                </a:lnTo>
                <a:lnTo>
                  <a:pt x="216" y="86"/>
                </a:lnTo>
                <a:lnTo>
                  <a:pt x="216" y="86"/>
                </a:lnTo>
                <a:lnTo>
                  <a:pt x="217" y="86"/>
                </a:lnTo>
                <a:lnTo>
                  <a:pt x="217" y="86"/>
                </a:lnTo>
                <a:lnTo>
                  <a:pt x="218" y="86"/>
                </a:lnTo>
                <a:lnTo>
                  <a:pt x="218" y="86"/>
                </a:lnTo>
                <a:lnTo>
                  <a:pt x="219" y="86"/>
                </a:lnTo>
                <a:lnTo>
                  <a:pt x="219" y="86"/>
                </a:lnTo>
                <a:lnTo>
                  <a:pt x="220" y="86"/>
                </a:lnTo>
                <a:lnTo>
                  <a:pt x="220" y="86"/>
                </a:lnTo>
                <a:lnTo>
                  <a:pt x="221" y="86"/>
                </a:lnTo>
                <a:lnTo>
                  <a:pt x="221" y="86"/>
                </a:lnTo>
                <a:lnTo>
                  <a:pt x="221" y="86"/>
                </a:lnTo>
                <a:lnTo>
                  <a:pt x="222" y="86"/>
                </a:lnTo>
                <a:lnTo>
                  <a:pt x="222" y="86"/>
                </a:lnTo>
                <a:lnTo>
                  <a:pt x="223" y="85"/>
                </a:lnTo>
                <a:lnTo>
                  <a:pt x="223" y="85"/>
                </a:lnTo>
                <a:lnTo>
                  <a:pt x="224" y="85"/>
                </a:lnTo>
                <a:lnTo>
                  <a:pt x="224" y="85"/>
                </a:lnTo>
                <a:lnTo>
                  <a:pt x="225" y="85"/>
                </a:lnTo>
                <a:lnTo>
                  <a:pt x="225" y="85"/>
                </a:lnTo>
                <a:lnTo>
                  <a:pt x="226" y="85"/>
                </a:lnTo>
                <a:lnTo>
                  <a:pt x="226" y="85"/>
                </a:lnTo>
                <a:lnTo>
                  <a:pt x="227" y="85"/>
                </a:lnTo>
                <a:lnTo>
                  <a:pt x="227" y="85"/>
                </a:lnTo>
                <a:lnTo>
                  <a:pt x="228" y="85"/>
                </a:lnTo>
                <a:lnTo>
                  <a:pt x="228" y="85"/>
                </a:lnTo>
                <a:lnTo>
                  <a:pt x="229" y="85"/>
                </a:lnTo>
                <a:lnTo>
                  <a:pt x="229" y="85"/>
                </a:lnTo>
                <a:lnTo>
                  <a:pt x="230" y="85"/>
                </a:lnTo>
                <a:lnTo>
                  <a:pt x="230" y="85"/>
                </a:lnTo>
                <a:lnTo>
                  <a:pt x="231" y="85"/>
                </a:lnTo>
                <a:lnTo>
                  <a:pt x="231" y="85"/>
                </a:lnTo>
                <a:lnTo>
                  <a:pt x="232" y="85"/>
                </a:lnTo>
                <a:lnTo>
                  <a:pt x="232" y="85"/>
                </a:lnTo>
                <a:lnTo>
                  <a:pt x="233" y="85"/>
                </a:lnTo>
                <a:lnTo>
                  <a:pt x="233" y="85"/>
                </a:lnTo>
                <a:lnTo>
                  <a:pt x="234" y="85"/>
                </a:lnTo>
                <a:lnTo>
                  <a:pt x="234" y="85"/>
                </a:lnTo>
                <a:lnTo>
                  <a:pt x="234" y="85"/>
                </a:lnTo>
                <a:lnTo>
                  <a:pt x="235" y="85"/>
                </a:lnTo>
                <a:lnTo>
                  <a:pt x="235" y="85"/>
                </a:lnTo>
                <a:lnTo>
                  <a:pt x="236" y="85"/>
                </a:lnTo>
                <a:lnTo>
                  <a:pt x="236" y="85"/>
                </a:lnTo>
                <a:lnTo>
                  <a:pt x="237" y="85"/>
                </a:lnTo>
                <a:lnTo>
                  <a:pt x="237" y="85"/>
                </a:lnTo>
                <a:lnTo>
                  <a:pt x="238" y="85"/>
                </a:lnTo>
                <a:lnTo>
                  <a:pt x="238" y="85"/>
                </a:lnTo>
                <a:lnTo>
                  <a:pt x="239" y="85"/>
                </a:lnTo>
                <a:lnTo>
                  <a:pt x="239" y="84"/>
                </a:lnTo>
                <a:lnTo>
                  <a:pt x="240" y="84"/>
                </a:lnTo>
                <a:lnTo>
                  <a:pt x="240" y="84"/>
                </a:lnTo>
                <a:lnTo>
                  <a:pt x="241" y="84"/>
                </a:lnTo>
                <a:lnTo>
                  <a:pt x="241" y="84"/>
                </a:lnTo>
                <a:lnTo>
                  <a:pt x="242" y="84"/>
                </a:lnTo>
                <a:lnTo>
                  <a:pt x="242" y="84"/>
                </a:lnTo>
                <a:lnTo>
                  <a:pt x="243" y="84"/>
                </a:lnTo>
                <a:lnTo>
                  <a:pt x="243" y="84"/>
                </a:lnTo>
                <a:lnTo>
                  <a:pt x="244" y="84"/>
                </a:lnTo>
                <a:lnTo>
                  <a:pt x="244" y="84"/>
                </a:lnTo>
                <a:lnTo>
                  <a:pt x="245" y="84"/>
                </a:lnTo>
                <a:lnTo>
                  <a:pt x="245" y="84"/>
                </a:lnTo>
                <a:lnTo>
                  <a:pt x="246" y="84"/>
                </a:lnTo>
                <a:lnTo>
                  <a:pt x="246" y="84"/>
                </a:lnTo>
                <a:lnTo>
                  <a:pt x="247" y="84"/>
                </a:lnTo>
                <a:lnTo>
                  <a:pt x="247" y="84"/>
                </a:lnTo>
                <a:lnTo>
                  <a:pt x="247" y="84"/>
                </a:lnTo>
                <a:lnTo>
                  <a:pt x="248" y="84"/>
                </a:lnTo>
                <a:lnTo>
                  <a:pt x="248" y="84"/>
                </a:lnTo>
                <a:lnTo>
                  <a:pt x="249" y="84"/>
                </a:lnTo>
                <a:lnTo>
                  <a:pt x="249" y="84"/>
                </a:lnTo>
                <a:lnTo>
                  <a:pt x="250" y="84"/>
                </a:lnTo>
                <a:lnTo>
                  <a:pt x="250" y="84"/>
                </a:lnTo>
                <a:lnTo>
                  <a:pt x="251" y="84"/>
                </a:lnTo>
                <a:lnTo>
                  <a:pt x="251" y="84"/>
                </a:lnTo>
                <a:lnTo>
                  <a:pt x="252" y="84"/>
                </a:lnTo>
                <a:lnTo>
                  <a:pt x="252" y="84"/>
                </a:lnTo>
                <a:lnTo>
                  <a:pt x="253" y="84"/>
                </a:lnTo>
                <a:lnTo>
                  <a:pt x="253" y="84"/>
                </a:lnTo>
                <a:lnTo>
                  <a:pt x="254" y="84"/>
                </a:lnTo>
                <a:lnTo>
                  <a:pt x="254" y="84"/>
                </a:lnTo>
                <a:lnTo>
                  <a:pt x="255" y="84"/>
                </a:lnTo>
                <a:lnTo>
                  <a:pt x="255" y="84"/>
                </a:lnTo>
                <a:lnTo>
                  <a:pt x="256" y="84"/>
                </a:lnTo>
                <a:lnTo>
                  <a:pt x="256" y="84"/>
                </a:lnTo>
                <a:lnTo>
                  <a:pt x="257" y="84"/>
                </a:lnTo>
                <a:lnTo>
                  <a:pt x="257" y="84"/>
                </a:lnTo>
                <a:lnTo>
                  <a:pt x="258" y="84"/>
                </a:lnTo>
                <a:lnTo>
                  <a:pt x="258" y="84"/>
                </a:lnTo>
                <a:lnTo>
                  <a:pt x="259" y="83"/>
                </a:lnTo>
                <a:lnTo>
                  <a:pt x="259" y="83"/>
                </a:lnTo>
                <a:lnTo>
                  <a:pt x="260" y="83"/>
                </a:lnTo>
                <a:lnTo>
                  <a:pt x="260" y="83"/>
                </a:lnTo>
                <a:lnTo>
                  <a:pt x="261" y="83"/>
                </a:lnTo>
                <a:lnTo>
                  <a:pt x="261" y="83"/>
                </a:lnTo>
                <a:lnTo>
                  <a:pt x="261" y="83"/>
                </a:lnTo>
                <a:lnTo>
                  <a:pt x="262" y="83"/>
                </a:lnTo>
                <a:lnTo>
                  <a:pt x="262" y="83"/>
                </a:lnTo>
                <a:lnTo>
                  <a:pt x="263" y="83"/>
                </a:lnTo>
                <a:lnTo>
                  <a:pt x="263" y="83"/>
                </a:lnTo>
                <a:lnTo>
                  <a:pt x="264" y="83"/>
                </a:lnTo>
                <a:lnTo>
                  <a:pt x="264" y="83"/>
                </a:lnTo>
                <a:lnTo>
                  <a:pt x="265" y="83"/>
                </a:lnTo>
                <a:lnTo>
                  <a:pt x="265" y="83"/>
                </a:lnTo>
                <a:lnTo>
                  <a:pt x="266" y="83"/>
                </a:lnTo>
                <a:lnTo>
                  <a:pt x="266" y="83"/>
                </a:lnTo>
                <a:lnTo>
                  <a:pt x="267" y="83"/>
                </a:lnTo>
                <a:lnTo>
                  <a:pt x="267" y="83"/>
                </a:lnTo>
                <a:lnTo>
                  <a:pt x="268" y="83"/>
                </a:lnTo>
                <a:lnTo>
                  <a:pt x="268" y="83"/>
                </a:lnTo>
                <a:lnTo>
                  <a:pt x="269" y="83"/>
                </a:lnTo>
                <a:lnTo>
                  <a:pt x="269" y="83"/>
                </a:lnTo>
                <a:lnTo>
                  <a:pt x="270" y="83"/>
                </a:lnTo>
                <a:lnTo>
                  <a:pt x="270" y="83"/>
                </a:lnTo>
                <a:lnTo>
                  <a:pt x="271" y="83"/>
                </a:lnTo>
                <a:lnTo>
                  <a:pt x="271" y="83"/>
                </a:lnTo>
                <a:lnTo>
                  <a:pt x="272" y="83"/>
                </a:lnTo>
                <a:lnTo>
                  <a:pt x="272" y="83"/>
                </a:lnTo>
                <a:lnTo>
                  <a:pt x="273" y="83"/>
                </a:lnTo>
                <a:lnTo>
                  <a:pt x="273" y="83"/>
                </a:lnTo>
                <a:lnTo>
                  <a:pt x="274" y="83"/>
                </a:lnTo>
                <a:lnTo>
                  <a:pt x="274" y="83"/>
                </a:lnTo>
                <a:lnTo>
                  <a:pt x="274" y="83"/>
                </a:lnTo>
                <a:lnTo>
                  <a:pt x="275" y="83"/>
                </a:lnTo>
                <a:lnTo>
                  <a:pt x="275" y="83"/>
                </a:lnTo>
                <a:lnTo>
                  <a:pt x="276" y="83"/>
                </a:lnTo>
                <a:lnTo>
                  <a:pt x="276" y="83"/>
                </a:lnTo>
                <a:lnTo>
                  <a:pt x="277" y="83"/>
                </a:lnTo>
                <a:lnTo>
                  <a:pt x="277" y="83"/>
                </a:lnTo>
                <a:lnTo>
                  <a:pt x="278" y="83"/>
                </a:lnTo>
                <a:lnTo>
                  <a:pt x="278" y="83"/>
                </a:lnTo>
                <a:lnTo>
                  <a:pt x="279" y="83"/>
                </a:lnTo>
                <a:lnTo>
                  <a:pt x="279" y="83"/>
                </a:lnTo>
                <a:lnTo>
                  <a:pt x="280" y="83"/>
                </a:lnTo>
                <a:lnTo>
                  <a:pt x="280" y="83"/>
                </a:lnTo>
                <a:lnTo>
                  <a:pt x="281" y="83"/>
                </a:lnTo>
                <a:lnTo>
                  <a:pt x="281" y="83"/>
                </a:lnTo>
                <a:lnTo>
                  <a:pt x="282" y="83"/>
                </a:lnTo>
                <a:lnTo>
                  <a:pt x="282" y="83"/>
                </a:lnTo>
                <a:lnTo>
                  <a:pt x="283" y="83"/>
                </a:lnTo>
                <a:lnTo>
                  <a:pt x="283" y="83"/>
                </a:lnTo>
                <a:lnTo>
                  <a:pt x="284" y="83"/>
                </a:lnTo>
                <a:lnTo>
                  <a:pt x="284" y="83"/>
                </a:lnTo>
                <a:lnTo>
                  <a:pt x="285" y="82"/>
                </a:lnTo>
                <a:lnTo>
                  <a:pt x="285" y="82"/>
                </a:lnTo>
                <a:lnTo>
                  <a:pt x="286" y="82"/>
                </a:lnTo>
                <a:lnTo>
                  <a:pt x="286" y="82"/>
                </a:lnTo>
                <a:lnTo>
                  <a:pt x="287" y="82"/>
                </a:lnTo>
                <a:lnTo>
                  <a:pt x="287" y="82"/>
                </a:lnTo>
                <a:lnTo>
                  <a:pt x="287" y="82"/>
                </a:lnTo>
                <a:lnTo>
                  <a:pt x="288" y="82"/>
                </a:lnTo>
                <a:lnTo>
                  <a:pt x="288" y="82"/>
                </a:lnTo>
                <a:lnTo>
                  <a:pt x="289" y="82"/>
                </a:lnTo>
                <a:lnTo>
                  <a:pt x="289" y="82"/>
                </a:lnTo>
                <a:lnTo>
                  <a:pt x="290" y="82"/>
                </a:lnTo>
                <a:lnTo>
                  <a:pt x="290" y="82"/>
                </a:lnTo>
                <a:lnTo>
                  <a:pt x="291" y="82"/>
                </a:lnTo>
                <a:lnTo>
                  <a:pt x="291" y="82"/>
                </a:lnTo>
                <a:lnTo>
                  <a:pt x="292" y="82"/>
                </a:lnTo>
                <a:lnTo>
                  <a:pt x="292" y="82"/>
                </a:lnTo>
                <a:lnTo>
                  <a:pt x="293" y="82"/>
                </a:lnTo>
                <a:lnTo>
                  <a:pt x="293" y="82"/>
                </a:lnTo>
                <a:lnTo>
                  <a:pt x="294" y="82"/>
                </a:lnTo>
                <a:lnTo>
                  <a:pt x="294" y="82"/>
                </a:lnTo>
                <a:lnTo>
                  <a:pt x="295" y="82"/>
                </a:lnTo>
                <a:lnTo>
                  <a:pt x="295" y="82"/>
                </a:lnTo>
                <a:lnTo>
                  <a:pt x="296" y="82"/>
                </a:lnTo>
                <a:lnTo>
                  <a:pt x="296" y="82"/>
                </a:lnTo>
                <a:lnTo>
                  <a:pt x="297" y="82"/>
                </a:lnTo>
                <a:lnTo>
                  <a:pt x="297" y="82"/>
                </a:lnTo>
                <a:lnTo>
                  <a:pt x="298" y="82"/>
                </a:lnTo>
                <a:lnTo>
                  <a:pt x="298" y="82"/>
                </a:lnTo>
                <a:lnTo>
                  <a:pt x="299" y="82"/>
                </a:lnTo>
                <a:lnTo>
                  <a:pt x="299" y="82"/>
                </a:lnTo>
                <a:lnTo>
                  <a:pt x="300" y="82"/>
                </a:lnTo>
                <a:lnTo>
                  <a:pt x="300" y="82"/>
                </a:lnTo>
                <a:lnTo>
                  <a:pt x="301" y="82"/>
                </a:lnTo>
                <a:lnTo>
                  <a:pt x="301" y="82"/>
                </a:lnTo>
                <a:lnTo>
                  <a:pt x="301" y="82"/>
                </a:lnTo>
                <a:lnTo>
                  <a:pt x="302" y="82"/>
                </a:lnTo>
                <a:lnTo>
                  <a:pt x="302" y="82"/>
                </a:lnTo>
                <a:lnTo>
                  <a:pt x="303" y="82"/>
                </a:lnTo>
                <a:lnTo>
                  <a:pt x="303" y="82"/>
                </a:lnTo>
                <a:lnTo>
                  <a:pt x="304" y="82"/>
                </a:lnTo>
                <a:lnTo>
                  <a:pt x="304" y="82"/>
                </a:lnTo>
                <a:lnTo>
                  <a:pt x="305" y="82"/>
                </a:lnTo>
                <a:lnTo>
                  <a:pt x="305" y="82"/>
                </a:lnTo>
                <a:lnTo>
                  <a:pt x="306" y="82"/>
                </a:lnTo>
                <a:lnTo>
                  <a:pt x="306" y="82"/>
                </a:lnTo>
                <a:lnTo>
                  <a:pt x="307" y="82"/>
                </a:lnTo>
                <a:lnTo>
                  <a:pt x="307" y="82"/>
                </a:lnTo>
                <a:lnTo>
                  <a:pt x="308" y="82"/>
                </a:lnTo>
                <a:lnTo>
                  <a:pt x="308" y="82"/>
                </a:lnTo>
                <a:lnTo>
                  <a:pt x="309" y="82"/>
                </a:lnTo>
                <a:lnTo>
                  <a:pt x="309" y="82"/>
                </a:lnTo>
                <a:lnTo>
                  <a:pt x="310" y="82"/>
                </a:lnTo>
                <a:lnTo>
                  <a:pt x="310" y="82"/>
                </a:lnTo>
                <a:lnTo>
                  <a:pt x="311" y="82"/>
                </a:lnTo>
                <a:lnTo>
                  <a:pt x="311" y="82"/>
                </a:lnTo>
                <a:lnTo>
                  <a:pt x="312" y="82"/>
                </a:lnTo>
                <a:lnTo>
                  <a:pt x="312" y="82"/>
                </a:lnTo>
                <a:lnTo>
                  <a:pt x="313" y="82"/>
                </a:lnTo>
                <a:lnTo>
                  <a:pt x="313" y="82"/>
                </a:lnTo>
                <a:lnTo>
                  <a:pt x="314" y="82"/>
                </a:lnTo>
                <a:lnTo>
                  <a:pt x="314" y="82"/>
                </a:lnTo>
                <a:lnTo>
                  <a:pt x="314" y="82"/>
                </a:lnTo>
                <a:lnTo>
                  <a:pt x="315" y="82"/>
                </a:lnTo>
                <a:lnTo>
                  <a:pt x="315" y="82"/>
                </a:lnTo>
                <a:lnTo>
                  <a:pt x="316" y="82"/>
                </a:lnTo>
                <a:lnTo>
                  <a:pt x="316" y="81"/>
                </a:lnTo>
                <a:lnTo>
                  <a:pt x="317" y="81"/>
                </a:lnTo>
                <a:lnTo>
                  <a:pt x="317" y="81"/>
                </a:lnTo>
                <a:lnTo>
                  <a:pt x="318" y="81"/>
                </a:lnTo>
                <a:lnTo>
                  <a:pt x="318" y="81"/>
                </a:lnTo>
                <a:lnTo>
                  <a:pt x="319" y="81"/>
                </a:lnTo>
                <a:lnTo>
                  <a:pt x="319" y="81"/>
                </a:lnTo>
                <a:lnTo>
                  <a:pt x="320" y="81"/>
                </a:lnTo>
                <a:lnTo>
                  <a:pt x="320" y="81"/>
                </a:lnTo>
                <a:lnTo>
                  <a:pt x="321" y="81"/>
                </a:lnTo>
                <a:lnTo>
                  <a:pt x="321" y="81"/>
                </a:lnTo>
                <a:lnTo>
                  <a:pt x="322" y="81"/>
                </a:lnTo>
                <a:lnTo>
                  <a:pt x="322" y="81"/>
                </a:lnTo>
                <a:lnTo>
                  <a:pt x="323" y="81"/>
                </a:lnTo>
                <a:lnTo>
                  <a:pt x="323" y="81"/>
                </a:lnTo>
                <a:lnTo>
                  <a:pt x="324" y="81"/>
                </a:lnTo>
                <a:lnTo>
                  <a:pt x="324" y="81"/>
                </a:lnTo>
                <a:lnTo>
                  <a:pt x="325" y="81"/>
                </a:lnTo>
                <a:lnTo>
                  <a:pt x="325" y="81"/>
                </a:lnTo>
                <a:lnTo>
                  <a:pt x="326" y="81"/>
                </a:lnTo>
                <a:lnTo>
                  <a:pt x="326" y="81"/>
                </a:lnTo>
                <a:lnTo>
                  <a:pt x="327" y="81"/>
                </a:lnTo>
                <a:lnTo>
                  <a:pt x="327" y="81"/>
                </a:lnTo>
                <a:lnTo>
                  <a:pt x="328" y="81"/>
                </a:lnTo>
                <a:lnTo>
                  <a:pt x="328" y="81"/>
                </a:lnTo>
                <a:lnTo>
                  <a:pt x="328" y="81"/>
                </a:lnTo>
                <a:lnTo>
                  <a:pt x="329" y="81"/>
                </a:lnTo>
                <a:lnTo>
                  <a:pt x="329" y="81"/>
                </a:lnTo>
                <a:lnTo>
                  <a:pt x="330" y="81"/>
                </a:lnTo>
                <a:lnTo>
                  <a:pt x="330" y="81"/>
                </a:lnTo>
                <a:lnTo>
                  <a:pt x="331" y="81"/>
                </a:lnTo>
                <a:lnTo>
                  <a:pt x="331" y="81"/>
                </a:lnTo>
                <a:lnTo>
                  <a:pt x="332" y="81"/>
                </a:lnTo>
                <a:lnTo>
                  <a:pt x="332" y="81"/>
                </a:lnTo>
                <a:lnTo>
                  <a:pt x="333" y="81"/>
                </a:lnTo>
                <a:lnTo>
                  <a:pt x="333" y="81"/>
                </a:lnTo>
                <a:lnTo>
                  <a:pt x="334" y="81"/>
                </a:lnTo>
                <a:lnTo>
                  <a:pt x="334" y="81"/>
                </a:lnTo>
                <a:lnTo>
                  <a:pt x="335" y="81"/>
                </a:lnTo>
                <a:lnTo>
                  <a:pt x="335" y="81"/>
                </a:lnTo>
                <a:lnTo>
                  <a:pt x="336" y="81"/>
                </a:lnTo>
                <a:lnTo>
                  <a:pt x="336" y="81"/>
                </a:lnTo>
                <a:lnTo>
                  <a:pt x="337" y="81"/>
                </a:lnTo>
                <a:lnTo>
                  <a:pt x="337" y="81"/>
                </a:lnTo>
                <a:lnTo>
                  <a:pt x="338" y="81"/>
                </a:lnTo>
                <a:lnTo>
                  <a:pt x="338" y="81"/>
                </a:lnTo>
                <a:lnTo>
                  <a:pt x="339" y="81"/>
                </a:lnTo>
                <a:lnTo>
                  <a:pt x="339" y="81"/>
                </a:lnTo>
                <a:lnTo>
                  <a:pt x="340" y="81"/>
                </a:lnTo>
                <a:lnTo>
                  <a:pt x="340" y="81"/>
                </a:lnTo>
                <a:lnTo>
                  <a:pt x="341" y="81"/>
                </a:lnTo>
                <a:lnTo>
                  <a:pt x="341" y="81"/>
                </a:lnTo>
                <a:lnTo>
                  <a:pt x="341" y="81"/>
                </a:lnTo>
                <a:lnTo>
                  <a:pt x="342" y="81"/>
                </a:lnTo>
                <a:lnTo>
                  <a:pt x="342" y="81"/>
                </a:lnTo>
                <a:lnTo>
                  <a:pt x="343" y="81"/>
                </a:lnTo>
                <a:lnTo>
                  <a:pt x="343" y="80"/>
                </a:lnTo>
                <a:lnTo>
                  <a:pt x="344" y="80"/>
                </a:lnTo>
                <a:lnTo>
                  <a:pt x="344" y="80"/>
                </a:lnTo>
                <a:lnTo>
                  <a:pt x="345" y="80"/>
                </a:lnTo>
                <a:lnTo>
                  <a:pt x="345" y="80"/>
                </a:lnTo>
                <a:lnTo>
                  <a:pt x="346" y="80"/>
                </a:lnTo>
                <a:lnTo>
                  <a:pt x="346" y="80"/>
                </a:lnTo>
                <a:lnTo>
                  <a:pt x="347" y="80"/>
                </a:lnTo>
                <a:lnTo>
                  <a:pt x="347" y="80"/>
                </a:lnTo>
                <a:lnTo>
                  <a:pt x="348" y="80"/>
                </a:lnTo>
                <a:lnTo>
                  <a:pt x="348" y="80"/>
                </a:lnTo>
                <a:lnTo>
                  <a:pt x="349" y="80"/>
                </a:lnTo>
                <a:lnTo>
                  <a:pt x="349" y="80"/>
                </a:lnTo>
                <a:lnTo>
                  <a:pt x="350" y="80"/>
                </a:lnTo>
                <a:lnTo>
                  <a:pt x="350" y="80"/>
                </a:lnTo>
                <a:lnTo>
                  <a:pt x="351" y="80"/>
                </a:lnTo>
                <a:lnTo>
                  <a:pt x="351" y="80"/>
                </a:lnTo>
                <a:lnTo>
                  <a:pt x="352" y="80"/>
                </a:lnTo>
                <a:lnTo>
                  <a:pt x="352" y="80"/>
                </a:lnTo>
                <a:lnTo>
                  <a:pt x="353" y="80"/>
                </a:lnTo>
                <a:lnTo>
                  <a:pt x="353" y="79"/>
                </a:lnTo>
                <a:lnTo>
                  <a:pt x="354" y="79"/>
                </a:lnTo>
                <a:lnTo>
                  <a:pt x="354" y="79"/>
                </a:lnTo>
                <a:lnTo>
                  <a:pt x="354" y="79"/>
                </a:lnTo>
                <a:lnTo>
                  <a:pt x="355" y="79"/>
                </a:lnTo>
                <a:lnTo>
                  <a:pt x="355" y="79"/>
                </a:lnTo>
                <a:lnTo>
                  <a:pt x="356" y="79"/>
                </a:lnTo>
                <a:lnTo>
                  <a:pt x="356" y="79"/>
                </a:lnTo>
                <a:lnTo>
                  <a:pt x="357" y="79"/>
                </a:lnTo>
                <a:lnTo>
                  <a:pt x="357" y="79"/>
                </a:lnTo>
                <a:lnTo>
                  <a:pt x="358" y="79"/>
                </a:lnTo>
                <a:lnTo>
                  <a:pt x="358" y="79"/>
                </a:lnTo>
                <a:lnTo>
                  <a:pt x="359" y="79"/>
                </a:lnTo>
                <a:lnTo>
                  <a:pt x="359" y="79"/>
                </a:lnTo>
                <a:lnTo>
                  <a:pt x="360" y="78"/>
                </a:lnTo>
                <a:lnTo>
                  <a:pt x="360" y="78"/>
                </a:lnTo>
                <a:lnTo>
                  <a:pt x="361" y="78"/>
                </a:lnTo>
                <a:lnTo>
                  <a:pt x="361" y="78"/>
                </a:lnTo>
                <a:lnTo>
                  <a:pt x="362" y="78"/>
                </a:lnTo>
                <a:lnTo>
                  <a:pt x="362" y="78"/>
                </a:lnTo>
                <a:lnTo>
                  <a:pt x="363" y="78"/>
                </a:lnTo>
                <a:lnTo>
                  <a:pt x="363" y="78"/>
                </a:lnTo>
                <a:lnTo>
                  <a:pt x="364" y="78"/>
                </a:lnTo>
                <a:lnTo>
                  <a:pt x="364" y="78"/>
                </a:lnTo>
                <a:lnTo>
                  <a:pt x="365" y="78"/>
                </a:lnTo>
                <a:lnTo>
                  <a:pt x="365" y="78"/>
                </a:lnTo>
                <a:lnTo>
                  <a:pt x="366" y="78"/>
                </a:lnTo>
                <a:lnTo>
                  <a:pt x="366" y="78"/>
                </a:lnTo>
                <a:lnTo>
                  <a:pt x="367" y="78"/>
                </a:lnTo>
                <a:lnTo>
                  <a:pt x="367" y="77"/>
                </a:lnTo>
                <a:lnTo>
                  <a:pt x="368" y="77"/>
                </a:lnTo>
                <a:lnTo>
                  <a:pt x="368" y="77"/>
                </a:lnTo>
                <a:lnTo>
                  <a:pt x="368" y="77"/>
                </a:lnTo>
                <a:lnTo>
                  <a:pt x="369" y="77"/>
                </a:lnTo>
                <a:lnTo>
                  <a:pt x="369" y="77"/>
                </a:lnTo>
                <a:lnTo>
                  <a:pt x="370" y="77"/>
                </a:lnTo>
                <a:lnTo>
                  <a:pt x="370" y="77"/>
                </a:lnTo>
                <a:lnTo>
                  <a:pt x="371" y="77"/>
                </a:lnTo>
                <a:lnTo>
                  <a:pt x="371" y="77"/>
                </a:lnTo>
                <a:lnTo>
                  <a:pt x="372" y="77"/>
                </a:lnTo>
                <a:lnTo>
                  <a:pt x="372" y="77"/>
                </a:lnTo>
                <a:lnTo>
                  <a:pt x="373" y="77"/>
                </a:lnTo>
                <a:lnTo>
                  <a:pt x="373" y="77"/>
                </a:lnTo>
                <a:lnTo>
                  <a:pt x="374" y="77"/>
                </a:lnTo>
                <a:lnTo>
                  <a:pt x="374" y="77"/>
                </a:lnTo>
                <a:lnTo>
                  <a:pt x="375" y="77"/>
                </a:lnTo>
                <a:lnTo>
                  <a:pt x="375" y="76"/>
                </a:lnTo>
                <a:lnTo>
                  <a:pt x="376" y="76"/>
                </a:lnTo>
                <a:lnTo>
                  <a:pt x="376" y="76"/>
                </a:lnTo>
                <a:lnTo>
                  <a:pt x="377" y="76"/>
                </a:lnTo>
                <a:lnTo>
                  <a:pt x="377" y="76"/>
                </a:lnTo>
                <a:lnTo>
                  <a:pt x="378" y="76"/>
                </a:lnTo>
                <a:lnTo>
                  <a:pt x="378" y="76"/>
                </a:lnTo>
                <a:lnTo>
                  <a:pt x="379" y="76"/>
                </a:lnTo>
                <a:lnTo>
                  <a:pt x="379" y="76"/>
                </a:lnTo>
                <a:lnTo>
                  <a:pt x="380" y="76"/>
                </a:lnTo>
                <a:lnTo>
                  <a:pt x="380" y="76"/>
                </a:lnTo>
                <a:lnTo>
                  <a:pt x="381" y="76"/>
                </a:lnTo>
                <a:lnTo>
                  <a:pt x="381" y="76"/>
                </a:lnTo>
                <a:lnTo>
                  <a:pt x="381" y="75"/>
                </a:lnTo>
                <a:lnTo>
                  <a:pt x="382" y="75"/>
                </a:lnTo>
                <a:lnTo>
                  <a:pt x="382" y="75"/>
                </a:lnTo>
                <a:lnTo>
                  <a:pt x="383" y="75"/>
                </a:lnTo>
                <a:lnTo>
                  <a:pt x="383" y="75"/>
                </a:lnTo>
                <a:lnTo>
                  <a:pt x="384" y="75"/>
                </a:lnTo>
                <a:lnTo>
                  <a:pt x="384" y="75"/>
                </a:lnTo>
                <a:lnTo>
                  <a:pt x="385" y="75"/>
                </a:lnTo>
                <a:lnTo>
                  <a:pt x="385" y="75"/>
                </a:lnTo>
                <a:lnTo>
                  <a:pt x="386" y="75"/>
                </a:lnTo>
                <a:lnTo>
                  <a:pt x="386" y="75"/>
                </a:lnTo>
                <a:lnTo>
                  <a:pt x="387" y="75"/>
                </a:lnTo>
                <a:lnTo>
                  <a:pt x="387" y="75"/>
                </a:lnTo>
                <a:lnTo>
                  <a:pt x="388" y="74"/>
                </a:lnTo>
                <a:lnTo>
                  <a:pt x="388" y="74"/>
                </a:lnTo>
                <a:lnTo>
                  <a:pt x="389" y="74"/>
                </a:lnTo>
                <a:lnTo>
                  <a:pt x="389" y="74"/>
                </a:lnTo>
                <a:lnTo>
                  <a:pt x="390" y="74"/>
                </a:lnTo>
                <a:lnTo>
                  <a:pt x="390" y="74"/>
                </a:lnTo>
                <a:lnTo>
                  <a:pt x="391" y="74"/>
                </a:lnTo>
                <a:lnTo>
                  <a:pt x="391" y="74"/>
                </a:lnTo>
                <a:lnTo>
                  <a:pt x="392" y="74"/>
                </a:lnTo>
                <a:lnTo>
                  <a:pt x="392" y="74"/>
                </a:lnTo>
                <a:lnTo>
                  <a:pt x="393" y="74"/>
                </a:lnTo>
                <a:lnTo>
                  <a:pt x="393" y="74"/>
                </a:lnTo>
                <a:lnTo>
                  <a:pt x="394" y="73"/>
                </a:lnTo>
                <a:lnTo>
                  <a:pt x="394" y="73"/>
                </a:lnTo>
                <a:lnTo>
                  <a:pt x="394" y="73"/>
                </a:lnTo>
                <a:lnTo>
                  <a:pt x="395" y="73"/>
                </a:lnTo>
                <a:lnTo>
                  <a:pt x="395" y="73"/>
                </a:lnTo>
                <a:lnTo>
                  <a:pt x="396" y="73"/>
                </a:lnTo>
                <a:lnTo>
                  <a:pt x="396" y="73"/>
                </a:lnTo>
                <a:lnTo>
                  <a:pt x="397" y="73"/>
                </a:lnTo>
                <a:lnTo>
                  <a:pt x="397" y="73"/>
                </a:lnTo>
                <a:lnTo>
                  <a:pt x="398" y="73"/>
                </a:lnTo>
                <a:lnTo>
                  <a:pt x="398" y="73"/>
                </a:lnTo>
                <a:lnTo>
                  <a:pt x="399" y="73"/>
                </a:lnTo>
                <a:lnTo>
                  <a:pt x="399" y="73"/>
                </a:lnTo>
                <a:lnTo>
                  <a:pt x="400" y="72"/>
                </a:lnTo>
                <a:lnTo>
                  <a:pt x="400" y="72"/>
                </a:lnTo>
                <a:lnTo>
                  <a:pt x="401" y="72"/>
                </a:lnTo>
                <a:lnTo>
                  <a:pt x="401" y="72"/>
                </a:lnTo>
                <a:lnTo>
                  <a:pt x="402" y="72"/>
                </a:lnTo>
                <a:lnTo>
                  <a:pt x="402" y="72"/>
                </a:lnTo>
                <a:lnTo>
                  <a:pt x="403" y="72"/>
                </a:lnTo>
                <a:lnTo>
                  <a:pt x="403" y="72"/>
                </a:lnTo>
                <a:lnTo>
                  <a:pt x="404" y="72"/>
                </a:lnTo>
                <a:lnTo>
                  <a:pt x="404" y="72"/>
                </a:lnTo>
                <a:lnTo>
                  <a:pt x="405" y="72"/>
                </a:lnTo>
                <a:lnTo>
                  <a:pt x="405" y="72"/>
                </a:lnTo>
                <a:lnTo>
                  <a:pt x="406" y="71"/>
                </a:lnTo>
                <a:lnTo>
                  <a:pt x="406" y="71"/>
                </a:lnTo>
                <a:lnTo>
                  <a:pt x="407" y="71"/>
                </a:lnTo>
                <a:lnTo>
                  <a:pt x="407" y="71"/>
                </a:lnTo>
                <a:lnTo>
                  <a:pt x="408" y="71"/>
                </a:lnTo>
                <a:lnTo>
                  <a:pt x="408" y="71"/>
                </a:lnTo>
                <a:lnTo>
                  <a:pt x="408" y="71"/>
                </a:lnTo>
                <a:lnTo>
                  <a:pt x="409" y="71"/>
                </a:lnTo>
                <a:lnTo>
                  <a:pt x="409" y="71"/>
                </a:lnTo>
                <a:lnTo>
                  <a:pt x="410" y="71"/>
                </a:lnTo>
                <a:lnTo>
                  <a:pt x="410" y="70"/>
                </a:lnTo>
                <a:lnTo>
                  <a:pt x="411" y="70"/>
                </a:lnTo>
                <a:lnTo>
                  <a:pt x="411" y="70"/>
                </a:lnTo>
                <a:lnTo>
                  <a:pt x="412" y="70"/>
                </a:lnTo>
                <a:lnTo>
                  <a:pt x="412" y="70"/>
                </a:lnTo>
                <a:lnTo>
                  <a:pt x="413" y="70"/>
                </a:lnTo>
                <a:lnTo>
                  <a:pt x="413" y="70"/>
                </a:lnTo>
                <a:lnTo>
                  <a:pt x="414" y="70"/>
                </a:lnTo>
                <a:lnTo>
                  <a:pt x="414" y="70"/>
                </a:lnTo>
                <a:lnTo>
                  <a:pt x="415" y="70"/>
                </a:lnTo>
                <a:lnTo>
                  <a:pt x="415" y="69"/>
                </a:lnTo>
                <a:lnTo>
                  <a:pt x="416" y="69"/>
                </a:lnTo>
                <a:lnTo>
                  <a:pt x="416" y="69"/>
                </a:lnTo>
                <a:lnTo>
                  <a:pt x="417" y="69"/>
                </a:lnTo>
                <a:lnTo>
                  <a:pt x="417" y="69"/>
                </a:lnTo>
                <a:lnTo>
                  <a:pt x="418" y="69"/>
                </a:lnTo>
                <a:lnTo>
                  <a:pt x="418" y="69"/>
                </a:lnTo>
                <a:lnTo>
                  <a:pt x="419" y="69"/>
                </a:lnTo>
                <a:lnTo>
                  <a:pt x="419" y="69"/>
                </a:lnTo>
                <a:lnTo>
                  <a:pt x="420" y="69"/>
                </a:lnTo>
                <a:lnTo>
                  <a:pt x="420" y="69"/>
                </a:lnTo>
                <a:lnTo>
                  <a:pt x="421" y="69"/>
                </a:lnTo>
                <a:lnTo>
                  <a:pt x="421" y="68"/>
                </a:lnTo>
                <a:lnTo>
                  <a:pt x="421" y="68"/>
                </a:lnTo>
                <a:lnTo>
                  <a:pt x="422" y="68"/>
                </a:lnTo>
                <a:lnTo>
                  <a:pt x="422" y="68"/>
                </a:lnTo>
                <a:lnTo>
                  <a:pt x="423" y="68"/>
                </a:lnTo>
                <a:lnTo>
                  <a:pt x="423" y="68"/>
                </a:lnTo>
                <a:lnTo>
                  <a:pt x="424" y="68"/>
                </a:lnTo>
                <a:lnTo>
                  <a:pt x="424" y="68"/>
                </a:lnTo>
                <a:lnTo>
                  <a:pt x="425" y="68"/>
                </a:lnTo>
                <a:lnTo>
                  <a:pt x="425" y="68"/>
                </a:lnTo>
                <a:lnTo>
                  <a:pt x="426" y="68"/>
                </a:lnTo>
                <a:lnTo>
                  <a:pt x="426" y="68"/>
                </a:lnTo>
                <a:lnTo>
                  <a:pt x="427" y="67"/>
                </a:lnTo>
                <a:lnTo>
                  <a:pt x="427" y="67"/>
                </a:lnTo>
                <a:lnTo>
                  <a:pt x="428" y="67"/>
                </a:lnTo>
                <a:lnTo>
                  <a:pt x="428" y="67"/>
                </a:lnTo>
                <a:lnTo>
                  <a:pt x="429" y="67"/>
                </a:lnTo>
                <a:lnTo>
                  <a:pt x="429" y="67"/>
                </a:lnTo>
                <a:lnTo>
                  <a:pt x="430" y="67"/>
                </a:lnTo>
                <a:lnTo>
                  <a:pt x="430" y="66"/>
                </a:lnTo>
                <a:lnTo>
                  <a:pt x="431" y="66"/>
                </a:lnTo>
                <a:lnTo>
                  <a:pt x="431" y="66"/>
                </a:lnTo>
                <a:lnTo>
                  <a:pt x="432" y="66"/>
                </a:lnTo>
                <a:lnTo>
                  <a:pt x="432" y="66"/>
                </a:lnTo>
                <a:lnTo>
                  <a:pt x="433" y="66"/>
                </a:lnTo>
                <a:lnTo>
                  <a:pt x="433" y="65"/>
                </a:lnTo>
                <a:lnTo>
                  <a:pt x="434" y="65"/>
                </a:lnTo>
                <a:lnTo>
                  <a:pt x="434" y="65"/>
                </a:lnTo>
                <a:lnTo>
                  <a:pt x="434" y="65"/>
                </a:lnTo>
                <a:lnTo>
                  <a:pt x="435" y="65"/>
                </a:lnTo>
                <a:lnTo>
                  <a:pt x="435" y="65"/>
                </a:lnTo>
                <a:lnTo>
                  <a:pt x="436" y="65"/>
                </a:lnTo>
                <a:lnTo>
                  <a:pt x="436" y="64"/>
                </a:lnTo>
                <a:lnTo>
                  <a:pt x="437" y="64"/>
                </a:lnTo>
                <a:lnTo>
                  <a:pt x="437" y="64"/>
                </a:lnTo>
                <a:lnTo>
                  <a:pt x="438" y="64"/>
                </a:lnTo>
                <a:lnTo>
                  <a:pt x="438" y="64"/>
                </a:lnTo>
                <a:lnTo>
                  <a:pt x="439" y="64"/>
                </a:lnTo>
                <a:lnTo>
                  <a:pt x="439" y="64"/>
                </a:lnTo>
                <a:lnTo>
                  <a:pt x="440" y="63"/>
                </a:lnTo>
                <a:lnTo>
                  <a:pt x="440" y="63"/>
                </a:lnTo>
                <a:lnTo>
                  <a:pt x="441" y="63"/>
                </a:lnTo>
                <a:lnTo>
                  <a:pt x="441" y="63"/>
                </a:lnTo>
                <a:lnTo>
                  <a:pt x="442" y="63"/>
                </a:lnTo>
                <a:lnTo>
                  <a:pt x="442" y="63"/>
                </a:lnTo>
                <a:lnTo>
                  <a:pt x="443" y="63"/>
                </a:lnTo>
                <a:lnTo>
                  <a:pt x="443" y="63"/>
                </a:lnTo>
                <a:lnTo>
                  <a:pt x="444" y="62"/>
                </a:lnTo>
                <a:lnTo>
                  <a:pt x="444" y="62"/>
                </a:lnTo>
                <a:lnTo>
                  <a:pt x="445" y="62"/>
                </a:lnTo>
                <a:lnTo>
                  <a:pt x="445" y="62"/>
                </a:lnTo>
                <a:lnTo>
                  <a:pt x="446" y="62"/>
                </a:lnTo>
                <a:lnTo>
                  <a:pt x="446" y="62"/>
                </a:lnTo>
                <a:lnTo>
                  <a:pt x="447" y="62"/>
                </a:lnTo>
                <a:lnTo>
                  <a:pt x="447" y="61"/>
                </a:lnTo>
                <a:lnTo>
                  <a:pt x="448" y="61"/>
                </a:lnTo>
                <a:lnTo>
                  <a:pt x="448" y="61"/>
                </a:lnTo>
                <a:lnTo>
                  <a:pt x="448" y="61"/>
                </a:lnTo>
                <a:lnTo>
                  <a:pt x="449" y="61"/>
                </a:lnTo>
                <a:lnTo>
                  <a:pt x="449" y="61"/>
                </a:lnTo>
                <a:lnTo>
                  <a:pt x="450" y="60"/>
                </a:lnTo>
                <a:lnTo>
                  <a:pt x="450" y="60"/>
                </a:lnTo>
                <a:lnTo>
                  <a:pt x="451" y="60"/>
                </a:lnTo>
                <a:lnTo>
                  <a:pt x="451" y="60"/>
                </a:lnTo>
                <a:lnTo>
                  <a:pt x="452" y="60"/>
                </a:lnTo>
                <a:lnTo>
                  <a:pt x="452" y="60"/>
                </a:lnTo>
                <a:lnTo>
                  <a:pt x="453" y="60"/>
                </a:lnTo>
                <a:lnTo>
                  <a:pt x="453" y="59"/>
                </a:lnTo>
                <a:lnTo>
                  <a:pt x="454" y="59"/>
                </a:lnTo>
                <a:lnTo>
                  <a:pt x="454" y="59"/>
                </a:lnTo>
                <a:lnTo>
                  <a:pt x="455" y="59"/>
                </a:lnTo>
                <a:lnTo>
                  <a:pt x="455" y="59"/>
                </a:lnTo>
                <a:lnTo>
                  <a:pt x="456" y="59"/>
                </a:lnTo>
                <a:lnTo>
                  <a:pt x="456" y="59"/>
                </a:lnTo>
                <a:lnTo>
                  <a:pt x="457" y="58"/>
                </a:lnTo>
                <a:lnTo>
                  <a:pt x="457" y="58"/>
                </a:lnTo>
                <a:lnTo>
                  <a:pt x="458" y="58"/>
                </a:lnTo>
                <a:lnTo>
                  <a:pt x="458" y="58"/>
                </a:lnTo>
                <a:lnTo>
                  <a:pt x="459" y="58"/>
                </a:lnTo>
                <a:lnTo>
                  <a:pt x="459" y="58"/>
                </a:lnTo>
                <a:lnTo>
                  <a:pt x="460" y="57"/>
                </a:lnTo>
                <a:lnTo>
                  <a:pt x="460" y="57"/>
                </a:lnTo>
                <a:lnTo>
                  <a:pt x="461" y="57"/>
                </a:lnTo>
                <a:lnTo>
                  <a:pt x="461" y="57"/>
                </a:lnTo>
                <a:lnTo>
                  <a:pt x="461" y="57"/>
                </a:lnTo>
                <a:lnTo>
                  <a:pt x="462" y="57"/>
                </a:lnTo>
                <a:lnTo>
                  <a:pt x="462" y="57"/>
                </a:lnTo>
                <a:lnTo>
                  <a:pt x="463" y="56"/>
                </a:lnTo>
                <a:lnTo>
                  <a:pt x="463" y="56"/>
                </a:lnTo>
                <a:lnTo>
                  <a:pt x="464" y="56"/>
                </a:lnTo>
                <a:lnTo>
                  <a:pt x="464" y="56"/>
                </a:lnTo>
                <a:lnTo>
                  <a:pt x="465" y="56"/>
                </a:lnTo>
                <a:lnTo>
                  <a:pt x="465" y="55"/>
                </a:lnTo>
                <a:lnTo>
                  <a:pt x="466" y="55"/>
                </a:lnTo>
                <a:lnTo>
                  <a:pt x="466" y="55"/>
                </a:lnTo>
                <a:lnTo>
                  <a:pt x="467" y="55"/>
                </a:lnTo>
                <a:lnTo>
                  <a:pt x="467" y="55"/>
                </a:lnTo>
                <a:lnTo>
                  <a:pt x="468" y="54"/>
                </a:lnTo>
                <a:lnTo>
                  <a:pt x="468" y="54"/>
                </a:lnTo>
                <a:lnTo>
                  <a:pt x="469" y="54"/>
                </a:lnTo>
                <a:lnTo>
                  <a:pt x="469" y="54"/>
                </a:lnTo>
                <a:lnTo>
                  <a:pt x="470" y="54"/>
                </a:lnTo>
                <a:lnTo>
                  <a:pt x="470" y="53"/>
                </a:lnTo>
                <a:lnTo>
                  <a:pt x="471" y="53"/>
                </a:lnTo>
                <a:lnTo>
                  <a:pt x="471" y="53"/>
                </a:lnTo>
                <a:lnTo>
                  <a:pt x="472" y="53"/>
                </a:lnTo>
                <a:lnTo>
                  <a:pt x="472" y="52"/>
                </a:lnTo>
                <a:lnTo>
                  <a:pt x="473" y="52"/>
                </a:lnTo>
                <a:lnTo>
                  <a:pt x="473" y="52"/>
                </a:lnTo>
                <a:lnTo>
                  <a:pt x="474" y="52"/>
                </a:lnTo>
                <a:lnTo>
                  <a:pt x="474" y="51"/>
                </a:lnTo>
                <a:lnTo>
                  <a:pt x="475" y="51"/>
                </a:lnTo>
                <a:lnTo>
                  <a:pt x="475" y="51"/>
                </a:lnTo>
                <a:lnTo>
                  <a:pt x="475" y="51"/>
                </a:lnTo>
                <a:lnTo>
                  <a:pt x="476" y="50"/>
                </a:lnTo>
                <a:lnTo>
                  <a:pt x="476" y="50"/>
                </a:lnTo>
                <a:lnTo>
                  <a:pt x="477" y="50"/>
                </a:lnTo>
                <a:lnTo>
                  <a:pt x="477" y="49"/>
                </a:lnTo>
                <a:lnTo>
                  <a:pt x="478" y="49"/>
                </a:lnTo>
                <a:lnTo>
                  <a:pt x="478" y="49"/>
                </a:lnTo>
                <a:lnTo>
                  <a:pt x="479" y="49"/>
                </a:lnTo>
                <a:lnTo>
                  <a:pt x="479" y="48"/>
                </a:lnTo>
                <a:lnTo>
                  <a:pt x="480" y="48"/>
                </a:lnTo>
                <a:lnTo>
                  <a:pt x="480" y="48"/>
                </a:lnTo>
                <a:lnTo>
                  <a:pt x="481" y="48"/>
                </a:lnTo>
                <a:lnTo>
                  <a:pt x="481" y="48"/>
                </a:lnTo>
                <a:lnTo>
                  <a:pt x="482" y="47"/>
                </a:lnTo>
                <a:lnTo>
                  <a:pt x="482" y="47"/>
                </a:lnTo>
                <a:lnTo>
                  <a:pt x="483" y="47"/>
                </a:lnTo>
                <a:lnTo>
                  <a:pt x="483" y="47"/>
                </a:lnTo>
                <a:lnTo>
                  <a:pt x="484" y="47"/>
                </a:lnTo>
                <a:lnTo>
                  <a:pt x="484" y="46"/>
                </a:lnTo>
                <a:lnTo>
                  <a:pt x="485" y="46"/>
                </a:lnTo>
                <a:lnTo>
                  <a:pt x="485" y="46"/>
                </a:lnTo>
                <a:lnTo>
                  <a:pt x="486" y="46"/>
                </a:lnTo>
                <a:lnTo>
                  <a:pt x="486" y="46"/>
                </a:lnTo>
                <a:lnTo>
                  <a:pt x="487" y="46"/>
                </a:lnTo>
                <a:lnTo>
                  <a:pt x="487" y="45"/>
                </a:lnTo>
                <a:lnTo>
                  <a:pt x="488" y="45"/>
                </a:lnTo>
                <a:lnTo>
                  <a:pt x="488" y="45"/>
                </a:lnTo>
                <a:lnTo>
                  <a:pt x="488" y="45"/>
                </a:lnTo>
                <a:lnTo>
                  <a:pt x="489" y="45"/>
                </a:lnTo>
                <a:lnTo>
                  <a:pt x="489" y="44"/>
                </a:lnTo>
                <a:lnTo>
                  <a:pt x="490" y="44"/>
                </a:lnTo>
                <a:lnTo>
                  <a:pt x="490" y="44"/>
                </a:lnTo>
                <a:lnTo>
                  <a:pt x="491" y="44"/>
                </a:lnTo>
                <a:lnTo>
                  <a:pt x="491" y="44"/>
                </a:lnTo>
                <a:lnTo>
                  <a:pt x="492" y="43"/>
                </a:lnTo>
                <a:lnTo>
                  <a:pt x="492" y="43"/>
                </a:lnTo>
                <a:lnTo>
                  <a:pt x="493" y="43"/>
                </a:lnTo>
                <a:lnTo>
                  <a:pt x="493" y="43"/>
                </a:lnTo>
                <a:lnTo>
                  <a:pt x="494" y="42"/>
                </a:lnTo>
                <a:lnTo>
                  <a:pt x="494" y="42"/>
                </a:lnTo>
                <a:lnTo>
                  <a:pt x="495" y="42"/>
                </a:lnTo>
                <a:lnTo>
                  <a:pt x="495" y="42"/>
                </a:lnTo>
                <a:lnTo>
                  <a:pt x="496" y="41"/>
                </a:lnTo>
                <a:lnTo>
                  <a:pt x="496" y="41"/>
                </a:lnTo>
                <a:lnTo>
                  <a:pt x="497" y="41"/>
                </a:lnTo>
                <a:lnTo>
                  <a:pt x="497" y="40"/>
                </a:lnTo>
                <a:lnTo>
                  <a:pt x="498" y="40"/>
                </a:lnTo>
                <a:lnTo>
                  <a:pt x="498" y="40"/>
                </a:lnTo>
                <a:lnTo>
                  <a:pt x="499" y="39"/>
                </a:lnTo>
                <a:lnTo>
                  <a:pt x="499" y="39"/>
                </a:lnTo>
                <a:lnTo>
                  <a:pt x="500" y="39"/>
                </a:lnTo>
                <a:lnTo>
                  <a:pt x="500" y="39"/>
                </a:lnTo>
                <a:lnTo>
                  <a:pt x="501" y="38"/>
                </a:lnTo>
                <a:lnTo>
                  <a:pt x="501" y="38"/>
                </a:lnTo>
                <a:lnTo>
                  <a:pt x="501" y="38"/>
                </a:lnTo>
                <a:lnTo>
                  <a:pt x="502" y="38"/>
                </a:lnTo>
                <a:lnTo>
                  <a:pt x="502" y="37"/>
                </a:lnTo>
                <a:lnTo>
                  <a:pt x="503" y="37"/>
                </a:lnTo>
                <a:lnTo>
                  <a:pt x="503" y="37"/>
                </a:lnTo>
                <a:lnTo>
                  <a:pt x="504" y="36"/>
                </a:lnTo>
                <a:lnTo>
                  <a:pt x="504" y="36"/>
                </a:lnTo>
                <a:lnTo>
                  <a:pt x="505" y="36"/>
                </a:lnTo>
                <a:lnTo>
                  <a:pt x="505" y="36"/>
                </a:lnTo>
                <a:lnTo>
                  <a:pt x="506" y="35"/>
                </a:lnTo>
                <a:lnTo>
                  <a:pt x="506" y="35"/>
                </a:lnTo>
                <a:lnTo>
                  <a:pt x="507" y="35"/>
                </a:lnTo>
                <a:lnTo>
                  <a:pt x="507" y="35"/>
                </a:lnTo>
                <a:lnTo>
                  <a:pt x="508" y="35"/>
                </a:lnTo>
                <a:lnTo>
                  <a:pt x="508" y="34"/>
                </a:lnTo>
                <a:lnTo>
                  <a:pt x="509" y="34"/>
                </a:lnTo>
                <a:lnTo>
                  <a:pt x="509" y="34"/>
                </a:lnTo>
                <a:lnTo>
                  <a:pt x="510" y="34"/>
                </a:lnTo>
                <a:lnTo>
                  <a:pt x="510" y="34"/>
                </a:lnTo>
                <a:lnTo>
                  <a:pt x="511" y="34"/>
                </a:lnTo>
                <a:lnTo>
                  <a:pt x="511" y="33"/>
                </a:lnTo>
                <a:lnTo>
                  <a:pt x="512" y="33"/>
                </a:lnTo>
                <a:lnTo>
                  <a:pt x="512" y="33"/>
                </a:lnTo>
                <a:lnTo>
                  <a:pt x="513" y="33"/>
                </a:lnTo>
                <a:lnTo>
                  <a:pt x="513" y="32"/>
                </a:lnTo>
                <a:lnTo>
                  <a:pt x="514" y="32"/>
                </a:lnTo>
                <a:lnTo>
                  <a:pt x="514" y="32"/>
                </a:lnTo>
                <a:lnTo>
                  <a:pt x="515" y="32"/>
                </a:lnTo>
                <a:lnTo>
                  <a:pt x="515" y="31"/>
                </a:lnTo>
                <a:lnTo>
                  <a:pt x="515" y="31"/>
                </a:lnTo>
                <a:lnTo>
                  <a:pt x="516" y="31"/>
                </a:lnTo>
                <a:lnTo>
                  <a:pt x="516" y="31"/>
                </a:lnTo>
                <a:lnTo>
                  <a:pt x="517" y="30"/>
                </a:lnTo>
                <a:lnTo>
                  <a:pt x="517" y="30"/>
                </a:lnTo>
                <a:lnTo>
                  <a:pt x="518" y="30"/>
                </a:lnTo>
                <a:lnTo>
                  <a:pt x="518" y="29"/>
                </a:lnTo>
                <a:lnTo>
                  <a:pt x="519" y="29"/>
                </a:lnTo>
                <a:lnTo>
                  <a:pt x="519" y="29"/>
                </a:lnTo>
                <a:lnTo>
                  <a:pt x="520" y="28"/>
                </a:lnTo>
                <a:lnTo>
                  <a:pt x="520" y="28"/>
                </a:lnTo>
                <a:lnTo>
                  <a:pt x="521" y="28"/>
                </a:lnTo>
                <a:lnTo>
                  <a:pt x="521" y="28"/>
                </a:lnTo>
                <a:lnTo>
                  <a:pt x="522" y="27"/>
                </a:lnTo>
                <a:lnTo>
                  <a:pt x="522" y="27"/>
                </a:lnTo>
                <a:lnTo>
                  <a:pt x="523" y="27"/>
                </a:lnTo>
                <a:lnTo>
                  <a:pt x="523" y="27"/>
                </a:lnTo>
                <a:lnTo>
                  <a:pt x="524" y="26"/>
                </a:lnTo>
                <a:lnTo>
                  <a:pt x="524" y="26"/>
                </a:lnTo>
                <a:lnTo>
                  <a:pt x="525" y="26"/>
                </a:lnTo>
                <a:lnTo>
                  <a:pt x="525" y="26"/>
                </a:lnTo>
                <a:lnTo>
                  <a:pt x="526" y="25"/>
                </a:lnTo>
                <a:lnTo>
                  <a:pt x="526" y="25"/>
                </a:lnTo>
                <a:lnTo>
                  <a:pt x="527" y="25"/>
                </a:lnTo>
                <a:lnTo>
                  <a:pt x="527" y="25"/>
                </a:lnTo>
                <a:lnTo>
                  <a:pt x="528" y="25"/>
                </a:lnTo>
                <a:lnTo>
                  <a:pt x="528" y="24"/>
                </a:lnTo>
                <a:lnTo>
                  <a:pt x="528" y="24"/>
                </a:lnTo>
                <a:lnTo>
                  <a:pt x="529" y="24"/>
                </a:lnTo>
                <a:lnTo>
                  <a:pt x="529" y="24"/>
                </a:lnTo>
                <a:lnTo>
                  <a:pt x="530" y="24"/>
                </a:lnTo>
                <a:lnTo>
                  <a:pt x="530" y="23"/>
                </a:lnTo>
                <a:lnTo>
                  <a:pt x="531" y="23"/>
                </a:lnTo>
                <a:lnTo>
                  <a:pt x="531" y="23"/>
                </a:lnTo>
                <a:lnTo>
                  <a:pt x="532" y="23"/>
                </a:lnTo>
                <a:lnTo>
                  <a:pt x="532" y="23"/>
                </a:lnTo>
                <a:lnTo>
                  <a:pt x="533" y="23"/>
                </a:lnTo>
                <a:lnTo>
                  <a:pt x="533" y="23"/>
                </a:lnTo>
                <a:lnTo>
                  <a:pt x="534" y="22"/>
                </a:lnTo>
                <a:lnTo>
                  <a:pt x="534" y="22"/>
                </a:lnTo>
                <a:lnTo>
                  <a:pt x="535" y="22"/>
                </a:lnTo>
                <a:lnTo>
                  <a:pt x="535" y="22"/>
                </a:lnTo>
                <a:lnTo>
                  <a:pt x="536" y="22"/>
                </a:lnTo>
                <a:lnTo>
                  <a:pt x="536" y="22"/>
                </a:lnTo>
                <a:lnTo>
                  <a:pt x="537" y="22"/>
                </a:lnTo>
                <a:lnTo>
                  <a:pt x="537" y="22"/>
                </a:lnTo>
                <a:lnTo>
                  <a:pt x="538" y="22"/>
                </a:lnTo>
                <a:lnTo>
                  <a:pt x="538" y="22"/>
                </a:lnTo>
                <a:lnTo>
                  <a:pt x="539" y="21"/>
                </a:lnTo>
                <a:lnTo>
                  <a:pt x="539" y="21"/>
                </a:lnTo>
                <a:lnTo>
                  <a:pt x="540" y="21"/>
                </a:lnTo>
                <a:lnTo>
                  <a:pt x="540" y="21"/>
                </a:lnTo>
                <a:lnTo>
                  <a:pt x="541" y="21"/>
                </a:lnTo>
                <a:lnTo>
                  <a:pt x="541" y="21"/>
                </a:lnTo>
                <a:lnTo>
                  <a:pt x="541" y="21"/>
                </a:lnTo>
                <a:lnTo>
                  <a:pt x="542" y="21"/>
                </a:lnTo>
                <a:lnTo>
                  <a:pt x="542" y="21"/>
                </a:lnTo>
                <a:lnTo>
                  <a:pt x="543" y="21"/>
                </a:lnTo>
                <a:lnTo>
                  <a:pt x="543" y="21"/>
                </a:lnTo>
                <a:lnTo>
                  <a:pt x="544" y="21"/>
                </a:lnTo>
                <a:lnTo>
                  <a:pt x="544" y="20"/>
                </a:lnTo>
                <a:lnTo>
                  <a:pt x="545" y="20"/>
                </a:lnTo>
                <a:lnTo>
                  <a:pt x="545" y="20"/>
                </a:lnTo>
                <a:lnTo>
                  <a:pt x="546" y="20"/>
                </a:lnTo>
                <a:lnTo>
                  <a:pt x="546" y="20"/>
                </a:lnTo>
                <a:lnTo>
                  <a:pt x="547" y="20"/>
                </a:lnTo>
                <a:lnTo>
                  <a:pt x="547" y="20"/>
                </a:lnTo>
                <a:lnTo>
                  <a:pt x="548" y="20"/>
                </a:lnTo>
                <a:lnTo>
                  <a:pt x="548" y="20"/>
                </a:lnTo>
                <a:lnTo>
                  <a:pt x="549" y="20"/>
                </a:lnTo>
                <a:lnTo>
                  <a:pt x="549" y="19"/>
                </a:lnTo>
                <a:lnTo>
                  <a:pt x="550" y="19"/>
                </a:lnTo>
                <a:lnTo>
                  <a:pt x="550" y="19"/>
                </a:lnTo>
                <a:lnTo>
                  <a:pt x="551" y="19"/>
                </a:lnTo>
                <a:lnTo>
                  <a:pt x="551" y="19"/>
                </a:lnTo>
                <a:lnTo>
                  <a:pt x="552" y="19"/>
                </a:lnTo>
                <a:lnTo>
                  <a:pt x="552" y="19"/>
                </a:lnTo>
                <a:lnTo>
                  <a:pt x="553" y="18"/>
                </a:lnTo>
                <a:lnTo>
                  <a:pt x="553" y="18"/>
                </a:lnTo>
                <a:lnTo>
                  <a:pt x="554" y="18"/>
                </a:lnTo>
                <a:lnTo>
                  <a:pt x="554" y="18"/>
                </a:lnTo>
                <a:lnTo>
                  <a:pt x="555" y="18"/>
                </a:lnTo>
                <a:lnTo>
                  <a:pt x="555" y="18"/>
                </a:lnTo>
                <a:lnTo>
                  <a:pt x="555" y="18"/>
                </a:lnTo>
                <a:lnTo>
                  <a:pt x="556" y="18"/>
                </a:lnTo>
                <a:lnTo>
                  <a:pt x="556" y="17"/>
                </a:lnTo>
                <a:lnTo>
                  <a:pt x="557" y="17"/>
                </a:lnTo>
                <a:lnTo>
                  <a:pt x="557" y="17"/>
                </a:lnTo>
                <a:lnTo>
                  <a:pt x="558" y="17"/>
                </a:lnTo>
                <a:lnTo>
                  <a:pt x="558" y="17"/>
                </a:lnTo>
                <a:lnTo>
                  <a:pt x="559" y="17"/>
                </a:lnTo>
                <a:lnTo>
                  <a:pt x="559" y="17"/>
                </a:lnTo>
                <a:lnTo>
                  <a:pt x="560" y="17"/>
                </a:lnTo>
                <a:lnTo>
                  <a:pt x="560" y="16"/>
                </a:lnTo>
                <a:lnTo>
                  <a:pt x="561" y="16"/>
                </a:lnTo>
                <a:lnTo>
                  <a:pt x="561" y="16"/>
                </a:lnTo>
                <a:lnTo>
                  <a:pt x="562" y="16"/>
                </a:lnTo>
                <a:lnTo>
                  <a:pt x="562" y="16"/>
                </a:lnTo>
                <a:lnTo>
                  <a:pt x="563" y="16"/>
                </a:lnTo>
                <a:lnTo>
                  <a:pt x="563" y="16"/>
                </a:lnTo>
                <a:lnTo>
                  <a:pt x="564" y="16"/>
                </a:lnTo>
                <a:lnTo>
                  <a:pt x="564" y="16"/>
                </a:lnTo>
                <a:lnTo>
                  <a:pt x="565" y="15"/>
                </a:lnTo>
                <a:lnTo>
                  <a:pt x="565" y="15"/>
                </a:lnTo>
                <a:lnTo>
                  <a:pt x="566" y="15"/>
                </a:lnTo>
                <a:lnTo>
                  <a:pt x="566" y="15"/>
                </a:lnTo>
                <a:lnTo>
                  <a:pt x="567" y="15"/>
                </a:lnTo>
                <a:lnTo>
                  <a:pt x="567" y="15"/>
                </a:lnTo>
                <a:lnTo>
                  <a:pt x="568" y="15"/>
                </a:lnTo>
                <a:lnTo>
                  <a:pt x="568" y="15"/>
                </a:lnTo>
                <a:lnTo>
                  <a:pt x="568" y="15"/>
                </a:lnTo>
                <a:lnTo>
                  <a:pt x="569" y="15"/>
                </a:lnTo>
                <a:lnTo>
                  <a:pt x="569" y="15"/>
                </a:lnTo>
                <a:lnTo>
                  <a:pt x="570" y="15"/>
                </a:lnTo>
                <a:lnTo>
                  <a:pt x="570" y="14"/>
                </a:lnTo>
                <a:lnTo>
                  <a:pt x="571" y="14"/>
                </a:lnTo>
                <a:lnTo>
                  <a:pt x="571" y="14"/>
                </a:lnTo>
                <a:lnTo>
                  <a:pt x="572" y="14"/>
                </a:lnTo>
                <a:lnTo>
                  <a:pt x="572" y="14"/>
                </a:lnTo>
                <a:lnTo>
                  <a:pt x="573" y="14"/>
                </a:lnTo>
                <a:lnTo>
                  <a:pt x="573" y="14"/>
                </a:lnTo>
                <a:lnTo>
                  <a:pt x="574" y="14"/>
                </a:lnTo>
                <a:lnTo>
                  <a:pt x="574" y="14"/>
                </a:lnTo>
                <a:lnTo>
                  <a:pt x="575" y="14"/>
                </a:lnTo>
                <a:lnTo>
                  <a:pt x="575" y="14"/>
                </a:lnTo>
                <a:lnTo>
                  <a:pt x="576" y="14"/>
                </a:lnTo>
                <a:lnTo>
                  <a:pt x="576" y="13"/>
                </a:lnTo>
                <a:lnTo>
                  <a:pt x="577" y="13"/>
                </a:lnTo>
                <a:lnTo>
                  <a:pt x="577" y="13"/>
                </a:lnTo>
                <a:lnTo>
                  <a:pt x="578" y="13"/>
                </a:lnTo>
                <a:lnTo>
                  <a:pt x="578" y="13"/>
                </a:lnTo>
                <a:lnTo>
                  <a:pt x="579" y="13"/>
                </a:lnTo>
                <a:lnTo>
                  <a:pt x="579" y="13"/>
                </a:lnTo>
                <a:lnTo>
                  <a:pt x="580" y="13"/>
                </a:lnTo>
                <a:lnTo>
                  <a:pt x="580" y="13"/>
                </a:lnTo>
                <a:lnTo>
                  <a:pt x="581" y="13"/>
                </a:lnTo>
                <a:lnTo>
                  <a:pt x="581" y="12"/>
                </a:lnTo>
                <a:lnTo>
                  <a:pt x="581" y="12"/>
                </a:lnTo>
                <a:lnTo>
                  <a:pt x="582" y="12"/>
                </a:lnTo>
                <a:lnTo>
                  <a:pt x="582" y="12"/>
                </a:lnTo>
                <a:lnTo>
                  <a:pt x="583" y="12"/>
                </a:lnTo>
                <a:lnTo>
                  <a:pt x="583" y="12"/>
                </a:lnTo>
                <a:lnTo>
                  <a:pt x="584" y="12"/>
                </a:lnTo>
                <a:lnTo>
                  <a:pt x="584" y="12"/>
                </a:lnTo>
                <a:lnTo>
                  <a:pt x="585" y="12"/>
                </a:lnTo>
                <a:lnTo>
                  <a:pt x="585" y="12"/>
                </a:lnTo>
                <a:lnTo>
                  <a:pt x="586" y="11"/>
                </a:lnTo>
                <a:lnTo>
                  <a:pt x="586" y="11"/>
                </a:lnTo>
                <a:lnTo>
                  <a:pt x="587" y="11"/>
                </a:lnTo>
                <a:lnTo>
                  <a:pt x="587" y="11"/>
                </a:lnTo>
                <a:lnTo>
                  <a:pt x="588" y="11"/>
                </a:lnTo>
                <a:lnTo>
                  <a:pt x="588" y="11"/>
                </a:lnTo>
                <a:lnTo>
                  <a:pt x="589" y="11"/>
                </a:lnTo>
                <a:lnTo>
                  <a:pt x="589" y="11"/>
                </a:lnTo>
                <a:lnTo>
                  <a:pt x="590" y="11"/>
                </a:lnTo>
                <a:lnTo>
                  <a:pt x="590" y="11"/>
                </a:lnTo>
                <a:lnTo>
                  <a:pt x="591" y="11"/>
                </a:lnTo>
                <a:lnTo>
                  <a:pt x="591" y="11"/>
                </a:lnTo>
                <a:lnTo>
                  <a:pt x="592" y="10"/>
                </a:lnTo>
                <a:lnTo>
                  <a:pt x="592" y="10"/>
                </a:lnTo>
                <a:lnTo>
                  <a:pt x="593" y="10"/>
                </a:lnTo>
                <a:lnTo>
                  <a:pt x="593" y="10"/>
                </a:lnTo>
                <a:lnTo>
                  <a:pt x="594" y="10"/>
                </a:lnTo>
                <a:lnTo>
                  <a:pt x="594" y="10"/>
                </a:lnTo>
                <a:lnTo>
                  <a:pt x="595" y="10"/>
                </a:lnTo>
                <a:lnTo>
                  <a:pt x="595" y="10"/>
                </a:lnTo>
                <a:lnTo>
                  <a:pt x="595" y="10"/>
                </a:lnTo>
                <a:lnTo>
                  <a:pt x="596" y="10"/>
                </a:lnTo>
                <a:lnTo>
                  <a:pt x="596" y="10"/>
                </a:lnTo>
                <a:lnTo>
                  <a:pt x="597" y="10"/>
                </a:lnTo>
                <a:lnTo>
                  <a:pt x="597" y="9"/>
                </a:lnTo>
                <a:lnTo>
                  <a:pt x="598" y="9"/>
                </a:lnTo>
                <a:lnTo>
                  <a:pt x="598" y="9"/>
                </a:lnTo>
                <a:lnTo>
                  <a:pt x="599" y="9"/>
                </a:lnTo>
                <a:lnTo>
                  <a:pt x="599" y="9"/>
                </a:lnTo>
                <a:lnTo>
                  <a:pt x="600" y="9"/>
                </a:lnTo>
                <a:lnTo>
                  <a:pt x="600" y="9"/>
                </a:lnTo>
                <a:lnTo>
                  <a:pt x="601" y="9"/>
                </a:lnTo>
                <a:lnTo>
                  <a:pt x="601" y="9"/>
                </a:lnTo>
                <a:lnTo>
                  <a:pt x="602" y="9"/>
                </a:lnTo>
                <a:lnTo>
                  <a:pt x="602" y="9"/>
                </a:lnTo>
                <a:lnTo>
                  <a:pt x="603" y="8"/>
                </a:lnTo>
                <a:lnTo>
                  <a:pt x="603" y="8"/>
                </a:lnTo>
                <a:lnTo>
                  <a:pt x="604" y="8"/>
                </a:lnTo>
                <a:lnTo>
                  <a:pt x="604" y="8"/>
                </a:lnTo>
                <a:lnTo>
                  <a:pt x="605" y="8"/>
                </a:lnTo>
                <a:lnTo>
                  <a:pt x="605" y="8"/>
                </a:lnTo>
                <a:lnTo>
                  <a:pt x="606" y="8"/>
                </a:lnTo>
                <a:lnTo>
                  <a:pt x="606" y="8"/>
                </a:lnTo>
                <a:lnTo>
                  <a:pt x="607" y="8"/>
                </a:lnTo>
                <a:lnTo>
                  <a:pt x="607" y="8"/>
                </a:lnTo>
                <a:lnTo>
                  <a:pt x="608" y="7"/>
                </a:lnTo>
                <a:lnTo>
                  <a:pt x="608" y="7"/>
                </a:lnTo>
                <a:lnTo>
                  <a:pt x="608" y="7"/>
                </a:lnTo>
                <a:lnTo>
                  <a:pt x="609" y="7"/>
                </a:lnTo>
                <a:lnTo>
                  <a:pt x="609" y="7"/>
                </a:lnTo>
                <a:lnTo>
                  <a:pt x="610" y="7"/>
                </a:lnTo>
                <a:lnTo>
                  <a:pt x="610" y="7"/>
                </a:lnTo>
                <a:lnTo>
                  <a:pt x="611" y="7"/>
                </a:lnTo>
                <a:lnTo>
                  <a:pt x="611" y="7"/>
                </a:lnTo>
                <a:lnTo>
                  <a:pt x="612" y="7"/>
                </a:lnTo>
                <a:lnTo>
                  <a:pt x="612" y="6"/>
                </a:lnTo>
                <a:lnTo>
                  <a:pt x="613" y="6"/>
                </a:lnTo>
                <a:lnTo>
                  <a:pt x="613" y="6"/>
                </a:lnTo>
                <a:lnTo>
                  <a:pt x="614" y="6"/>
                </a:lnTo>
                <a:lnTo>
                  <a:pt x="614" y="6"/>
                </a:lnTo>
                <a:lnTo>
                  <a:pt x="615" y="6"/>
                </a:lnTo>
                <a:lnTo>
                  <a:pt x="615" y="6"/>
                </a:lnTo>
                <a:lnTo>
                  <a:pt x="616" y="6"/>
                </a:lnTo>
                <a:lnTo>
                  <a:pt x="616" y="6"/>
                </a:lnTo>
                <a:lnTo>
                  <a:pt x="617" y="6"/>
                </a:lnTo>
                <a:lnTo>
                  <a:pt x="617" y="5"/>
                </a:lnTo>
                <a:lnTo>
                  <a:pt x="618" y="5"/>
                </a:lnTo>
                <a:lnTo>
                  <a:pt x="618" y="5"/>
                </a:lnTo>
                <a:lnTo>
                  <a:pt x="619" y="5"/>
                </a:lnTo>
                <a:lnTo>
                  <a:pt x="619" y="5"/>
                </a:lnTo>
                <a:lnTo>
                  <a:pt x="620" y="5"/>
                </a:lnTo>
                <a:lnTo>
                  <a:pt x="620" y="5"/>
                </a:lnTo>
                <a:lnTo>
                  <a:pt x="621" y="5"/>
                </a:lnTo>
                <a:lnTo>
                  <a:pt x="621" y="5"/>
                </a:lnTo>
                <a:lnTo>
                  <a:pt x="622" y="4"/>
                </a:lnTo>
                <a:lnTo>
                  <a:pt x="622" y="4"/>
                </a:lnTo>
                <a:lnTo>
                  <a:pt x="622" y="4"/>
                </a:lnTo>
                <a:lnTo>
                  <a:pt x="623" y="4"/>
                </a:lnTo>
                <a:lnTo>
                  <a:pt x="623" y="4"/>
                </a:lnTo>
                <a:lnTo>
                  <a:pt x="624" y="4"/>
                </a:lnTo>
                <a:lnTo>
                  <a:pt x="624" y="4"/>
                </a:lnTo>
                <a:lnTo>
                  <a:pt x="625" y="4"/>
                </a:lnTo>
                <a:lnTo>
                  <a:pt x="625" y="3"/>
                </a:lnTo>
                <a:lnTo>
                  <a:pt x="626" y="3"/>
                </a:lnTo>
                <a:lnTo>
                  <a:pt x="626" y="3"/>
                </a:lnTo>
                <a:lnTo>
                  <a:pt x="627" y="3"/>
                </a:lnTo>
                <a:lnTo>
                  <a:pt x="627" y="3"/>
                </a:lnTo>
                <a:lnTo>
                  <a:pt x="628" y="3"/>
                </a:lnTo>
                <a:lnTo>
                  <a:pt x="628" y="3"/>
                </a:lnTo>
                <a:lnTo>
                  <a:pt x="629" y="2"/>
                </a:lnTo>
                <a:lnTo>
                  <a:pt x="629" y="2"/>
                </a:lnTo>
                <a:lnTo>
                  <a:pt x="630" y="2"/>
                </a:lnTo>
                <a:lnTo>
                  <a:pt x="630" y="2"/>
                </a:lnTo>
                <a:lnTo>
                  <a:pt x="631" y="2"/>
                </a:lnTo>
                <a:lnTo>
                  <a:pt x="631" y="2"/>
                </a:lnTo>
                <a:lnTo>
                  <a:pt x="632" y="2"/>
                </a:lnTo>
                <a:lnTo>
                  <a:pt x="632" y="2"/>
                </a:lnTo>
                <a:lnTo>
                  <a:pt x="633" y="2"/>
                </a:lnTo>
                <a:lnTo>
                  <a:pt x="633" y="2"/>
                </a:lnTo>
                <a:lnTo>
                  <a:pt x="634" y="2"/>
                </a:lnTo>
                <a:lnTo>
                  <a:pt x="634" y="2"/>
                </a:lnTo>
                <a:lnTo>
                  <a:pt x="635" y="2"/>
                </a:lnTo>
                <a:lnTo>
                  <a:pt x="635" y="2"/>
                </a:lnTo>
                <a:lnTo>
                  <a:pt x="635" y="2"/>
                </a:lnTo>
                <a:lnTo>
                  <a:pt x="636" y="2"/>
                </a:lnTo>
                <a:lnTo>
                  <a:pt x="636" y="1"/>
                </a:lnTo>
                <a:lnTo>
                  <a:pt x="637" y="1"/>
                </a:lnTo>
                <a:lnTo>
                  <a:pt x="637" y="1"/>
                </a:lnTo>
                <a:lnTo>
                  <a:pt x="638" y="1"/>
                </a:lnTo>
                <a:lnTo>
                  <a:pt x="638" y="1"/>
                </a:lnTo>
                <a:lnTo>
                  <a:pt x="639" y="1"/>
                </a:lnTo>
                <a:lnTo>
                  <a:pt x="639" y="1"/>
                </a:lnTo>
                <a:lnTo>
                  <a:pt x="640" y="1"/>
                </a:lnTo>
                <a:lnTo>
                  <a:pt x="640" y="1"/>
                </a:lnTo>
                <a:lnTo>
                  <a:pt x="641" y="1"/>
                </a:lnTo>
                <a:lnTo>
                  <a:pt x="641" y="1"/>
                </a:lnTo>
                <a:lnTo>
                  <a:pt x="642" y="0"/>
                </a:lnTo>
                <a:lnTo>
                  <a:pt x="642" y="0"/>
                </a:lnTo>
                <a:lnTo>
                  <a:pt x="643" y="0"/>
                </a:lnTo>
                <a:lnTo>
                  <a:pt x="643" y="0"/>
                </a:lnTo>
                <a:lnTo>
                  <a:pt x="644" y="0"/>
                </a:lnTo>
                <a:lnTo>
                  <a:pt x="644" y="0"/>
                </a:lnTo>
                <a:lnTo>
                  <a:pt x="645" y="0"/>
                </a:lnTo>
                <a:lnTo>
                  <a:pt x="645" y="0"/>
                </a:lnTo>
                <a:lnTo>
                  <a:pt x="646" y="0"/>
                </a:lnTo>
                <a:lnTo>
                  <a:pt x="646" y="0"/>
                </a:lnTo>
                <a:lnTo>
                  <a:pt x="647" y="0"/>
                </a:lnTo>
              </a:path>
            </a:pathLst>
          </a:custGeom>
          <a:noFill/>
          <a:ln w="28575">
            <a:solidFill>
              <a:srgbClr val="697A14"/>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105477" name="Freeform 5"/>
          <p:cNvSpPr>
            <a:spLocks/>
          </p:cNvSpPr>
          <p:nvPr/>
        </p:nvSpPr>
        <p:spPr bwMode="auto">
          <a:xfrm>
            <a:off x="1665288" y="3848100"/>
            <a:ext cx="6783387" cy="1620838"/>
          </a:xfrm>
          <a:custGeom>
            <a:avLst/>
            <a:gdLst>
              <a:gd name="T0" fmla="*/ 10 w 647"/>
              <a:gd name="T1" fmla="*/ 139 h 141"/>
              <a:gd name="T2" fmla="*/ 20 w 647"/>
              <a:gd name="T3" fmla="*/ 140 h 141"/>
              <a:gd name="T4" fmla="*/ 30 w 647"/>
              <a:gd name="T5" fmla="*/ 139 h 141"/>
              <a:gd name="T6" fmla="*/ 40 w 647"/>
              <a:gd name="T7" fmla="*/ 134 h 141"/>
              <a:gd name="T8" fmla="*/ 50 w 647"/>
              <a:gd name="T9" fmla="*/ 134 h 141"/>
              <a:gd name="T10" fmla="*/ 60 w 647"/>
              <a:gd name="T11" fmla="*/ 134 h 141"/>
              <a:gd name="T12" fmla="*/ 71 w 647"/>
              <a:gd name="T13" fmla="*/ 134 h 141"/>
              <a:gd name="T14" fmla="*/ 81 w 647"/>
              <a:gd name="T15" fmla="*/ 133 h 141"/>
              <a:gd name="T16" fmla="*/ 91 w 647"/>
              <a:gd name="T17" fmla="*/ 134 h 141"/>
              <a:gd name="T18" fmla="*/ 101 w 647"/>
              <a:gd name="T19" fmla="*/ 134 h 141"/>
              <a:gd name="T20" fmla="*/ 111 w 647"/>
              <a:gd name="T21" fmla="*/ 133 h 141"/>
              <a:gd name="T22" fmla="*/ 121 w 647"/>
              <a:gd name="T23" fmla="*/ 137 h 141"/>
              <a:gd name="T24" fmla="*/ 131 w 647"/>
              <a:gd name="T25" fmla="*/ 131 h 141"/>
              <a:gd name="T26" fmla="*/ 141 w 647"/>
              <a:gd name="T27" fmla="*/ 128 h 141"/>
              <a:gd name="T28" fmla="*/ 152 w 647"/>
              <a:gd name="T29" fmla="*/ 124 h 141"/>
              <a:gd name="T30" fmla="*/ 162 w 647"/>
              <a:gd name="T31" fmla="*/ 121 h 141"/>
              <a:gd name="T32" fmla="*/ 172 w 647"/>
              <a:gd name="T33" fmla="*/ 120 h 141"/>
              <a:gd name="T34" fmla="*/ 182 w 647"/>
              <a:gd name="T35" fmla="*/ 118 h 141"/>
              <a:gd name="T36" fmla="*/ 192 w 647"/>
              <a:gd name="T37" fmla="*/ 109 h 141"/>
              <a:gd name="T38" fmla="*/ 202 w 647"/>
              <a:gd name="T39" fmla="*/ 103 h 141"/>
              <a:gd name="T40" fmla="*/ 212 w 647"/>
              <a:gd name="T41" fmla="*/ 106 h 141"/>
              <a:gd name="T42" fmla="*/ 222 w 647"/>
              <a:gd name="T43" fmla="*/ 104 h 141"/>
              <a:gd name="T44" fmla="*/ 233 w 647"/>
              <a:gd name="T45" fmla="*/ 101 h 141"/>
              <a:gd name="T46" fmla="*/ 243 w 647"/>
              <a:gd name="T47" fmla="*/ 98 h 141"/>
              <a:gd name="T48" fmla="*/ 253 w 647"/>
              <a:gd name="T49" fmla="*/ 97 h 141"/>
              <a:gd name="T50" fmla="*/ 263 w 647"/>
              <a:gd name="T51" fmla="*/ 96 h 141"/>
              <a:gd name="T52" fmla="*/ 273 w 647"/>
              <a:gd name="T53" fmla="*/ 94 h 141"/>
              <a:gd name="T54" fmla="*/ 283 w 647"/>
              <a:gd name="T55" fmla="*/ 93 h 141"/>
              <a:gd name="T56" fmla="*/ 293 w 647"/>
              <a:gd name="T57" fmla="*/ 91 h 141"/>
              <a:gd name="T58" fmla="*/ 303 w 647"/>
              <a:gd name="T59" fmla="*/ 92 h 141"/>
              <a:gd name="T60" fmla="*/ 314 w 647"/>
              <a:gd name="T61" fmla="*/ 91 h 141"/>
              <a:gd name="T62" fmla="*/ 324 w 647"/>
              <a:gd name="T63" fmla="*/ 89 h 141"/>
              <a:gd name="T64" fmla="*/ 334 w 647"/>
              <a:gd name="T65" fmla="*/ 88 h 141"/>
              <a:gd name="T66" fmla="*/ 344 w 647"/>
              <a:gd name="T67" fmla="*/ 86 h 141"/>
              <a:gd name="T68" fmla="*/ 354 w 647"/>
              <a:gd name="T69" fmla="*/ 85 h 141"/>
              <a:gd name="T70" fmla="*/ 364 w 647"/>
              <a:gd name="T71" fmla="*/ 82 h 141"/>
              <a:gd name="T72" fmla="*/ 374 w 647"/>
              <a:gd name="T73" fmla="*/ 80 h 141"/>
              <a:gd name="T74" fmla="*/ 384 w 647"/>
              <a:gd name="T75" fmla="*/ 79 h 141"/>
              <a:gd name="T76" fmla="*/ 394 w 647"/>
              <a:gd name="T77" fmla="*/ 77 h 141"/>
              <a:gd name="T78" fmla="*/ 405 w 647"/>
              <a:gd name="T79" fmla="*/ 76 h 141"/>
              <a:gd name="T80" fmla="*/ 415 w 647"/>
              <a:gd name="T81" fmla="*/ 75 h 141"/>
              <a:gd name="T82" fmla="*/ 425 w 647"/>
              <a:gd name="T83" fmla="*/ 73 h 141"/>
              <a:gd name="T84" fmla="*/ 435 w 647"/>
              <a:gd name="T85" fmla="*/ 73 h 141"/>
              <a:gd name="T86" fmla="*/ 445 w 647"/>
              <a:gd name="T87" fmla="*/ 71 h 141"/>
              <a:gd name="T88" fmla="*/ 455 w 647"/>
              <a:gd name="T89" fmla="*/ 66 h 141"/>
              <a:gd name="T90" fmla="*/ 465 w 647"/>
              <a:gd name="T91" fmla="*/ 65 h 141"/>
              <a:gd name="T92" fmla="*/ 475 w 647"/>
              <a:gd name="T93" fmla="*/ 63 h 141"/>
              <a:gd name="T94" fmla="*/ 486 w 647"/>
              <a:gd name="T95" fmla="*/ 56 h 141"/>
              <a:gd name="T96" fmla="*/ 496 w 647"/>
              <a:gd name="T97" fmla="*/ 51 h 141"/>
              <a:gd name="T98" fmla="*/ 506 w 647"/>
              <a:gd name="T99" fmla="*/ 46 h 141"/>
              <a:gd name="T100" fmla="*/ 516 w 647"/>
              <a:gd name="T101" fmla="*/ 42 h 141"/>
              <a:gd name="T102" fmla="*/ 526 w 647"/>
              <a:gd name="T103" fmla="*/ 35 h 141"/>
              <a:gd name="T104" fmla="*/ 536 w 647"/>
              <a:gd name="T105" fmla="*/ 29 h 141"/>
              <a:gd name="T106" fmla="*/ 546 w 647"/>
              <a:gd name="T107" fmla="*/ 27 h 141"/>
              <a:gd name="T108" fmla="*/ 556 w 647"/>
              <a:gd name="T109" fmla="*/ 23 h 141"/>
              <a:gd name="T110" fmla="*/ 567 w 647"/>
              <a:gd name="T111" fmla="*/ 18 h 141"/>
              <a:gd name="T112" fmla="*/ 577 w 647"/>
              <a:gd name="T113" fmla="*/ 16 h 141"/>
              <a:gd name="T114" fmla="*/ 587 w 647"/>
              <a:gd name="T115" fmla="*/ 13 h 141"/>
              <a:gd name="T116" fmla="*/ 597 w 647"/>
              <a:gd name="T117" fmla="*/ 11 h 141"/>
              <a:gd name="T118" fmla="*/ 607 w 647"/>
              <a:gd name="T119" fmla="*/ 9 h 141"/>
              <a:gd name="T120" fmla="*/ 617 w 647"/>
              <a:gd name="T121" fmla="*/ 7 h 141"/>
              <a:gd name="T122" fmla="*/ 627 w 647"/>
              <a:gd name="T123" fmla="*/ 6 h 141"/>
              <a:gd name="T124" fmla="*/ 637 w 647"/>
              <a:gd name="T125" fmla="*/ 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7" h="141">
                <a:moveTo>
                  <a:pt x="0" y="138"/>
                </a:moveTo>
                <a:lnTo>
                  <a:pt x="1" y="138"/>
                </a:lnTo>
                <a:lnTo>
                  <a:pt x="1" y="138"/>
                </a:lnTo>
                <a:lnTo>
                  <a:pt x="2" y="138"/>
                </a:lnTo>
                <a:lnTo>
                  <a:pt x="2" y="138"/>
                </a:lnTo>
                <a:lnTo>
                  <a:pt x="3" y="138"/>
                </a:lnTo>
                <a:lnTo>
                  <a:pt x="3" y="137"/>
                </a:lnTo>
                <a:lnTo>
                  <a:pt x="4" y="138"/>
                </a:lnTo>
                <a:lnTo>
                  <a:pt x="4" y="138"/>
                </a:lnTo>
                <a:lnTo>
                  <a:pt x="5" y="138"/>
                </a:lnTo>
                <a:lnTo>
                  <a:pt x="5" y="138"/>
                </a:lnTo>
                <a:lnTo>
                  <a:pt x="6" y="139"/>
                </a:lnTo>
                <a:lnTo>
                  <a:pt x="6" y="137"/>
                </a:lnTo>
                <a:lnTo>
                  <a:pt x="7" y="137"/>
                </a:lnTo>
                <a:lnTo>
                  <a:pt x="7" y="139"/>
                </a:lnTo>
                <a:lnTo>
                  <a:pt x="7" y="139"/>
                </a:lnTo>
                <a:lnTo>
                  <a:pt x="8" y="140"/>
                </a:lnTo>
                <a:lnTo>
                  <a:pt x="8" y="140"/>
                </a:lnTo>
                <a:lnTo>
                  <a:pt x="9" y="139"/>
                </a:lnTo>
                <a:lnTo>
                  <a:pt x="9" y="139"/>
                </a:lnTo>
                <a:lnTo>
                  <a:pt x="10" y="139"/>
                </a:lnTo>
                <a:lnTo>
                  <a:pt x="10" y="140"/>
                </a:lnTo>
                <a:lnTo>
                  <a:pt x="11" y="139"/>
                </a:lnTo>
                <a:lnTo>
                  <a:pt x="11" y="141"/>
                </a:lnTo>
                <a:lnTo>
                  <a:pt x="12" y="141"/>
                </a:lnTo>
                <a:lnTo>
                  <a:pt x="12" y="141"/>
                </a:lnTo>
                <a:lnTo>
                  <a:pt x="13" y="138"/>
                </a:lnTo>
                <a:lnTo>
                  <a:pt x="13" y="139"/>
                </a:lnTo>
                <a:lnTo>
                  <a:pt x="14" y="140"/>
                </a:lnTo>
                <a:lnTo>
                  <a:pt x="14" y="139"/>
                </a:lnTo>
                <a:lnTo>
                  <a:pt x="15" y="139"/>
                </a:lnTo>
                <a:lnTo>
                  <a:pt x="15" y="139"/>
                </a:lnTo>
                <a:lnTo>
                  <a:pt x="16" y="139"/>
                </a:lnTo>
                <a:lnTo>
                  <a:pt x="16" y="139"/>
                </a:lnTo>
                <a:lnTo>
                  <a:pt x="17" y="139"/>
                </a:lnTo>
                <a:lnTo>
                  <a:pt x="17" y="139"/>
                </a:lnTo>
                <a:lnTo>
                  <a:pt x="18" y="139"/>
                </a:lnTo>
                <a:lnTo>
                  <a:pt x="18" y="139"/>
                </a:lnTo>
                <a:lnTo>
                  <a:pt x="19" y="140"/>
                </a:lnTo>
                <a:lnTo>
                  <a:pt x="19" y="139"/>
                </a:lnTo>
                <a:lnTo>
                  <a:pt x="20" y="139"/>
                </a:lnTo>
                <a:lnTo>
                  <a:pt x="20" y="140"/>
                </a:lnTo>
                <a:lnTo>
                  <a:pt x="20" y="139"/>
                </a:lnTo>
                <a:lnTo>
                  <a:pt x="21" y="139"/>
                </a:lnTo>
                <a:lnTo>
                  <a:pt x="21" y="137"/>
                </a:lnTo>
                <a:lnTo>
                  <a:pt x="22" y="139"/>
                </a:lnTo>
                <a:lnTo>
                  <a:pt x="22" y="139"/>
                </a:lnTo>
                <a:lnTo>
                  <a:pt x="23" y="139"/>
                </a:lnTo>
                <a:lnTo>
                  <a:pt x="23" y="139"/>
                </a:lnTo>
                <a:lnTo>
                  <a:pt x="24" y="140"/>
                </a:lnTo>
                <a:lnTo>
                  <a:pt x="24" y="139"/>
                </a:lnTo>
                <a:lnTo>
                  <a:pt x="25" y="140"/>
                </a:lnTo>
                <a:lnTo>
                  <a:pt x="25" y="140"/>
                </a:lnTo>
                <a:lnTo>
                  <a:pt x="26" y="140"/>
                </a:lnTo>
                <a:lnTo>
                  <a:pt x="26" y="140"/>
                </a:lnTo>
                <a:lnTo>
                  <a:pt x="27" y="140"/>
                </a:lnTo>
                <a:lnTo>
                  <a:pt x="27" y="139"/>
                </a:lnTo>
                <a:lnTo>
                  <a:pt x="28" y="139"/>
                </a:lnTo>
                <a:lnTo>
                  <a:pt x="28" y="140"/>
                </a:lnTo>
                <a:lnTo>
                  <a:pt x="29" y="140"/>
                </a:lnTo>
                <a:lnTo>
                  <a:pt x="29" y="140"/>
                </a:lnTo>
                <a:lnTo>
                  <a:pt x="30" y="140"/>
                </a:lnTo>
                <a:lnTo>
                  <a:pt x="30" y="139"/>
                </a:lnTo>
                <a:lnTo>
                  <a:pt x="31" y="139"/>
                </a:lnTo>
                <a:lnTo>
                  <a:pt x="31" y="138"/>
                </a:lnTo>
                <a:lnTo>
                  <a:pt x="32" y="137"/>
                </a:lnTo>
                <a:lnTo>
                  <a:pt x="32" y="137"/>
                </a:lnTo>
                <a:lnTo>
                  <a:pt x="33" y="137"/>
                </a:lnTo>
                <a:lnTo>
                  <a:pt x="33" y="137"/>
                </a:lnTo>
                <a:lnTo>
                  <a:pt x="33" y="136"/>
                </a:lnTo>
                <a:lnTo>
                  <a:pt x="34" y="136"/>
                </a:lnTo>
                <a:lnTo>
                  <a:pt x="34" y="136"/>
                </a:lnTo>
                <a:lnTo>
                  <a:pt x="35" y="134"/>
                </a:lnTo>
                <a:lnTo>
                  <a:pt x="35" y="136"/>
                </a:lnTo>
                <a:lnTo>
                  <a:pt x="36" y="136"/>
                </a:lnTo>
                <a:lnTo>
                  <a:pt x="36" y="135"/>
                </a:lnTo>
                <a:lnTo>
                  <a:pt x="37" y="135"/>
                </a:lnTo>
                <a:lnTo>
                  <a:pt x="37" y="136"/>
                </a:lnTo>
                <a:lnTo>
                  <a:pt x="38" y="136"/>
                </a:lnTo>
                <a:lnTo>
                  <a:pt x="38" y="136"/>
                </a:lnTo>
                <a:lnTo>
                  <a:pt x="39" y="135"/>
                </a:lnTo>
                <a:lnTo>
                  <a:pt x="39" y="135"/>
                </a:lnTo>
                <a:lnTo>
                  <a:pt x="40" y="135"/>
                </a:lnTo>
                <a:lnTo>
                  <a:pt x="40" y="134"/>
                </a:lnTo>
                <a:lnTo>
                  <a:pt x="41" y="133"/>
                </a:lnTo>
                <a:lnTo>
                  <a:pt x="41" y="136"/>
                </a:lnTo>
                <a:lnTo>
                  <a:pt x="42" y="135"/>
                </a:lnTo>
                <a:lnTo>
                  <a:pt x="42" y="135"/>
                </a:lnTo>
                <a:lnTo>
                  <a:pt x="43" y="135"/>
                </a:lnTo>
                <a:lnTo>
                  <a:pt x="43" y="135"/>
                </a:lnTo>
                <a:lnTo>
                  <a:pt x="44" y="135"/>
                </a:lnTo>
                <a:lnTo>
                  <a:pt x="44" y="135"/>
                </a:lnTo>
                <a:lnTo>
                  <a:pt x="45" y="135"/>
                </a:lnTo>
                <a:lnTo>
                  <a:pt x="45" y="135"/>
                </a:lnTo>
                <a:lnTo>
                  <a:pt x="46" y="135"/>
                </a:lnTo>
                <a:lnTo>
                  <a:pt x="46" y="135"/>
                </a:lnTo>
                <a:lnTo>
                  <a:pt x="47" y="135"/>
                </a:lnTo>
                <a:lnTo>
                  <a:pt x="47" y="135"/>
                </a:lnTo>
                <a:lnTo>
                  <a:pt x="47" y="135"/>
                </a:lnTo>
                <a:lnTo>
                  <a:pt x="48" y="135"/>
                </a:lnTo>
                <a:lnTo>
                  <a:pt x="48" y="134"/>
                </a:lnTo>
                <a:lnTo>
                  <a:pt x="49" y="134"/>
                </a:lnTo>
                <a:lnTo>
                  <a:pt x="49" y="134"/>
                </a:lnTo>
                <a:lnTo>
                  <a:pt x="50" y="134"/>
                </a:lnTo>
                <a:lnTo>
                  <a:pt x="50" y="134"/>
                </a:lnTo>
                <a:lnTo>
                  <a:pt x="51" y="135"/>
                </a:lnTo>
                <a:lnTo>
                  <a:pt x="51" y="135"/>
                </a:lnTo>
                <a:lnTo>
                  <a:pt x="52" y="135"/>
                </a:lnTo>
                <a:lnTo>
                  <a:pt x="52" y="135"/>
                </a:lnTo>
                <a:lnTo>
                  <a:pt x="53" y="134"/>
                </a:lnTo>
                <a:lnTo>
                  <a:pt x="53" y="134"/>
                </a:lnTo>
                <a:lnTo>
                  <a:pt x="54" y="134"/>
                </a:lnTo>
                <a:lnTo>
                  <a:pt x="54" y="134"/>
                </a:lnTo>
                <a:lnTo>
                  <a:pt x="55" y="134"/>
                </a:lnTo>
                <a:lnTo>
                  <a:pt x="55" y="134"/>
                </a:lnTo>
                <a:lnTo>
                  <a:pt x="56" y="134"/>
                </a:lnTo>
                <a:lnTo>
                  <a:pt x="56" y="135"/>
                </a:lnTo>
                <a:lnTo>
                  <a:pt x="57" y="135"/>
                </a:lnTo>
                <a:lnTo>
                  <a:pt x="57" y="135"/>
                </a:lnTo>
                <a:lnTo>
                  <a:pt x="58" y="135"/>
                </a:lnTo>
                <a:lnTo>
                  <a:pt x="58" y="135"/>
                </a:lnTo>
                <a:lnTo>
                  <a:pt x="59" y="135"/>
                </a:lnTo>
                <a:lnTo>
                  <a:pt x="59" y="134"/>
                </a:lnTo>
                <a:lnTo>
                  <a:pt x="60" y="134"/>
                </a:lnTo>
                <a:lnTo>
                  <a:pt x="60" y="134"/>
                </a:lnTo>
                <a:lnTo>
                  <a:pt x="60" y="134"/>
                </a:lnTo>
                <a:lnTo>
                  <a:pt x="61" y="134"/>
                </a:lnTo>
                <a:lnTo>
                  <a:pt x="61" y="134"/>
                </a:lnTo>
                <a:lnTo>
                  <a:pt x="62" y="134"/>
                </a:lnTo>
                <a:lnTo>
                  <a:pt x="62" y="134"/>
                </a:lnTo>
                <a:lnTo>
                  <a:pt x="63" y="133"/>
                </a:lnTo>
                <a:lnTo>
                  <a:pt x="63" y="133"/>
                </a:lnTo>
                <a:lnTo>
                  <a:pt x="64" y="133"/>
                </a:lnTo>
                <a:lnTo>
                  <a:pt x="64" y="134"/>
                </a:lnTo>
                <a:lnTo>
                  <a:pt x="65" y="133"/>
                </a:lnTo>
                <a:lnTo>
                  <a:pt x="65" y="133"/>
                </a:lnTo>
                <a:lnTo>
                  <a:pt x="66" y="132"/>
                </a:lnTo>
                <a:lnTo>
                  <a:pt x="66" y="133"/>
                </a:lnTo>
                <a:lnTo>
                  <a:pt x="67" y="133"/>
                </a:lnTo>
                <a:lnTo>
                  <a:pt x="67" y="133"/>
                </a:lnTo>
                <a:lnTo>
                  <a:pt x="68" y="133"/>
                </a:lnTo>
                <a:lnTo>
                  <a:pt x="68" y="133"/>
                </a:lnTo>
                <a:lnTo>
                  <a:pt x="69" y="133"/>
                </a:lnTo>
                <a:lnTo>
                  <a:pt x="69" y="133"/>
                </a:lnTo>
                <a:lnTo>
                  <a:pt x="70" y="134"/>
                </a:lnTo>
                <a:lnTo>
                  <a:pt x="70" y="135"/>
                </a:lnTo>
                <a:lnTo>
                  <a:pt x="71" y="134"/>
                </a:lnTo>
                <a:lnTo>
                  <a:pt x="71" y="134"/>
                </a:lnTo>
                <a:lnTo>
                  <a:pt x="72" y="135"/>
                </a:lnTo>
                <a:lnTo>
                  <a:pt x="72" y="135"/>
                </a:lnTo>
                <a:lnTo>
                  <a:pt x="73" y="135"/>
                </a:lnTo>
                <a:lnTo>
                  <a:pt x="73" y="135"/>
                </a:lnTo>
                <a:lnTo>
                  <a:pt x="74" y="135"/>
                </a:lnTo>
                <a:lnTo>
                  <a:pt x="74" y="135"/>
                </a:lnTo>
                <a:lnTo>
                  <a:pt x="74" y="134"/>
                </a:lnTo>
                <a:lnTo>
                  <a:pt x="75" y="137"/>
                </a:lnTo>
                <a:lnTo>
                  <a:pt x="75" y="137"/>
                </a:lnTo>
                <a:lnTo>
                  <a:pt x="76" y="138"/>
                </a:lnTo>
                <a:lnTo>
                  <a:pt x="76" y="134"/>
                </a:lnTo>
                <a:lnTo>
                  <a:pt x="77" y="136"/>
                </a:lnTo>
                <a:lnTo>
                  <a:pt x="77" y="134"/>
                </a:lnTo>
                <a:lnTo>
                  <a:pt x="78" y="134"/>
                </a:lnTo>
                <a:lnTo>
                  <a:pt x="78" y="136"/>
                </a:lnTo>
                <a:lnTo>
                  <a:pt x="79" y="136"/>
                </a:lnTo>
                <a:lnTo>
                  <a:pt x="79" y="136"/>
                </a:lnTo>
                <a:lnTo>
                  <a:pt x="80" y="137"/>
                </a:lnTo>
                <a:lnTo>
                  <a:pt x="80" y="133"/>
                </a:lnTo>
                <a:lnTo>
                  <a:pt x="81" y="133"/>
                </a:lnTo>
                <a:lnTo>
                  <a:pt x="81" y="134"/>
                </a:lnTo>
                <a:lnTo>
                  <a:pt x="82" y="134"/>
                </a:lnTo>
                <a:lnTo>
                  <a:pt x="82" y="133"/>
                </a:lnTo>
                <a:lnTo>
                  <a:pt x="83" y="133"/>
                </a:lnTo>
                <a:lnTo>
                  <a:pt x="83" y="133"/>
                </a:lnTo>
                <a:lnTo>
                  <a:pt x="84" y="133"/>
                </a:lnTo>
                <a:lnTo>
                  <a:pt x="84" y="133"/>
                </a:lnTo>
                <a:lnTo>
                  <a:pt x="85" y="133"/>
                </a:lnTo>
                <a:lnTo>
                  <a:pt x="85" y="135"/>
                </a:lnTo>
                <a:lnTo>
                  <a:pt x="86" y="135"/>
                </a:lnTo>
                <a:lnTo>
                  <a:pt x="86" y="134"/>
                </a:lnTo>
                <a:lnTo>
                  <a:pt x="87" y="134"/>
                </a:lnTo>
                <a:lnTo>
                  <a:pt x="87" y="134"/>
                </a:lnTo>
                <a:lnTo>
                  <a:pt x="87" y="135"/>
                </a:lnTo>
                <a:lnTo>
                  <a:pt x="88" y="133"/>
                </a:lnTo>
                <a:lnTo>
                  <a:pt x="88" y="133"/>
                </a:lnTo>
                <a:lnTo>
                  <a:pt x="89" y="133"/>
                </a:lnTo>
                <a:lnTo>
                  <a:pt x="89" y="133"/>
                </a:lnTo>
                <a:lnTo>
                  <a:pt x="90" y="134"/>
                </a:lnTo>
                <a:lnTo>
                  <a:pt x="90" y="134"/>
                </a:lnTo>
                <a:lnTo>
                  <a:pt x="91" y="134"/>
                </a:lnTo>
                <a:lnTo>
                  <a:pt x="91" y="136"/>
                </a:lnTo>
                <a:lnTo>
                  <a:pt x="92" y="135"/>
                </a:lnTo>
                <a:lnTo>
                  <a:pt x="92" y="135"/>
                </a:lnTo>
                <a:lnTo>
                  <a:pt x="93" y="134"/>
                </a:lnTo>
                <a:lnTo>
                  <a:pt x="93" y="136"/>
                </a:lnTo>
                <a:lnTo>
                  <a:pt x="94" y="135"/>
                </a:lnTo>
                <a:lnTo>
                  <a:pt x="94" y="135"/>
                </a:lnTo>
                <a:lnTo>
                  <a:pt x="95" y="135"/>
                </a:lnTo>
                <a:lnTo>
                  <a:pt x="95" y="135"/>
                </a:lnTo>
                <a:lnTo>
                  <a:pt x="96" y="135"/>
                </a:lnTo>
                <a:lnTo>
                  <a:pt x="96" y="135"/>
                </a:lnTo>
                <a:lnTo>
                  <a:pt x="97" y="135"/>
                </a:lnTo>
                <a:lnTo>
                  <a:pt x="97" y="135"/>
                </a:lnTo>
                <a:lnTo>
                  <a:pt x="98" y="135"/>
                </a:lnTo>
                <a:lnTo>
                  <a:pt x="98" y="135"/>
                </a:lnTo>
                <a:lnTo>
                  <a:pt x="99" y="136"/>
                </a:lnTo>
                <a:lnTo>
                  <a:pt x="99" y="135"/>
                </a:lnTo>
                <a:lnTo>
                  <a:pt x="100" y="136"/>
                </a:lnTo>
                <a:lnTo>
                  <a:pt x="100" y="134"/>
                </a:lnTo>
                <a:lnTo>
                  <a:pt x="100" y="134"/>
                </a:lnTo>
                <a:lnTo>
                  <a:pt x="101" y="134"/>
                </a:lnTo>
                <a:lnTo>
                  <a:pt x="101" y="133"/>
                </a:lnTo>
                <a:lnTo>
                  <a:pt x="102" y="134"/>
                </a:lnTo>
                <a:lnTo>
                  <a:pt x="102" y="133"/>
                </a:lnTo>
                <a:lnTo>
                  <a:pt x="103" y="134"/>
                </a:lnTo>
                <a:lnTo>
                  <a:pt x="103" y="134"/>
                </a:lnTo>
                <a:lnTo>
                  <a:pt x="104" y="133"/>
                </a:lnTo>
                <a:lnTo>
                  <a:pt x="104" y="133"/>
                </a:lnTo>
                <a:lnTo>
                  <a:pt x="105" y="132"/>
                </a:lnTo>
                <a:lnTo>
                  <a:pt x="105" y="133"/>
                </a:lnTo>
                <a:lnTo>
                  <a:pt x="106" y="133"/>
                </a:lnTo>
                <a:lnTo>
                  <a:pt x="106" y="132"/>
                </a:lnTo>
                <a:lnTo>
                  <a:pt x="107" y="133"/>
                </a:lnTo>
                <a:lnTo>
                  <a:pt x="107" y="132"/>
                </a:lnTo>
                <a:lnTo>
                  <a:pt x="108" y="132"/>
                </a:lnTo>
                <a:lnTo>
                  <a:pt x="108" y="132"/>
                </a:lnTo>
                <a:lnTo>
                  <a:pt x="109" y="132"/>
                </a:lnTo>
                <a:lnTo>
                  <a:pt x="109" y="133"/>
                </a:lnTo>
                <a:lnTo>
                  <a:pt x="110" y="133"/>
                </a:lnTo>
                <a:lnTo>
                  <a:pt x="110" y="134"/>
                </a:lnTo>
                <a:lnTo>
                  <a:pt x="111" y="133"/>
                </a:lnTo>
                <a:lnTo>
                  <a:pt x="111" y="133"/>
                </a:lnTo>
                <a:lnTo>
                  <a:pt x="112" y="134"/>
                </a:lnTo>
                <a:lnTo>
                  <a:pt x="112" y="134"/>
                </a:lnTo>
                <a:lnTo>
                  <a:pt x="113" y="133"/>
                </a:lnTo>
                <a:lnTo>
                  <a:pt x="113" y="135"/>
                </a:lnTo>
                <a:lnTo>
                  <a:pt x="114" y="133"/>
                </a:lnTo>
                <a:lnTo>
                  <a:pt x="114" y="133"/>
                </a:lnTo>
                <a:lnTo>
                  <a:pt x="114" y="133"/>
                </a:lnTo>
                <a:lnTo>
                  <a:pt x="115" y="134"/>
                </a:lnTo>
                <a:lnTo>
                  <a:pt x="115" y="134"/>
                </a:lnTo>
                <a:lnTo>
                  <a:pt x="116" y="133"/>
                </a:lnTo>
                <a:lnTo>
                  <a:pt x="116" y="133"/>
                </a:lnTo>
                <a:lnTo>
                  <a:pt x="117" y="134"/>
                </a:lnTo>
                <a:lnTo>
                  <a:pt x="117" y="134"/>
                </a:lnTo>
                <a:lnTo>
                  <a:pt x="118" y="134"/>
                </a:lnTo>
                <a:lnTo>
                  <a:pt x="118" y="134"/>
                </a:lnTo>
                <a:lnTo>
                  <a:pt x="119" y="135"/>
                </a:lnTo>
                <a:lnTo>
                  <a:pt x="119" y="134"/>
                </a:lnTo>
                <a:lnTo>
                  <a:pt x="120" y="135"/>
                </a:lnTo>
                <a:lnTo>
                  <a:pt x="120" y="136"/>
                </a:lnTo>
                <a:lnTo>
                  <a:pt x="121" y="136"/>
                </a:lnTo>
                <a:lnTo>
                  <a:pt x="121" y="137"/>
                </a:lnTo>
                <a:lnTo>
                  <a:pt x="122" y="137"/>
                </a:lnTo>
                <a:lnTo>
                  <a:pt x="122" y="136"/>
                </a:lnTo>
                <a:lnTo>
                  <a:pt x="123" y="136"/>
                </a:lnTo>
                <a:lnTo>
                  <a:pt x="123" y="136"/>
                </a:lnTo>
                <a:lnTo>
                  <a:pt x="124" y="137"/>
                </a:lnTo>
                <a:lnTo>
                  <a:pt x="124" y="136"/>
                </a:lnTo>
                <a:lnTo>
                  <a:pt x="125" y="136"/>
                </a:lnTo>
                <a:lnTo>
                  <a:pt x="125" y="136"/>
                </a:lnTo>
                <a:lnTo>
                  <a:pt x="126" y="136"/>
                </a:lnTo>
                <a:lnTo>
                  <a:pt x="126" y="135"/>
                </a:lnTo>
                <a:lnTo>
                  <a:pt x="127" y="134"/>
                </a:lnTo>
                <a:lnTo>
                  <a:pt x="127" y="134"/>
                </a:lnTo>
                <a:lnTo>
                  <a:pt x="127" y="133"/>
                </a:lnTo>
                <a:lnTo>
                  <a:pt x="128" y="132"/>
                </a:lnTo>
                <a:lnTo>
                  <a:pt x="128" y="132"/>
                </a:lnTo>
                <a:lnTo>
                  <a:pt x="129" y="131"/>
                </a:lnTo>
                <a:lnTo>
                  <a:pt x="129" y="131"/>
                </a:lnTo>
                <a:lnTo>
                  <a:pt x="130" y="131"/>
                </a:lnTo>
                <a:lnTo>
                  <a:pt x="130" y="131"/>
                </a:lnTo>
                <a:lnTo>
                  <a:pt x="131" y="130"/>
                </a:lnTo>
                <a:lnTo>
                  <a:pt x="131" y="131"/>
                </a:lnTo>
                <a:lnTo>
                  <a:pt x="132" y="132"/>
                </a:lnTo>
                <a:lnTo>
                  <a:pt x="132" y="132"/>
                </a:lnTo>
                <a:lnTo>
                  <a:pt x="133" y="131"/>
                </a:lnTo>
                <a:lnTo>
                  <a:pt x="133" y="130"/>
                </a:lnTo>
                <a:lnTo>
                  <a:pt x="134" y="129"/>
                </a:lnTo>
                <a:lnTo>
                  <a:pt x="134" y="128"/>
                </a:lnTo>
                <a:lnTo>
                  <a:pt x="135" y="128"/>
                </a:lnTo>
                <a:lnTo>
                  <a:pt x="135" y="127"/>
                </a:lnTo>
                <a:lnTo>
                  <a:pt x="136" y="127"/>
                </a:lnTo>
                <a:lnTo>
                  <a:pt x="136" y="127"/>
                </a:lnTo>
                <a:lnTo>
                  <a:pt x="137" y="128"/>
                </a:lnTo>
                <a:lnTo>
                  <a:pt x="137" y="128"/>
                </a:lnTo>
                <a:lnTo>
                  <a:pt x="138" y="129"/>
                </a:lnTo>
                <a:lnTo>
                  <a:pt x="138" y="129"/>
                </a:lnTo>
                <a:lnTo>
                  <a:pt x="139" y="129"/>
                </a:lnTo>
                <a:lnTo>
                  <a:pt x="139" y="128"/>
                </a:lnTo>
                <a:lnTo>
                  <a:pt x="140" y="129"/>
                </a:lnTo>
                <a:lnTo>
                  <a:pt x="140" y="129"/>
                </a:lnTo>
                <a:lnTo>
                  <a:pt x="140" y="128"/>
                </a:lnTo>
                <a:lnTo>
                  <a:pt x="141" y="128"/>
                </a:lnTo>
                <a:lnTo>
                  <a:pt x="141" y="128"/>
                </a:lnTo>
                <a:lnTo>
                  <a:pt x="142" y="128"/>
                </a:lnTo>
                <a:lnTo>
                  <a:pt x="142" y="129"/>
                </a:lnTo>
                <a:lnTo>
                  <a:pt x="143" y="128"/>
                </a:lnTo>
                <a:lnTo>
                  <a:pt x="143" y="129"/>
                </a:lnTo>
                <a:lnTo>
                  <a:pt x="144" y="128"/>
                </a:lnTo>
                <a:lnTo>
                  <a:pt x="144" y="128"/>
                </a:lnTo>
                <a:lnTo>
                  <a:pt x="145" y="128"/>
                </a:lnTo>
                <a:lnTo>
                  <a:pt x="145" y="127"/>
                </a:lnTo>
                <a:lnTo>
                  <a:pt x="146" y="126"/>
                </a:lnTo>
                <a:lnTo>
                  <a:pt x="146" y="126"/>
                </a:lnTo>
                <a:lnTo>
                  <a:pt x="147" y="125"/>
                </a:lnTo>
                <a:lnTo>
                  <a:pt x="147" y="124"/>
                </a:lnTo>
                <a:lnTo>
                  <a:pt x="148" y="123"/>
                </a:lnTo>
                <a:lnTo>
                  <a:pt x="148" y="124"/>
                </a:lnTo>
                <a:lnTo>
                  <a:pt x="149" y="123"/>
                </a:lnTo>
                <a:lnTo>
                  <a:pt x="149" y="123"/>
                </a:lnTo>
                <a:lnTo>
                  <a:pt x="150" y="123"/>
                </a:lnTo>
                <a:lnTo>
                  <a:pt x="150" y="124"/>
                </a:lnTo>
                <a:lnTo>
                  <a:pt x="151" y="124"/>
                </a:lnTo>
                <a:lnTo>
                  <a:pt x="151" y="124"/>
                </a:lnTo>
                <a:lnTo>
                  <a:pt x="152" y="124"/>
                </a:lnTo>
                <a:lnTo>
                  <a:pt x="152" y="124"/>
                </a:lnTo>
                <a:lnTo>
                  <a:pt x="153" y="124"/>
                </a:lnTo>
                <a:lnTo>
                  <a:pt x="153" y="123"/>
                </a:lnTo>
                <a:lnTo>
                  <a:pt x="154" y="123"/>
                </a:lnTo>
                <a:lnTo>
                  <a:pt x="154" y="123"/>
                </a:lnTo>
                <a:lnTo>
                  <a:pt x="154" y="123"/>
                </a:lnTo>
                <a:lnTo>
                  <a:pt x="155" y="123"/>
                </a:lnTo>
                <a:lnTo>
                  <a:pt x="155" y="123"/>
                </a:lnTo>
                <a:lnTo>
                  <a:pt x="156" y="123"/>
                </a:lnTo>
                <a:lnTo>
                  <a:pt x="156" y="122"/>
                </a:lnTo>
                <a:lnTo>
                  <a:pt x="157" y="121"/>
                </a:lnTo>
                <a:lnTo>
                  <a:pt x="157" y="121"/>
                </a:lnTo>
                <a:lnTo>
                  <a:pt x="158" y="121"/>
                </a:lnTo>
                <a:lnTo>
                  <a:pt x="158" y="121"/>
                </a:lnTo>
                <a:lnTo>
                  <a:pt x="159" y="122"/>
                </a:lnTo>
                <a:lnTo>
                  <a:pt x="159" y="121"/>
                </a:lnTo>
                <a:lnTo>
                  <a:pt x="160" y="122"/>
                </a:lnTo>
                <a:lnTo>
                  <a:pt x="160" y="121"/>
                </a:lnTo>
                <a:lnTo>
                  <a:pt x="161" y="121"/>
                </a:lnTo>
                <a:lnTo>
                  <a:pt x="161" y="121"/>
                </a:lnTo>
                <a:lnTo>
                  <a:pt x="162" y="121"/>
                </a:lnTo>
                <a:lnTo>
                  <a:pt x="162" y="121"/>
                </a:lnTo>
                <a:lnTo>
                  <a:pt x="163" y="121"/>
                </a:lnTo>
                <a:lnTo>
                  <a:pt x="163" y="121"/>
                </a:lnTo>
                <a:lnTo>
                  <a:pt x="164" y="120"/>
                </a:lnTo>
                <a:lnTo>
                  <a:pt x="164" y="120"/>
                </a:lnTo>
                <a:lnTo>
                  <a:pt x="165" y="120"/>
                </a:lnTo>
                <a:lnTo>
                  <a:pt x="165" y="120"/>
                </a:lnTo>
                <a:lnTo>
                  <a:pt x="166" y="120"/>
                </a:lnTo>
                <a:lnTo>
                  <a:pt x="166" y="120"/>
                </a:lnTo>
                <a:lnTo>
                  <a:pt x="167" y="120"/>
                </a:lnTo>
                <a:lnTo>
                  <a:pt x="167" y="120"/>
                </a:lnTo>
                <a:lnTo>
                  <a:pt x="167" y="120"/>
                </a:lnTo>
                <a:lnTo>
                  <a:pt x="168" y="120"/>
                </a:lnTo>
                <a:lnTo>
                  <a:pt x="168" y="120"/>
                </a:lnTo>
                <a:lnTo>
                  <a:pt x="169" y="120"/>
                </a:lnTo>
                <a:lnTo>
                  <a:pt x="169" y="120"/>
                </a:lnTo>
                <a:lnTo>
                  <a:pt x="170" y="119"/>
                </a:lnTo>
                <a:lnTo>
                  <a:pt x="170" y="120"/>
                </a:lnTo>
                <a:lnTo>
                  <a:pt x="171" y="120"/>
                </a:lnTo>
                <a:lnTo>
                  <a:pt x="171" y="120"/>
                </a:lnTo>
                <a:lnTo>
                  <a:pt x="172" y="120"/>
                </a:lnTo>
                <a:lnTo>
                  <a:pt x="172" y="120"/>
                </a:lnTo>
                <a:lnTo>
                  <a:pt x="173" y="119"/>
                </a:lnTo>
                <a:lnTo>
                  <a:pt x="173" y="121"/>
                </a:lnTo>
                <a:lnTo>
                  <a:pt x="174" y="122"/>
                </a:lnTo>
                <a:lnTo>
                  <a:pt x="174" y="120"/>
                </a:lnTo>
                <a:lnTo>
                  <a:pt x="175" y="120"/>
                </a:lnTo>
                <a:lnTo>
                  <a:pt x="175" y="120"/>
                </a:lnTo>
                <a:lnTo>
                  <a:pt x="176" y="121"/>
                </a:lnTo>
                <a:lnTo>
                  <a:pt x="176" y="121"/>
                </a:lnTo>
                <a:lnTo>
                  <a:pt x="177" y="120"/>
                </a:lnTo>
                <a:lnTo>
                  <a:pt x="177" y="119"/>
                </a:lnTo>
                <a:lnTo>
                  <a:pt x="178" y="122"/>
                </a:lnTo>
                <a:lnTo>
                  <a:pt x="178" y="122"/>
                </a:lnTo>
                <a:lnTo>
                  <a:pt x="179" y="122"/>
                </a:lnTo>
                <a:lnTo>
                  <a:pt x="179" y="122"/>
                </a:lnTo>
                <a:lnTo>
                  <a:pt x="180" y="124"/>
                </a:lnTo>
                <a:lnTo>
                  <a:pt x="180" y="123"/>
                </a:lnTo>
                <a:lnTo>
                  <a:pt x="180" y="125"/>
                </a:lnTo>
                <a:lnTo>
                  <a:pt x="181" y="125"/>
                </a:lnTo>
                <a:lnTo>
                  <a:pt x="181" y="125"/>
                </a:lnTo>
                <a:lnTo>
                  <a:pt x="182" y="118"/>
                </a:lnTo>
                <a:lnTo>
                  <a:pt x="182" y="122"/>
                </a:lnTo>
                <a:lnTo>
                  <a:pt x="183" y="124"/>
                </a:lnTo>
                <a:lnTo>
                  <a:pt x="183" y="127"/>
                </a:lnTo>
                <a:lnTo>
                  <a:pt x="184" y="123"/>
                </a:lnTo>
                <a:lnTo>
                  <a:pt x="184" y="121"/>
                </a:lnTo>
                <a:lnTo>
                  <a:pt x="185" y="121"/>
                </a:lnTo>
                <a:lnTo>
                  <a:pt x="185" y="120"/>
                </a:lnTo>
                <a:lnTo>
                  <a:pt x="186" y="120"/>
                </a:lnTo>
                <a:lnTo>
                  <a:pt x="186" y="118"/>
                </a:lnTo>
                <a:lnTo>
                  <a:pt x="187" y="120"/>
                </a:lnTo>
                <a:lnTo>
                  <a:pt x="187" y="120"/>
                </a:lnTo>
                <a:lnTo>
                  <a:pt x="188" y="117"/>
                </a:lnTo>
                <a:lnTo>
                  <a:pt x="188" y="115"/>
                </a:lnTo>
                <a:lnTo>
                  <a:pt x="189" y="114"/>
                </a:lnTo>
                <a:lnTo>
                  <a:pt x="189" y="112"/>
                </a:lnTo>
                <a:lnTo>
                  <a:pt x="190" y="112"/>
                </a:lnTo>
                <a:lnTo>
                  <a:pt x="190" y="114"/>
                </a:lnTo>
                <a:lnTo>
                  <a:pt x="191" y="112"/>
                </a:lnTo>
                <a:lnTo>
                  <a:pt x="191" y="109"/>
                </a:lnTo>
                <a:lnTo>
                  <a:pt x="192" y="109"/>
                </a:lnTo>
                <a:lnTo>
                  <a:pt x="192" y="109"/>
                </a:lnTo>
                <a:lnTo>
                  <a:pt x="193" y="108"/>
                </a:lnTo>
                <a:lnTo>
                  <a:pt x="193" y="108"/>
                </a:lnTo>
                <a:lnTo>
                  <a:pt x="194" y="108"/>
                </a:lnTo>
                <a:lnTo>
                  <a:pt x="194" y="108"/>
                </a:lnTo>
                <a:lnTo>
                  <a:pt x="194" y="108"/>
                </a:lnTo>
                <a:lnTo>
                  <a:pt x="195" y="107"/>
                </a:lnTo>
                <a:lnTo>
                  <a:pt x="195" y="107"/>
                </a:lnTo>
                <a:lnTo>
                  <a:pt x="196" y="107"/>
                </a:lnTo>
                <a:lnTo>
                  <a:pt x="196" y="107"/>
                </a:lnTo>
                <a:lnTo>
                  <a:pt x="197" y="106"/>
                </a:lnTo>
                <a:lnTo>
                  <a:pt x="197" y="106"/>
                </a:lnTo>
                <a:lnTo>
                  <a:pt x="198" y="106"/>
                </a:lnTo>
                <a:lnTo>
                  <a:pt x="198" y="106"/>
                </a:lnTo>
                <a:lnTo>
                  <a:pt x="199" y="106"/>
                </a:lnTo>
                <a:lnTo>
                  <a:pt x="199" y="105"/>
                </a:lnTo>
                <a:lnTo>
                  <a:pt x="200" y="104"/>
                </a:lnTo>
                <a:lnTo>
                  <a:pt x="200" y="105"/>
                </a:lnTo>
                <a:lnTo>
                  <a:pt x="201" y="104"/>
                </a:lnTo>
                <a:lnTo>
                  <a:pt x="201" y="105"/>
                </a:lnTo>
                <a:lnTo>
                  <a:pt x="202" y="104"/>
                </a:lnTo>
                <a:lnTo>
                  <a:pt x="202" y="103"/>
                </a:lnTo>
                <a:lnTo>
                  <a:pt x="203" y="103"/>
                </a:lnTo>
                <a:lnTo>
                  <a:pt x="203" y="105"/>
                </a:lnTo>
                <a:lnTo>
                  <a:pt x="204" y="105"/>
                </a:lnTo>
                <a:lnTo>
                  <a:pt x="204" y="105"/>
                </a:lnTo>
                <a:lnTo>
                  <a:pt x="205" y="105"/>
                </a:lnTo>
                <a:lnTo>
                  <a:pt x="205" y="105"/>
                </a:lnTo>
                <a:lnTo>
                  <a:pt x="206" y="105"/>
                </a:lnTo>
                <a:lnTo>
                  <a:pt x="206" y="106"/>
                </a:lnTo>
                <a:lnTo>
                  <a:pt x="207" y="107"/>
                </a:lnTo>
                <a:lnTo>
                  <a:pt x="207" y="106"/>
                </a:lnTo>
                <a:lnTo>
                  <a:pt x="207" y="106"/>
                </a:lnTo>
                <a:lnTo>
                  <a:pt x="208" y="107"/>
                </a:lnTo>
                <a:lnTo>
                  <a:pt x="208" y="106"/>
                </a:lnTo>
                <a:lnTo>
                  <a:pt x="209" y="106"/>
                </a:lnTo>
                <a:lnTo>
                  <a:pt x="209" y="107"/>
                </a:lnTo>
                <a:lnTo>
                  <a:pt x="210" y="106"/>
                </a:lnTo>
                <a:lnTo>
                  <a:pt x="210" y="106"/>
                </a:lnTo>
                <a:lnTo>
                  <a:pt x="211" y="107"/>
                </a:lnTo>
                <a:lnTo>
                  <a:pt x="211" y="106"/>
                </a:lnTo>
                <a:lnTo>
                  <a:pt x="212" y="107"/>
                </a:lnTo>
                <a:lnTo>
                  <a:pt x="212" y="106"/>
                </a:lnTo>
                <a:lnTo>
                  <a:pt x="213" y="106"/>
                </a:lnTo>
                <a:lnTo>
                  <a:pt x="213" y="106"/>
                </a:lnTo>
                <a:lnTo>
                  <a:pt x="214" y="107"/>
                </a:lnTo>
                <a:lnTo>
                  <a:pt x="214" y="106"/>
                </a:lnTo>
                <a:lnTo>
                  <a:pt x="215" y="107"/>
                </a:lnTo>
                <a:lnTo>
                  <a:pt x="215" y="106"/>
                </a:lnTo>
                <a:lnTo>
                  <a:pt x="216" y="106"/>
                </a:lnTo>
                <a:lnTo>
                  <a:pt x="216" y="106"/>
                </a:lnTo>
                <a:lnTo>
                  <a:pt x="217" y="105"/>
                </a:lnTo>
                <a:lnTo>
                  <a:pt x="217" y="105"/>
                </a:lnTo>
                <a:lnTo>
                  <a:pt x="218" y="105"/>
                </a:lnTo>
                <a:lnTo>
                  <a:pt x="218" y="105"/>
                </a:lnTo>
                <a:lnTo>
                  <a:pt x="219" y="105"/>
                </a:lnTo>
                <a:lnTo>
                  <a:pt x="219" y="104"/>
                </a:lnTo>
                <a:lnTo>
                  <a:pt x="220" y="104"/>
                </a:lnTo>
                <a:lnTo>
                  <a:pt x="220" y="104"/>
                </a:lnTo>
                <a:lnTo>
                  <a:pt x="221" y="104"/>
                </a:lnTo>
                <a:lnTo>
                  <a:pt x="221" y="103"/>
                </a:lnTo>
                <a:lnTo>
                  <a:pt x="221" y="104"/>
                </a:lnTo>
                <a:lnTo>
                  <a:pt x="222" y="104"/>
                </a:lnTo>
                <a:lnTo>
                  <a:pt x="222" y="104"/>
                </a:lnTo>
                <a:lnTo>
                  <a:pt x="223" y="104"/>
                </a:lnTo>
                <a:lnTo>
                  <a:pt x="223" y="104"/>
                </a:lnTo>
                <a:lnTo>
                  <a:pt x="224" y="104"/>
                </a:lnTo>
                <a:lnTo>
                  <a:pt x="224" y="104"/>
                </a:lnTo>
                <a:lnTo>
                  <a:pt x="225" y="104"/>
                </a:lnTo>
                <a:lnTo>
                  <a:pt x="225" y="104"/>
                </a:lnTo>
                <a:lnTo>
                  <a:pt x="226" y="104"/>
                </a:lnTo>
                <a:lnTo>
                  <a:pt x="226" y="104"/>
                </a:lnTo>
                <a:lnTo>
                  <a:pt x="227" y="104"/>
                </a:lnTo>
                <a:lnTo>
                  <a:pt x="227" y="104"/>
                </a:lnTo>
                <a:lnTo>
                  <a:pt x="228" y="104"/>
                </a:lnTo>
                <a:lnTo>
                  <a:pt x="228" y="104"/>
                </a:lnTo>
                <a:lnTo>
                  <a:pt x="229" y="104"/>
                </a:lnTo>
                <a:lnTo>
                  <a:pt x="229" y="104"/>
                </a:lnTo>
                <a:lnTo>
                  <a:pt x="230" y="104"/>
                </a:lnTo>
                <a:lnTo>
                  <a:pt x="230" y="104"/>
                </a:lnTo>
                <a:lnTo>
                  <a:pt x="231" y="104"/>
                </a:lnTo>
                <a:lnTo>
                  <a:pt x="231" y="103"/>
                </a:lnTo>
                <a:lnTo>
                  <a:pt x="232" y="102"/>
                </a:lnTo>
                <a:lnTo>
                  <a:pt x="232" y="101"/>
                </a:lnTo>
                <a:lnTo>
                  <a:pt x="233" y="101"/>
                </a:lnTo>
                <a:lnTo>
                  <a:pt x="233" y="99"/>
                </a:lnTo>
                <a:lnTo>
                  <a:pt x="234" y="100"/>
                </a:lnTo>
                <a:lnTo>
                  <a:pt x="234" y="99"/>
                </a:lnTo>
                <a:lnTo>
                  <a:pt x="234" y="99"/>
                </a:lnTo>
                <a:lnTo>
                  <a:pt x="235" y="99"/>
                </a:lnTo>
                <a:lnTo>
                  <a:pt x="235" y="99"/>
                </a:lnTo>
                <a:lnTo>
                  <a:pt x="236" y="99"/>
                </a:lnTo>
                <a:lnTo>
                  <a:pt x="236" y="98"/>
                </a:lnTo>
                <a:lnTo>
                  <a:pt x="237" y="98"/>
                </a:lnTo>
                <a:lnTo>
                  <a:pt x="237" y="97"/>
                </a:lnTo>
                <a:lnTo>
                  <a:pt x="238" y="97"/>
                </a:lnTo>
                <a:lnTo>
                  <a:pt x="238" y="97"/>
                </a:lnTo>
                <a:lnTo>
                  <a:pt x="239" y="98"/>
                </a:lnTo>
                <a:lnTo>
                  <a:pt x="239" y="98"/>
                </a:lnTo>
                <a:lnTo>
                  <a:pt x="240" y="98"/>
                </a:lnTo>
                <a:lnTo>
                  <a:pt x="240" y="98"/>
                </a:lnTo>
                <a:lnTo>
                  <a:pt x="241" y="98"/>
                </a:lnTo>
                <a:lnTo>
                  <a:pt x="241" y="98"/>
                </a:lnTo>
                <a:lnTo>
                  <a:pt x="242" y="98"/>
                </a:lnTo>
                <a:lnTo>
                  <a:pt x="242" y="98"/>
                </a:lnTo>
                <a:lnTo>
                  <a:pt x="243" y="98"/>
                </a:lnTo>
                <a:lnTo>
                  <a:pt x="243" y="98"/>
                </a:lnTo>
                <a:lnTo>
                  <a:pt x="244" y="98"/>
                </a:lnTo>
                <a:lnTo>
                  <a:pt x="244" y="98"/>
                </a:lnTo>
                <a:lnTo>
                  <a:pt x="245" y="98"/>
                </a:lnTo>
                <a:lnTo>
                  <a:pt x="245" y="98"/>
                </a:lnTo>
                <a:lnTo>
                  <a:pt x="246" y="98"/>
                </a:lnTo>
                <a:lnTo>
                  <a:pt x="246" y="98"/>
                </a:lnTo>
                <a:lnTo>
                  <a:pt x="247" y="98"/>
                </a:lnTo>
                <a:lnTo>
                  <a:pt x="247" y="98"/>
                </a:lnTo>
                <a:lnTo>
                  <a:pt x="247" y="98"/>
                </a:lnTo>
                <a:lnTo>
                  <a:pt x="248" y="98"/>
                </a:lnTo>
                <a:lnTo>
                  <a:pt x="248" y="97"/>
                </a:lnTo>
                <a:lnTo>
                  <a:pt x="249" y="97"/>
                </a:lnTo>
                <a:lnTo>
                  <a:pt x="249" y="97"/>
                </a:lnTo>
                <a:lnTo>
                  <a:pt x="250" y="97"/>
                </a:lnTo>
                <a:lnTo>
                  <a:pt x="250" y="97"/>
                </a:lnTo>
                <a:lnTo>
                  <a:pt x="251" y="97"/>
                </a:lnTo>
                <a:lnTo>
                  <a:pt x="251" y="97"/>
                </a:lnTo>
                <a:lnTo>
                  <a:pt x="252" y="97"/>
                </a:lnTo>
                <a:lnTo>
                  <a:pt x="252" y="97"/>
                </a:lnTo>
                <a:lnTo>
                  <a:pt x="253" y="97"/>
                </a:lnTo>
                <a:lnTo>
                  <a:pt x="253" y="97"/>
                </a:lnTo>
                <a:lnTo>
                  <a:pt x="254" y="97"/>
                </a:lnTo>
                <a:lnTo>
                  <a:pt x="254" y="97"/>
                </a:lnTo>
                <a:lnTo>
                  <a:pt x="255" y="97"/>
                </a:lnTo>
                <a:lnTo>
                  <a:pt x="255" y="97"/>
                </a:lnTo>
                <a:lnTo>
                  <a:pt x="256" y="97"/>
                </a:lnTo>
                <a:lnTo>
                  <a:pt x="256" y="97"/>
                </a:lnTo>
                <a:lnTo>
                  <a:pt x="257" y="97"/>
                </a:lnTo>
                <a:lnTo>
                  <a:pt x="257" y="96"/>
                </a:lnTo>
                <a:lnTo>
                  <a:pt x="258" y="96"/>
                </a:lnTo>
                <a:lnTo>
                  <a:pt x="258" y="96"/>
                </a:lnTo>
                <a:lnTo>
                  <a:pt x="259" y="96"/>
                </a:lnTo>
                <a:lnTo>
                  <a:pt x="259" y="96"/>
                </a:lnTo>
                <a:lnTo>
                  <a:pt x="260" y="96"/>
                </a:lnTo>
                <a:lnTo>
                  <a:pt x="260" y="96"/>
                </a:lnTo>
                <a:lnTo>
                  <a:pt x="261" y="96"/>
                </a:lnTo>
                <a:lnTo>
                  <a:pt x="261" y="96"/>
                </a:lnTo>
                <a:lnTo>
                  <a:pt x="261" y="96"/>
                </a:lnTo>
                <a:lnTo>
                  <a:pt x="262" y="96"/>
                </a:lnTo>
                <a:lnTo>
                  <a:pt x="262" y="96"/>
                </a:lnTo>
                <a:lnTo>
                  <a:pt x="263" y="96"/>
                </a:lnTo>
                <a:lnTo>
                  <a:pt x="263" y="96"/>
                </a:lnTo>
                <a:lnTo>
                  <a:pt x="264" y="96"/>
                </a:lnTo>
                <a:lnTo>
                  <a:pt x="264" y="96"/>
                </a:lnTo>
                <a:lnTo>
                  <a:pt x="265" y="96"/>
                </a:lnTo>
                <a:lnTo>
                  <a:pt x="265" y="95"/>
                </a:lnTo>
                <a:lnTo>
                  <a:pt x="266" y="96"/>
                </a:lnTo>
                <a:lnTo>
                  <a:pt x="266" y="95"/>
                </a:lnTo>
                <a:lnTo>
                  <a:pt x="267" y="95"/>
                </a:lnTo>
                <a:lnTo>
                  <a:pt x="267" y="95"/>
                </a:lnTo>
                <a:lnTo>
                  <a:pt x="268" y="95"/>
                </a:lnTo>
                <a:lnTo>
                  <a:pt x="268" y="95"/>
                </a:lnTo>
                <a:lnTo>
                  <a:pt x="269" y="95"/>
                </a:lnTo>
                <a:lnTo>
                  <a:pt x="269" y="95"/>
                </a:lnTo>
                <a:lnTo>
                  <a:pt x="270" y="95"/>
                </a:lnTo>
                <a:lnTo>
                  <a:pt x="270" y="95"/>
                </a:lnTo>
                <a:lnTo>
                  <a:pt x="271" y="95"/>
                </a:lnTo>
                <a:lnTo>
                  <a:pt x="271" y="95"/>
                </a:lnTo>
                <a:lnTo>
                  <a:pt x="272" y="95"/>
                </a:lnTo>
                <a:lnTo>
                  <a:pt x="272" y="94"/>
                </a:lnTo>
                <a:lnTo>
                  <a:pt x="273" y="94"/>
                </a:lnTo>
                <a:lnTo>
                  <a:pt x="273" y="94"/>
                </a:lnTo>
                <a:lnTo>
                  <a:pt x="274" y="94"/>
                </a:lnTo>
                <a:lnTo>
                  <a:pt x="274" y="94"/>
                </a:lnTo>
                <a:lnTo>
                  <a:pt x="274" y="94"/>
                </a:lnTo>
                <a:lnTo>
                  <a:pt x="275" y="94"/>
                </a:lnTo>
                <a:lnTo>
                  <a:pt x="275" y="94"/>
                </a:lnTo>
                <a:lnTo>
                  <a:pt x="276" y="94"/>
                </a:lnTo>
                <a:lnTo>
                  <a:pt x="276" y="94"/>
                </a:lnTo>
                <a:lnTo>
                  <a:pt x="277" y="94"/>
                </a:lnTo>
                <a:lnTo>
                  <a:pt x="277" y="94"/>
                </a:lnTo>
                <a:lnTo>
                  <a:pt x="278" y="94"/>
                </a:lnTo>
                <a:lnTo>
                  <a:pt x="278" y="93"/>
                </a:lnTo>
                <a:lnTo>
                  <a:pt x="279" y="93"/>
                </a:lnTo>
                <a:lnTo>
                  <a:pt x="279" y="93"/>
                </a:lnTo>
                <a:lnTo>
                  <a:pt x="280" y="93"/>
                </a:lnTo>
                <a:lnTo>
                  <a:pt x="280" y="93"/>
                </a:lnTo>
                <a:lnTo>
                  <a:pt x="281" y="93"/>
                </a:lnTo>
                <a:lnTo>
                  <a:pt x="281" y="93"/>
                </a:lnTo>
                <a:lnTo>
                  <a:pt x="282" y="93"/>
                </a:lnTo>
                <a:lnTo>
                  <a:pt x="282" y="93"/>
                </a:lnTo>
                <a:lnTo>
                  <a:pt x="283" y="92"/>
                </a:lnTo>
                <a:lnTo>
                  <a:pt x="283" y="93"/>
                </a:lnTo>
                <a:lnTo>
                  <a:pt x="284" y="92"/>
                </a:lnTo>
                <a:lnTo>
                  <a:pt x="284" y="93"/>
                </a:lnTo>
                <a:lnTo>
                  <a:pt x="285" y="92"/>
                </a:lnTo>
                <a:lnTo>
                  <a:pt x="285" y="92"/>
                </a:lnTo>
                <a:lnTo>
                  <a:pt x="286" y="92"/>
                </a:lnTo>
                <a:lnTo>
                  <a:pt x="286" y="92"/>
                </a:lnTo>
                <a:lnTo>
                  <a:pt x="287" y="92"/>
                </a:lnTo>
                <a:lnTo>
                  <a:pt x="287" y="92"/>
                </a:lnTo>
                <a:lnTo>
                  <a:pt x="287" y="92"/>
                </a:lnTo>
                <a:lnTo>
                  <a:pt x="288" y="92"/>
                </a:lnTo>
                <a:lnTo>
                  <a:pt x="288" y="92"/>
                </a:lnTo>
                <a:lnTo>
                  <a:pt x="289" y="92"/>
                </a:lnTo>
                <a:lnTo>
                  <a:pt x="289" y="92"/>
                </a:lnTo>
                <a:lnTo>
                  <a:pt x="290" y="92"/>
                </a:lnTo>
                <a:lnTo>
                  <a:pt x="290" y="92"/>
                </a:lnTo>
                <a:lnTo>
                  <a:pt x="291" y="92"/>
                </a:lnTo>
                <a:lnTo>
                  <a:pt x="291" y="92"/>
                </a:lnTo>
                <a:lnTo>
                  <a:pt x="292" y="92"/>
                </a:lnTo>
                <a:lnTo>
                  <a:pt x="292" y="92"/>
                </a:lnTo>
                <a:lnTo>
                  <a:pt x="293" y="92"/>
                </a:lnTo>
                <a:lnTo>
                  <a:pt x="293" y="91"/>
                </a:lnTo>
                <a:lnTo>
                  <a:pt x="294" y="91"/>
                </a:lnTo>
                <a:lnTo>
                  <a:pt x="294" y="91"/>
                </a:lnTo>
                <a:lnTo>
                  <a:pt x="295" y="91"/>
                </a:lnTo>
                <a:lnTo>
                  <a:pt x="295" y="91"/>
                </a:lnTo>
                <a:lnTo>
                  <a:pt x="296" y="91"/>
                </a:lnTo>
                <a:lnTo>
                  <a:pt x="296" y="91"/>
                </a:lnTo>
                <a:lnTo>
                  <a:pt x="297" y="91"/>
                </a:lnTo>
                <a:lnTo>
                  <a:pt x="297" y="91"/>
                </a:lnTo>
                <a:lnTo>
                  <a:pt x="298" y="92"/>
                </a:lnTo>
                <a:lnTo>
                  <a:pt x="298" y="92"/>
                </a:lnTo>
                <a:lnTo>
                  <a:pt x="299" y="92"/>
                </a:lnTo>
                <a:lnTo>
                  <a:pt x="299" y="92"/>
                </a:lnTo>
                <a:lnTo>
                  <a:pt x="300" y="92"/>
                </a:lnTo>
                <a:lnTo>
                  <a:pt x="300" y="92"/>
                </a:lnTo>
                <a:lnTo>
                  <a:pt x="301" y="92"/>
                </a:lnTo>
                <a:lnTo>
                  <a:pt x="301" y="92"/>
                </a:lnTo>
                <a:lnTo>
                  <a:pt x="301" y="91"/>
                </a:lnTo>
                <a:lnTo>
                  <a:pt x="302" y="91"/>
                </a:lnTo>
                <a:lnTo>
                  <a:pt x="302" y="92"/>
                </a:lnTo>
                <a:lnTo>
                  <a:pt x="303" y="92"/>
                </a:lnTo>
                <a:lnTo>
                  <a:pt x="303" y="92"/>
                </a:lnTo>
                <a:lnTo>
                  <a:pt x="304" y="92"/>
                </a:lnTo>
                <a:lnTo>
                  <a:pt x="304" y="92"/>
                </a:lnTo>
                <a:lnTo>
                  <a:pt x="305" y="92"/>
                </a:lnTo>
                <a:lnTo>
                  <a:pt x="305" y="92"/>
                </a:lnTo>
                <a:lnTo>
                  <a:pt x="306" y="92"/>
                </a:lnTo>
                <a:lnTo>
                  <a:pt x="306" y="92"/>
                </a:lnTo>
                <a:lnTo>
                  <a:pt x="307" y="92"/>
                </a:lnTo>
                <a:lnTo>
                  <a:pt x="307" y="92"/>
                </a:lnTo>
                <a:lnTo>
                  <a:pt x="308" y="92"/>
                </a:lnTo>
                <a:lnTo>
                  <a:pt x="308" y="91"/>
                </a:lnTo>
                <a:lnTo>
                  <a:pt x="309" y="91"/>
                </a:lnTo>
                <a:lnTo>
                  <a:pt x="309" y="91"/>
                </a:lnTo>
                <a:lnTo>
                  <a:pt x="310" y="91"/>
                </a:lnTo>
                <a:lnTo>
                  <a:pt x="310" y="91"/>
                </a:lnTo>
                <a:lnTo>
                  <a:pt x="311" y="91"/>
                </a:lnTo>
                <a:lnTo>
                  <a:pt x="311" y="91"/>
                </a:lnTo>
                <a:lnTo>
                  <a:pt x="312" y="91"/>
                </a:lnTo>
                <a:lnTo>
                  <a:pt x="312" y="91"/>
                </a:lnTo>
                <a:lnTo>
                  <a:pt x="313" y="91"/>
                </a:lnTo>
                <a:lnTo>
                  <a:pt x="313" y="91"/>
                </a:lnTo>
                <a:lnTo>
                  <a:pt x="314" y="91"/>
                </a:lnTo>
                <a:lnTo>
                  <a:pt x="314" y="90"/>
                </a:lnTo>
                <a:lnTo>
                  <a:pt x="314" y="90"/>
                </a:lnTo>
                <a:lnTo>
                  <a:pt x="315" y="90"/>
                </a:lnTo>
                <a:lnTo>
                  <a:pt x="315" y="90"/>
                </a:lnTo>
                <a:lnTo>
                  <a:pt x="316" y="90"/>
                </a:lnTo>
                <a:lnTo>
                  <a:pt x="316" y="90"/>
                </a:lnTo>
                <a:lnTo>
                  <a:pt x="317" y="90"/>
                </a:lnTo>
                <a:lnTo>
                  <a:pt x="317" y="90"/>
                </a:lnTo>
                <a:lnTo>
                  <a:pt x="318" y="90"/>
                </a:lnTo>
                <a:lnTo>
                  <a:pt x="318" y="90"/>
                </a:lnTo>
                <a:lnTo>
                  <a:pt x="319" y="90"/>
                </a:lnTo>
                <a:lnTo>
                  <a:pt x="319" y="90"/>
                </a:lnTo>
                <a:lnTo>
                  <a:pt x="320" y="90"/>
                </a:lnTo>
                <a:lnTo>
                  <a:pt x="320" y="89"/>
                </a:lnTo>
                <a:lnTo>
                  <a:pt x="321" y="89"/>
                </a:lnTo>
                <a:lnTo>
                  <a:pt x="321" y="89"/>
                </a:lnTo>
                <a:lnTo>
                  <a:pt x="322" y="89"/>
                </a:lnTo>
                <a:lnTo>
                  <a:pt x="322" y="89"/>
                </a:lnTo>
                <a:lnTo>
                  <a:pt x="323" y="89"/>
                </a:lnTo>
                <a:lnTo>
                  <a:pt x="323" y="89"/>
                </a:lnTo>
                <a:lnTo>
                  <a:pt x="324" y="89"/>
                </a:lnTo>
                <a:lnTo>
                  <a:pt x="324" y="89"/>
                </a:lnTo>
                <a:lnTo>
                  <a:pt x="325" y="89"/>
                </a:lnTo>
                <a:lnTo>
                  <a:pt x="325" y="90"/>
                </a:lnTo>
                <a:lnTo>
                  <a:pt x="326" y="90"/>
                </a:lnTo>
                <a:lnTo>
                  <a:pt x="326" y="90"/>
                </a:lnTo>
                <a:lnTo>
                  <a:pt x="327" y="90"/>
                </a:lnTo>
                <a:lnTo>
                  <a:pt x="327" y="89"/>
                </a:lnTo>
                <a:lnTo>
                  <a:pt x="328" y="89"/>
                </a:lnTo>
                <a:lnTo>
                  <a:pt x="328" y="89"/>
                </a:lnTo>
                <a:lnTo>
                  <a:pt x="328" y="89"/>
                </a:lnTo>
                <a:lnTo>
                  <a:pt x="329" y="89"/>
                </a:lnTo>
                <a:lnTo>
                  <a:pt x="329" y="89"/>
                </a:lnTo>
                <a:lnTo>
                  <a:pt x="330" y="89"/>
                </a:lnTo>
                <a:lnTo>
                  <a:pt x="330" y="89"/>
                </a:lnTo>
                <a:lnTo>
                  <a:pt x="331" y="88"/>
                </a:lnTo>
                <a:lnTo>
                  <a:pt x="331" y="88"/>
                </a:lnTo>
                <a:lnTo>
                  <a:pt x="332" y="88"/>
                </a:lnTo>
                <a:lnTo>
                  <a:pt x="332" y="88"/>
                </a:lnTo>
                <a:lnTo>
                  <a:pt x="333" y="88"/>
                </a:lnTo>
                <a:lnTo>
                  <a:pt x="333" y="88"/>
                </a:lnTo>
                <a:lnTo>
                  <a:pt x="334" y="88"/>
                </a:lnTo>
                <a:lnTo>
                  <a:pt x="334" y="88"/>
                </a:lnTo>
                <a:lnTo>
                  <a:pt x="335" y="88"/>
                </a:lnTo>
                <a:lnTo>
                  <a:pt x="335" y="88"/>
                </a:lnTo>
                <a:lnTo>
                  <a:pt x="336" y="87"/>
                </a:lnTo>
                <a:lnTo>
                  <a:pt x="336" y="87"/>
                </a:lnTo>
                <a:lnTo>
                  <a:pt x="337" y="87"/>
                </a:lnTo>
                <a:lnTo>
                  <a:pt x="337" y="87"/>
                </a:lnTo>
                <a:lnTo>
                  <a:pt x="338" y="87"/>
                </a:lnTo>
                <a:lnTo>
                  <a:pt x="338" y="87"/>
                </a:lnTo>
                <a:lnTo>
                  <a:pt x="339" y="87"/>
                </a:lnTo>
                <a:lnTo>
                  <a:pt x="339" y="87"/>
                </a:lnTo>
                <a:lnTo>
                  <a:pt x="340" y="87"/>
                </a:lnTo>
                <a:lnTo>
                  <a:pt x="340" y="87"/>
                </a:lnTo>
                <a:lnTo>
                  <a:pt x="341" y="87"/>
                </a:lnTo>
                <a:lnTo>
                  <a:pt x="341" y="86"/>
                </a:lnTo>
                <a:lnTo>
                  <a:pt x="341" y="86"/>
                </a:lnTo>
                <a:lnTo>
                  <a:pt x="342" y="86"/>
                </a:lnTo>
                <a:lnTo>
                  <a:pt x="342" y="86"/>
                </a:lnTo>
                <a:lnTo>
                  <a:pt x="343" y="86"/>
                </a:lnTo>
                <a:lnTo>
                  <a:pt x="343" y="86"/>
                </a:lnTo>
                <a:lnTo>
                  <a:pt x="344" y="86"/>
                </a:lnTo>
                <a:lnTo>
                  <a:pt x="344" y="86"/>
                </a:lnTo>
                <a:lnTo>
                  <a:pt x="345" y="86"/>
                </a:lnTo>
                <a:lnTo>
                  <a:pt x="345" y="86"/>
                </a:lnTo>
                <a:lnTo>
                  <a:pt x="346" y="86"/>
                </a:lnTo>
                <a:lnTo>
                  <a:pt x="346" y="86"/>
                </a:lnTo>
                <a:lnTo>
                  <a:pt x="347" y="85"/>
                </a:lnTo>
                <a:lnTo>
                  <a:pt x="347" y="85"/>
                </a:lnTo>
                <a:lnTo>
                  <a:pt x="348" y="85"/>
                </a:lnTo>
                <a:lnTo>
                  <a:pt x="348" y="85"/>
                </a:lnTo>
                <a:lnTo>
                  <a:pt x="349" y="85"/>
                </a:lnTo>
                <a:lnTo>
                  <a:pt x="349" y="85"/>
                </a:lnTo>
                <a:lnTo>
                  <a:pt x="350" y="85"/>
                </a:lnTo>
                <a:lnTo>
                  <a:pt x="350" y="85"/>
                </a:lnTo>
                <a:lnTo>
                  <a:pt x="351" y="85"/>
                </a:lnTo>
                <a:lnTo>
                  <a:pt x="351" y="85"/>
                </a:lnTo>
                <a:lnTo>
                  <a:pt x="352" y="85"/>
                </a:lnTo>
                <a:lnTo>
                  <a:pt x="352" y="85"/>
                </a:lnTo>
                <a:lnTo>
                  <a:pt x="353" y="85"/>
                </a:lnTo>
                <a:lnTo>
                  <a:pt x="353" y="85"/>
                </a:lnTo>
                <a:lnTo>
                  <a:pt x="354" y="85"/>
                </a:lnTo>
                <a:lnTo>
                  <a:pt x="354" y="85"/>
                </a:lnTo>
                <a:lnTo>
                  <a:pt x="354" y="85"/>
                </a:lnTo>
                <a:lnTo>
                  <a:pt x="355" y="84"/>
                </a:lnTo>
                <a:lnTo>
                  <a:pt x="355" y="84"/>
                </a:lnTo>
                <a:lnTo>
                  <a:pt x="356" y="84"/>
                </a:lnTo>
                <a:lnTo>
                  <a:pt x="356" y="84"/>
                </a:lnTo>
                <a:lnTo>
                  <a:pt x="357" y="84"/>
                </a:lnTo>
                <a:lnTo>
                  <a:pt x="357" y="84"/>
                </a:lnTo>
                <a:lnTo>
                  <a:pt x="358" y="83"/>
                </a:lnTo>
                <a:lnTo>
                  <a:pt x="358" y="83"/>
                </a:lnTo>
                <a:lnTo>
                  <a:pt x="359" y="83"/>
                </a:lnTo>
                <a:lnTo>
                  <a:pt x="359" y="83"/>
                </a:lnTo>
                <a:lnTo>
                  <a:pt x="360" y="83"/>
                </a:lnTo>
                <a:lnTo>
                  <a:pt x="360" y="83"/>
                </a:lnTo>
                <a:lnTo>
                  <a:pt x="361" y="83"/>
                </a:lnTo>
                <a:lnTo>
                  <a:pt x="361" y="83"/>
                </a:lnTo>
                <a:lnTo>
                  <a:pt x="362" y="83"/>
                </a:lnTo>
                <a:lnTo>
                  <a:pt x="362" y="83"/>
                </a:lnTo>
                <a:lnTo>
                  <a:pt x="363" y="82"/>
                </a:lnTo>
                <a:lnTo>
                  <a:pt x="363" y="82"/>
                </a:lnTo>
                <a:lnTo>
                  <a:pt x="364" y="82"/>
                </a:lnTo>
                <a:lnTo>
                  <a:pt x="364" y="82"/>
                </a:lnTo>
                <a:lnTo>
                  <a:pt x="365" y="82"/>
                </a:lnTo>
                <a:lnTo>
                  <a:pt x="365" y="82"/>
                </a:lnTo>
                <a:lnTo>
                  <a:pt x="366" y="82"/>
                </a:lnTo>
                <a:lnTo>
                  <a:pt x="366" y="81"/>
                </a:lnTo>
                <a:lnTo>
                  <a:pt x="367" y="81"/>
                </a:lnTo>
                <a:lnTo>
                  <a:pt x="367" y="81"/>
                </a:lnTo>
                <a:lnTo>
                  <a:pt x="368" y="81"/>
                </a:lnTo>
                <a:lnTo>
                  <a:pt x="368" y="81"/>
                </a:lnTo>
                <a:lnTo>
                  <a:pt x="368" y="81"/>
                </a:lnTo>
                <a:lnTo>
                  <a:pt x="369" y="81"/>
                </a:lnTo>
                <a:lnTo>
                  <a:pt x="369" y="80"/>
                </a:lnTo>
                <a:lnTo>
                  <a:pt x="370" y="80"/>
                </a:lnTo>
                <a:lnTo>
                  <a:pt x="370" y="80"/>
                </a:lnTo>
                <a:lnTo>
                  <a:pt x="371" y="80"/>
                </a:lnTo>
                <a:lnTo>
                  <a:pt x="371" y="80"/>
                </a:lnTo>
                <a:lnTo>
                  <a:pt x="372" y="80"/>
                </a:lnTo>
                <a:lnTo>
                  <a:pt x="372" y="80"/>
                </a:lnTo>
                <a:lnTo>
                  <a:pt x="373" y="80"/>
                </a:lnTo>
                <a:lnTo>
                  <a:pt x="373" y="81"/>
                </a:lnTo>
                <a:lnTo>
                  <a:pt x="374" y="80"/>
                </a:lnTo>
                <a:lnTo>
                  <a:pt x="374" y="80"/>
                </a:lnTo>
                <a:lnTo>
                  <a:pt x="375" y="80"/>
                </a:lnTo>
                <a:lnTo>
                  <a:pt x="375" y="80"/>
                </a:lnTo>
                <a:lnTo>
                  <a:pt x="376" y="80"/>
                </a:lnTo>
                <a:lnTo>
                  <a:pt x="376" y="80"/>
                </a:lnTo>
                <a:lnTo>
                  <a:pt x="377" y="80"/>
                </a:lnTo>
                <a:lnTo>
                  <a:pt x="377" y="80"/>
                </a:lnTo>
                <a:lnTo>
                  <a:pt x="378" y="80"/>
                </a:lnTo>
                <a:lnTo>
                  <a:pt x="378" y="80"/>
                </a:lnTo>
                <a:lnTo>
                  <a:pt x="379" y="80"/>
                </a:lnTo>
                <a:lnTo>
                  <a:pt x="379" y="80"/>
                </a:lnTo>
                <a:lnTo>
                  <a:pt x="380" y="80"/>
                </a:lnTo>
                <a:lnTo>
                  <a:pt x="380" y="80"/>
                </a:lnTo>
                <a:lnTo>
                  <a:pt x="381" y="80"/>
                </a:lnTo>
                <a:lnTo>
                  <a:pt x="381" y="80"/>
                </a:lnTo>
                <a:lnTo>
                  <a:pt x="381" y="79"/>
                </a:lnTo>
                <a:lnTo>
                  <a:pt x="382" y="79"/>
                </a:lnTo>
                <a:lnTo>
                  <a:pt x="382" y="79"/>
                </a:lnTo>
                <a:lnTo>
                  <a:pt x="383" y="79"/>
                </a:lnTo>
                <a:lnTo>
                  <a:pt x="383" y="79"/>
                </a:lnTo>
                <a:lnTo>
                  <a:pt x="384" y="79"/>
                </a:lnTo>
                <a:lnTo>
                  <a:pt x="384" y="79"/>
                </a:lnTo>
                <a:lnTo>
                  <a:pt x="385" y="79"/>
                </a:lnTo>
                <a:lnTo>
                  <a:pt x="385" y="79"/>
                </a:lnTo>
                <a:lnTo>
                  <a:pt x="386" y="79"/>
                </a:lnTo>
                <a:lnTo>
                  <a:pt x="386" y="78"/>
                </a:lnTo>
                <a:lnTo>
                  <a:pt x="387" y="78"/>
                </a:lnTo>
                <a:lnTo>
                  <a:pt x="387" y="78"/>
                </a:lnTo>
                <a:lnTo>
                  <a:pt x="388" y="78"/>
                </a:lnTo>
                <a:lnTo>
                  <a:pt x="388" y="78"/>
                </a:lnTo>
                <a:lnTo>
                  <a:pt x="389" y="78"/>
                </a:lnTo>
                <a:lnTo>
                  <a:pt x="389" y="78"/>
                </a:lnTo>
                <a:lnTo>
                  <a:pt x="390" y="78"/>
                </a:lnTo>
                <a:lnTo>
                  <a:pt x="390" y="78"/>
                </a:lnTo>
                <a:lnTo>
                  <a:pt x="391" y="78"/>
                </a:lnTo>
                <a:lnTo>
                  <a:pt x="391" y="78"/>
                </a:lnTo>
                <a:lnTo>
                  <a:pt x="392" y="77"/>
                </a:lnTo>
                <a:lnTo>
                  <a:pt x="392" y="77"/>
                </a:lnTo>
                <a:lnTo>
                  <a:pt x="393" y="77"/>
                </a:lnTo>
                <a:lnTo>
                  <a:pt x="393" y="77"/>
                </a:lnTo>
                <a:lnTo>
                  <a:pt x="394" y="77"/>
                </a:lnTo>
                <a:lnTo>
                  <a:pt x="394" y="77"/>
                </a:lnTo>
                <a:lnTo>
                  <a:pt x="394" y="77"/>
                </a:lnTo>
                <a:lnTo>
                  <a:pt x="395" y="77"/>
                </a:lnTo>
                <a:lnTo>
                  <a:pt x="395" y="77"/>
                </a:lnTo>
                <a:lnTo>
                  <a:pt x="396" y="77"/>
                </a:lnTo>
                <a:lnTo>
                  <a:pt x="396" y="77"/>
                </a:lnTo>
                <a:lnTo>
                  <a:pt x="397" y="76"/>
                </a:lnTo>
                <a:lnTo>
                  <a:pt x="397" y="76"/>
                </a:lnTo>
                <a:lnTo>
                  <a:pt x="398" y="76"/>
                </a:lnTo>
                <a:lnTo>
                  <a:pt x="398" y="76"/>
                </a:lnTo>
                <a:lnTo>
                  <a:pt x="399" y="76"/>
                </a:lnTo>
                <a:lnTo>
                  <a:pt x="399" y="76"/>
                </a:lnTo>
                <a:lnTo>
                  <a:pt x="400" y="76"/>
                </a:lnTo>
                <a:lnTo>
                  <a:pt x="400" y="76"/>
                </a:lnTo>
                <a:lnTo>
                  <a:pt x="401" y="76"/>
                </a:lnTo>
                <a:lnTo>
                  <a:pt x="401" y="76"/>
                </a:lnTo>
                <a:lnTo>
                  <a:pt x="402" y="76"/>
                </a:lnTo>
                <a:lnTo>
                  <a:pt x="402" y="77"/>
                </a:lnTo>
                <a:lnTo>
                  <a:pt x="403" y="76"/>
                </a:lnTo>
                <a:lnTo>
                  <a:pt x="403" y="76"/>
                </a:lnTo>
                <a:lnTo>
                  <a:pt x="404" y="76"/>
                </a:lnTo>
                <a:lnTo>
                  <a:pt x="404" y="76"/>
                </a:lnTo>
                <a:lnTo>
                  <a:pt x="405" y="76"/>
                </a:lnTo>
                <a:lnTo>
                  <a:pt x="405" y="76"/>
                </a:lnTo>
                <a:lnTo>
                  <a:pt x="406" y="76"/>
                </a:lnTo>
                <a:lnTo>
                  <a:pt x="406" y="76"/>
                </a:lnTo>
                <a:lnTo>
                  <a:pt x="407" y="77"/>
                </a:lnTo>
                <a:lnTo>
                  <a:pt x="407" y="77"/>
                </a:lnTo>
                <a:lnTo>
                  <a:pt x="408" y="77"/>
                </a:lnTo>
                <a:lnTo>
                  <a:pt x="408" y="77"/>
                </a:lnTo>
                <a:lnTo>
                  <a:pt x="408" y="77"/>
                </a:lnTo>
                <a:lnTo>
                  <a:pt x="409" y="76"/>
                </a:lnTo>
                <a:lnTo>
                  <a:pt x="409" y="76"/>
                </a:lnTo>
                <a:lnTo>
                  <a:pt x="410" y="76"/>
                </a:lnTo>
                <a:lnTo>
                  <a:pt x="410" y="76"/>
                </a:lnTo>
                <a:lnTo>
                  <a:pt x="411" y="76"/>
                </a:lnTo>
                <a:lnTo>
                  <a:pt x="411" y="76"/>
                </a:lnTo>
                <a:lnTo>
                  <a:pt x="412" y="76"/>
                </a:lnTo>
                <a:lnTo>
                  <a:pt x="412" y="76"/>
                </a:lnTo>
                <a:lnTo>
                  <a:pt x="413" y="75"/>
                </a:lnTo>
                <a:lnTo>
                  <a:pt x="413" y="75"/>
                </a:lnTo>
                <a:lnTo>
                  <a:pt x="414" y="75"/>
                </a:lnTo>
                <a:lnTo>
                  <a:pt x="414" y="75"/>
                </a:lnTo>
                <a:lnTo>
                  <a:pt x="415" y="75"/>
                </a:lnTo>
                <a:lnTo>
                  <a:pt x="415" y="75"/>
                </a:lnTo>
                <a:lnTo>
                  <a:pt x="416" y="74"/>
                </a:lnTo>
                <a:lnTo>
                  <a:pt x="416" y="74"/>
                </a:lnTo>
                <a:lnTo>
                  <a:pt x="417" y="73"/>
                </a:lnTo>
                <a:lnTo>
                  <a:pt x="417" y="73"/>
                </a:lnTo>
                <a:lnTo>
                  <a:pt x="418" y="73"/>
                </a:lnTo>
                <a:lnTo>
                  <a:pt x="418" y="73"/>
                </a:lnTo>
                <a:lnTo>
                  <a:pt x="419" y="73"/>
                </a:lnTo>
                <a:lnTo>
                  <a:pt x="419" y="72"/>
                </a:lnTo>
                <a:lnTo>
                  <a:pt x="420" y="72"/>
                </a:lnTo>
                <a:lnTo>
                  <a:pt x="420" y="72"/>
                </a:lnTo>
                <a:lnTo>
                  <a:pt x="421" y="72"/>
                </a:lnTo>
                <a:lnTo>
                  <a:pt x="421" y="72"/>
                </a:lnTo>
                <a:lnTo>
                  <a:pt x="421" y="72"/>
                </a:lnTo>
                <a:lnTo>
                  <a:pt x="422" y="72"/>
                </a:lnTo>
                <a:lnTo>
                  <a:pt x="422" y="72"/>
                </a:lnTo>
                <a:lnTo>
                  <a:pt x="423" y="72"/>
                </a:lnTo>
                <a:lnTo>
                  <a:pt x="423" y="72"/>
                </a:lnTo>
                <a:lnTo>
                  <a:pt x="424" y="72"/>
                </a:lnTo>
                <a:lnTo>
                  <a:pt x="424" y="72"/>
                </a:lnTo>
                <a:lnTo>
                  <a:pt x="425" y="73"/>
                </a:lnTo>
                <a:lnTo>
                  <a:pt x="425" y="73"/>
                </a:lnTo>
                <a:lnTo>
                  <a:pt x="426" y="72"/>
                </a:lnTo>
                <a:lnTo>
                  <a:pt x="426" y="75"/>
                </a:lnTo>
                <a:lnTo>
                  <a:pt x="427" y="74"/>
                </a:lnTo>
                <a:lnTo>
                  <a:pt x="427" y="74"/>
                </a:lnTo>
                <a:lnTo>
                  <a:pt x="428" y="74"/>
                </a:lnTo>
                <a:lnTo>
                  <a:pt x="428" y="74"/>
                </a:lnTo>
                <a:lnTo>
                  <a:pt x="429" y="74"/>
                </a:lnTo>
                <a:lnTo>
                  <a:pt x="429" y="74"/>
                </a:lnTo>
                <a:lnTo>
                  <a:pt x="430" y="73"/>
                </a:lnTo>
                <a:lnTo>
                  <a:pt x="430" y="74"/>
                </a:lnTo>
                <a:lnTo>
                  <a:pt x="431" y="75"/>
                </a:lnTo>
                <a:lnTo>
                  <a:pt x="431" y="74"/>
                </a:lnTo>
                <a:lnTo>
                  <a:pt x="432" y="74"/>
                </a:lnTo>
                <a:lnTo>
                  <a:pt x="432" y="74"/>
                </a:lnTo>
                <a:lnTo>
                  <a:pt x="433" y="74"/>
                </a:lnTo>
                <a:lnTo>
                  <a:pt x="433" y="74"/>
                </a:lnTo>
                <a:lnTo>
                  <a:pt x="434" y="74"/>
                </a:lnTo>
                <a:lnTo>
                  <a:pt x="434" y="73"/>
                </a:lnTo>
                <a:lnTo>
                  <a:pt x="434" y="73"/>
                </a:lnTo>
                <a:lnTo>
                  <a:pt x="435" y="73"/>
                </a:lnTo>
                <a:lnTo>
                  <a:pt x="435" y="73"/>
                </a:lnTo>
                <a:lnTo>
                  <a:pt x="436" y="73"/>
                </a:lnTo>
                <a:lnTo>
                  <a:pt x="436" y="73"/>
                </a:lnTo>
                <a:lnTo>
                  <a:pt x="437" y="73"/>
                </a:lnTo>
                <a:lnTo>
                  <a:pt x="437" y="73"/>
                </a:lnTo>
                <a:lnTo>
                  <a:pt x="438" y="73"/>
                </a:lnTo>
                <a:lnTo>
                  <a:pt x="438" y="73"/>
                </a:lnTo>
                <a:lnTo>
                  <a:pt x="439" y="72"/>
                </a:lnTo>
                <a:lnTo>
                  <a:pt x="439" y="72"/>
                </a:lnTo>
                <a:lnTo>
                  <a:pt x="440" y="72"/>
                </a:lnTo>
                <a:lnTo>
                  <a:pt x="440" y="72"/>
                </a:lnTo>
                <a:lnTo>
                  <a:pt x="441" y="72"/>
                </a:lnTo>
                <a:lnTo>
                  <a:pt x="441" y="72"/>
                </a:lnTo>
                <a:lnTo>
                  <a:pt x="442" y="72"/>
                </a:lnTo>
                <a:lnTo>
                  <a:pt x="442" y="71"/>
                </a:lnTo>
                <a:lnTo>
                  <a:pt x="443" y="71"/>
                </a:lnTo>
                <a:lnTo>
                  <a:pt x="443" y="71"/>
                </a:lnTo>
                <a:lnTo>
                  <a:pt x="444" y="71"/>
                </a:lnTo>
                <a:lnTo>
                  <a:pt x="444" y="71"/>
                </a:lnTo>
                <a:lnTo>
                  <a:pt x="445" y="71"/>
                </a:lnTo>
                <a:lnTo>
                  <a:pt x="445" y="71"/>
                </a:lnTo>
                <a:lnTo>
                  <a:pt x="446" y="71"/>
                </a:lnTo>
                <a:lnTo>
                  <a:pt x="446" y="71"/>
                </a:lnTo>
                <a:lnTo>
                  <a:pt x="447" y="70"/>
                </a:lnTo>
                <a:lnTo>
                  <a:pt x="447" y="70"/>
                </a:lnTo>
                <a:lnTo>
                  <a:pt x="448" y="70"/>
                </a:lnTo>
                <a:lnTo>
                  <a:pt x="448" y="70"/>
                </a:lnTo>
                <a:lnTo>
                  <a:pt x="448" y="70"/>
                </a:lnTo>
                <a:lnTo>
                  <a:pt x="449" y="69"/>
                </a:lnTo>
                <a:lnTo>
                  <a:pt x="449" y="69"/>
                </a:lnTo>
                <a:lnTo>
                  <a:pt x="450" y="69"/>
                </a:lnTo>
                <a:lnTo>
                  <a:pt x="450" y="68"/>
                </a:lnTo>
                <a:lnTo>
                  <a:pt x="451" y="68"/>
                </a:lnTo>
                <a:lnTo>
                  <a:pt x="451" y="68"/>
                </a:lnTo>
                <a:lnTo>
                  <a:pt x="452" y="67"/>
                </a:lnTo>
                <a:lnTo>
                  <a:pt x="452" y="67"/>
                </a:lnTo>
                <a:lnTo>
                  <a:pt x="453" y="67"/>
                </a:lnTo>
                <a:lnTo>
                  <a:pt x="453" y="67"/>
                </a:lnTo>
                <a:lnTo>
                  <a:pt x="454" y="66"/>
                </a:lnTo>
                <a:lnTo>
                  <a:pt x="454" y="66"/>
                </a:lnTo>
                <a:lnTo>
                  <a:pt x="455" y="66"/>
                </a:lnTo>
                <a:lnTo>
                  <a:pt x="455" y="66"/>
                </a:lnTo>
                <a:lnTo>
                  <a:pt x="456" y="66"/>
                </a:lnTo>
                <a:lnTo>
                  <a:pt x="456" y="66"/>
                </a:lnTo>
                <a:lnTo>
                  <a:pt x="457" y="64"/>
                </a:lnTo>
                <a:lnTo>
                  <a:pt x="457" y="65"/>
                </a:lnTo>
                <a:lnTo>
                  <a:pt x="458" y="65"/>
                </a:lnTo>
                <a:lnTo>
                  <a:pt x="458" y="65"/>
                </a:lnTo>
                <a:lnTo>
                  <a:pt x="459" y="66"/>
                </a:lnTo>
                <a:lnTo>
                  <a:pt x="459" y="66"/>
                </a:lnTo>
                <a:lnTo>
                  <a:pt x="460" y="66"/>
                </a:lnTo>
                <a:lnTo>
                  <a:pt x="460" y="66"/>
                </a:lnTo>
                <a:lnTo>
                  <a:pt x="461" y="65"/>
                </a:lnTo>
                <a:lnTo>
                  <a:pt x="461" y="65"/>
                </a:lnTo>
                <a:lnTo>
                  <a:pt x="461" y="65"/>
                </a:lnTo>
                <a:lnTo>
                  <a:pt x="462" y="65"/>
                </a:lnTo>
                <a:lnTo>
                  <a:pt x="462" y="65"/>
                </a:lnTo>
                <a:lnTo>
                  <a:pt x="463" y="65"/>
                </a:lnTo>
                <a:lnTo>
                  <a:pt x="463" y="65"/>
                </a:lnTo>
                <a:lnTo>
                  <a:pt x="464" y="65"/>
                </a:lnTo>
                <a:lnTo>
                  <a:pt x="464" y="65"/>
                </a:lnTo>
                <a:lnTo>
                  <a:pt x="465" y="65"/>
                </a:lnTo>
                <a:lnTo>
                  <a:pt x="465" y="65"/>
                </a:lnTo>
                <a:lnTo>
                  <a:pt x="466" y="64"/>
                </a:lnTo>
                <a:lnTo>
                  <a:pt x="466" y="64"/>
                </a:lnTo>
                <a:lnTo>
                  <a:pt x="467" y="64"/>
                </a:lnTo>
                <a:lnTo>
                  <a:pt x="467" y="64"/>
                </a:lnTo>
                <a:lnTo>
                  <a:pt x="468" y="64"/>
                </a:lnTo>
                <a:lnTo>
                  <a:pt x="468" y="64"/>
                </a:lnTo>
                <a:lnTo>
                  <a:pt x="469" y="64"/>
                </a:lnTo>
                <a:lnTo>
                  <a:pt x="469" y="64"/>
                </a:lnTo>
                <a:lnTo>
                  <a:pt x="470" y="64"/>
                </a:lnTo>
                <a:lnTo>
                  <a:pt x="470" y="64"/>
                </a:lnTo>
                <a:lnTo>
                  <a:pt x="471" y="63"/>
                </a:lnTo>
                <a:lnTo>
                  <a:pt x="471" y="63"/>
                </a:lnTo>
                <a:lnTo>
                  <a:pt x="472" y="64"/>
                </a:lnTo>
                <a:lnTo>
                  <a:pt x="472" y="64"/>
                </a:lnTo>
                <a:lnTo>
                  <a:pt x="473" y="64"/>
                </a:lnTo>
                <a:lnTo>
                  <a:pt x="473" y="63"/>
                </a:lnTo>
                <a:lnTo>
                  <a:pt x="474" y="63"/>
                </a:lnTo>
                <a:lnTo>
                  <a:pt x="474" y="63"/>
                </a:lnTo>
                <a:lnTo>
                  <a:pt x="475" y="63"/>
                </a:lnTo>
                <a:lnTo>
                  <a:pt x="475" y="63"/>
                </a:lnTo>
                <a:lnTo>
                  <a:pt x="475" y="63"/>
                </a:lnTo>
                <a:lnTo>
                  <a:pt x="476" y="63"/>
                </a:lnTo>
                <a:lnTo>
                  <a:pt x="476" y="62"/>
                </a:lnTo>
                <a:lnTo>
                  <a:pt x="477" y="62"/>
                </a:lnTo>
                <a:lnTo>
                  <a:pt x="477" y="62"/>
                </a:lnTo>
                <a:lnTo>
                  <a:pt x="478" y="61"/>
                </a:lnTo>
                <a:lnTo>
                  <a:pt x="478" y="60"/>
                </a:lnTo>
                <a:lnTo>
                  <a:pt x="479" y="60"/>
                </a:lnTo>
                <a:lnTo>
                  <a:pt x="479" y="59"/>
                </a:lnTo>
                <a:lnTo>
                  <a:pt x="480" y="58"/>
                </a:lnTo>
                <a:lnTo>
                  <a:pt x="480" y="58"/>
                </a:lnTo>
                <a:lnTo>
                  <a:pt x="481" y="59"/>
                </a:lnTo>
                <a:lnTo>
                  <a:pt x="481" y="59"/>
                </a:lnTo>
                <a:lnTo>
                  <a:pt x="482" y="58"/>
                </a:lnTo>
                <a:lnTo>
                  <a:pt x="482" y="58"/>
                </a:lnTo>
                <a:lnTo>
                  <a:pt x="483" y="58"/>
                </a:lnTo>
                <a:lnTo>
                  <a:pt x="483" y="58"/>
                </a:lnTo>
                <a:lnTo>
                  <a:pt x="484" y="57"/>
                </a:lnTo>
                <a:lnTo>
                  <a:pt x="484" y="57"/>
                </a:lnTo>
                <a:lnTo>
                  <a:pt x="485" y="56"/>
                </a:lnTo>
                <a:lnTo>
                  <a:pt x="485" y="55"/>
                </a:lnTo>
                <a:lnTo>
                  <a:pt x="486" y="56"/>
                </a:lnTo>
                <a:lnTo>
                  <a:pt x="486" y="55"/>
                </a:lnTo>
                <a:lnTo>
                  <a:pt x="487" y="55"/>
                </a:lnTo>
                <a:lnTo>
                  <a:pt x="487" y="55"/>
                </a:lnTo>
                <a:lnTo>
                  <a:pt x="488" y="55"/>
                </a:lnTo>
                <a:lnTo>
                  <a:pt x="488" y="55"/>
                </a:lnTo>
                <a:lnTo>
                  <a:pt x="488" y="54"/>
                </a:lnTo>
                <a:lnTo>
                  <a:pt x="489" y="54"/>
                </a:lnTo>
                <a:lnTo>
                  <a:pt x="489" y="53"/>
                </a:lnTo>
                <a:lnTo>
                  <a:pt x="490" y="54"/>
                </a:lnTo>
                <a:lnTo>
                  <a:pt x="490" y="53"/>
                </a:lnTo>
                <a:lnTo>
                  <a:pt x="491" y="53"/>
                </a:lnTo>
                <a:lnTo>
                  <a:pt x="491" y="53"/>
                </a:lnTo>
                <a:lnTo>
                  <a:pt x="492" y="53"/>
                </a:lnTo>
                <a:lnTo>
                  <a:pt x="492" y="53"/>
                </a:lnTo>
                <a:lnTo>
                  <a:pt x="493" y="53"/>
                </a:lnTo>
                <a:lnTo>
                  <a:pt x="493" y="53"/>
                </a:lnTo>
                <a:lnTo>
                  <a:pt x="494" y="52"/>
                </a:lnTo>
                <a:lnTo>
                  <a:pt x="494" y="52"/>
                </a:lnTo>
                <a:lnTo>
                  <a:pt x="495" y="51"/>
                </a:lnTo>
                <a:lnTo>
                  <a:pt x="495" y="52"/>
                </a:lnTo>
                <a:lnTo>
                  <a:pt x="496" y="51"/>
                </a:lnTo>
                <a:lnTo>
                  <a:pt x="496" y="52"/>
                </a:lnTo>
                <a:lnTo>
                  <a:pt x="497" y="52"/>
                </a:lnTo>
                <a:lnTo>
                  <a:pt x="497" y="51"/>
                </a:lnTo>
                <a:lnTo>
                  <a:pt x="498" y="51"/>
                </a:lnTo>
                <a:lnTo>
                  <a:pt x="498" y="50"/>
                </a:lnTo>
                <a:lnTo>
                  <a:pt x="499" y="49"/>
                </a:lnTo>
                <a:lnTo>
                  <a:pt x="499" y="49"/>
                </a:lnTo>
                <a:lnTo>
                  <a:pt x="500" y="49"/>
                </a:lnTo>
                <a:lnTo>
                  <a:pt x="500" y="48"/>
                </a:lnTo>
                <a:lnTo>
                  <a:pt x="501" y="49"/>
                </a:lnTo>
                <a:lnTo>
                  <a:pt x="501" y="49"/>
                </a:lnTo>
                <a:lnTo>
                  <a:pt x="501" y="49"/>
                </a:lnTo>
                <a:lnTo>
                  <a:pt x="502" y="48"/>
                </a:lnTo>
                <a:lnTo>
                  <a:pt x="502" y="48"/>
                </a:lnTo>
                <a:lnTo>
                  <a:pt x="503" y="48"/>
                </a:lnTo>
                <a:lnTo>
                  <a:pt x="503" y="48"/>
                </a:lnTo>
                <a:lnTo>
                  <a:pt x="504" y="48"/>
                </a:lnTo>
                <a:lnTo>
                  <a:pt x="504" y="47"/>
                </a:lnTo>
                <a:lnTo>
                  <a:pt x="505" y="46"/>
                </a:lnTo>
                <a:lnTo>
                  <a:pt x="505" y="46"/>
                </a:lnTo>
                <a:lnTo>
                  <a:pt x="506" y="46"/>
                </a:lnTo>
                <a:lnTo>
                  <a:pt x="506" y="46"/>
                </a:lnTo>
                <a:lnTo>
                  <a:pt x="507" y="45"/>
                </a:lnTo>
                <a:lnTo>
                  <a:pt x="507" y="44"/>
                </a:lnTo>
                <a:lnTo>
                  <a:pt x="508" y="45"/>
                </a:lnTo>
                <a:lnTo>
                  <a:pt x="508" y="45"/>
                </a:lnTo>
                <a:lnTo>
                  <a:pt x="509" y="44"/>
                </a:lnTo>
                <a:lnTo>
                  <a:pt x="509" y="44"/>
                </a:lnTo>
                <a:lnTo>
                  <a:pt x="510" y="43"/>
                </a:lnTo>
                <a:lnTo>
                  <a:pt x="510" y="43"/>
                </a:lnTo>
                <a:lnTo>
                  <a:pt x="511" y="42"/>
                </a:lnTo>
                <a:lnTo>
                  <a:pt x="511" y="43"/>
                </a:lnTo>
                <a:lnTo>
                  <a:pt x="512" y="42"/>
                </a:lnTo>
                <a:lnTo>
                  <a:pt x="512" y="42"/>
                </a:lnTo>
                <a:lnTo>
                  <a:pt x="513" y="42"/>
                </a:lnTo>
                <a:lnTo>
                  <a:pt x="513" y="42"/>
                </a:lnTo>
                <a:lnTo>
                  <a:pt x="514" y="42"/>
                </a:lnTo>
                <a:lnTo>
                  <a:pt x="514" y="42"/>
                </a:lnTo>
                <a:lnTo>
                  <a:pt x="515" y="42"/>
                </a:lnTo>
                <a:lnTo>
                  <a:pt x="515" y="42"/>
                </a:lnTo>
                <a:lnTo>
                  <a:pt x="515" y="42"/>
                </a:lnTo>
                <a:lnTo>
                  <a:pt x="516" y="42"/>
                </a:lnTo>
                <a:lnTo>
                  <a:pt x="516" y="42"/>
                </a:lnTo>
                <a:lnTo>
                  <a:pt x="517" y="42"/>
                </a:lnTo>
                <a:lnTo>
                  <a:pt x="517" y="41"/>
                </a:lnTo>
                <a:lnTo>
                  <a:pt x="518" y="41"/>
                </a:lnTo>
                <a:lnTo>
                  <a:pt x="518" y="40"/>
                </a:lnTo>
                <a:lnTo>
                  <a:pt x="519" y="41"/>
                </a:lnTo>
                <a:lnTo>
                  <a:pt x="519" y="40"/>
                </a:lnTo>
                <a:lnTo>
                  <a:pt x="520" y="40"/>
                </a:lnTo>
                <a:lnTo>
                  <a:pt x="520" y="39"/>
                </a:lnTo>
                <a:lnTo>
                  <a:pt x="521" y="39"/>
                </a:lnTo>
                <a:lnTo>
                  <a:pt x="521" y="39"/>
                </a:lnTo>
                <a:lnTo>
                  <a:pt x="522" y="39"/>
                </a:lnTo>
                <a:lnTo>
                  <a:pt x="522" y="39"/>
                </a:lnTo>
                <a:lnTo>
                  <a:pt x="523" y="38"/>
                </a:lnTo>
                <a:lnTo>
                  <a:pt x="523" y="38"/>
                </a:lnTo>
                <a:lnTo>
                  <a:pt x="524" y="37"/>
                </a:lnTo>
                <a:lnTo>
                  <a:pt x="524" y="37"/>
                </a:lnTo>
                <a:lnTo>
                  <a:pt x="525" y="37"/>
                </a:lnTo>
                <a:lnTo>
                  <a:pt x="525" y="36"/>
                </a:lnTo>
                <a:lnTo>
                  <a:pt x="526" y="36"/>
                </a:lnTo>
                <a:lnTo>
                  <a:pt x="526" y="35"/>
                </a:lnTo>
                <a:lnTo>
                  <a:pt x="527" y="35"/>
                </a:lnTo>
                <a:lnTo>
                  <a:pt x="527" y="35"/>
                </a:lnTo>
                <a:lnTo>
                  <a:pt x="528" y="34"/>
                </a:lnTo>
                <a:lnTo>
                  <a:pt x="528" y="34"/>
                </a:lnTo>
                <a:lnTo>
                  <a:pt x="528" y="33"/>
                </a:lnTo>
                <a:lnTo>
                  <a:pt x="529" y="34"/>
                </a:lnTo>
                <a:lnTo>
                  <a:pt x="529" y="33"/>
                </a:lnTo>
                <a:lnTo>
                  <a:pt x="530" y="33"/>
                </a:lnTo>
                <a:lnTo>
                  <a:pt x="530" y="32"/>
                </a:lnTo>
                <a:lnTo>
                  <a:pt x="531" y="32"/>
                </a:lnTo>
                <a:lnTo>
                  <a:pt x="531" y="31"/>
                </a:lnTo>
                <a:lnTo>
                  <a:pt x="532" y="31"/>
                </a:lnTo>
                <a:lnTo>
                  <a:pt x="532" y="31"/>
                </a:lnTo>
                <a:lnTo>
                  <a:pt x="533" y="31"/>
                </a:lnTo>
                <a:lnTo>
                  <a:pt x="533" y="31"/>
                </a:lnTo>
                <a:lnTo>
                  <a:pt x="534" y="30"/>
                </a:lnTo>
                <a:lnTo>
                  <a:pt x="534" y="30"/>
                </a:lnTo>
                <a:lnTo>
                  <a:pt x="535" y="29"/>
                </a:lnTo>
                <a:lnTo>
                  <a:pt x="535" y="29"/>
                </a:lnTo>
                <a:lnTo>
                  <a:pt x="536" y="29"/>
                </a:lnTo>
                <a:lnTo>
                  <a:pt x="536" y="29"/>
                </a:lnTo>
                <a:lnTo>
                  <a:pt x="537" y="29"/>
                </a:lnTo>
                <a:lnTo>
                  <a:pt x="537" y="29"/>
                </a:lnTo>
                <a:lnTo>
                  <a:pt x="538" y="29"/>
                </a:lnTo>
                <a:lnTo>
                  <a:pt x="538" y="28"/>
                </a:lnTo>
                <a:lnTo>
                  <a:pt x="539" y="28"/>
                </a:lnTo>
                <a:lnTo>
                  <a:pt x="539" y="27"/>
                </a:lnTo>
                <a:lnTo>
                  <a:pt x="540" y="27"/>
                </a:lnTo>
                <a:lnTo>
                  <a:pt x="540" y="27"/>
                </a:lnTo>
                <a:lnTo>
                  <a:pt x="541" y="27"/>
                </a:lnTo>
                <a:lnTo>
                  <a:pt x="541" y="26"/>
                </a:lnTo>
                <a:lnTo>
                  <a:pt x="541" y="26"/>
                </a:lnTo>
                <a:lnTo>
                  <a:pt x="542" y="26"/>
                </a:lnTo>
                <a:lnTo>
                  <a:pt x="542" y="25"/>
                </a:lnTo>
                <a:lnTo>
                  <a:pt x="543" y="26"/>
                </a:lnTo>
                <a:lnTo>
                  <a:pt x="543" y="25"/>
                </a:lnTo>
                <a:lnTo>
                  <a:pt x="544" y="25"/>
                </a:lnTo>
                <a:lnTo>
                  <a:pt x="544" y="25"/>
                </a:lnTo>
                <a:lnTo>
                  <a:pt x="545" y="26"/>
                </a:lnTo>
                <a:lnTo>
                  <a:pt x="545" y="26"/>
                </a:lnTo>
                <a:lnTo>
                  <a:pt x="546" y="26"/>
                </a:lnTo>
                <a:lnTo>
                  <a:pt x="546" y="27"/>
                </a:lnTo>
                <a:lnTo>
                  <a:pt x="547" y="27"/>
                </a:lnTo>
                <a:lnTo>
                  <a:pt x="547" y="26"/>
                </a:lnTo>
                <a:lnTo>
                  <a:pt x="548" y="27"/>
                </a:lnTo>
                <a:lnTo>
                  <a:pt x="548" y="27"/>
                </a:lnTo>
                <a:lnTo>
                  <a:pt x="549" y="27"/>
                </a:lnTo>
                <a:lnTo>
                  <a:pt x="549" y="26"/>
                </a:lnTo>
                <a:lnTo>
                  <a:pt x="550" y="26"/>
                </a:lnTo>
                <a:lnTo>
                  <a:pt x="550" y="26"/>
                </a:lnTo>
                <a:lnTo>
                  <a:pt x="551" y="26"/>
                </a:lnTo>
                <a:lnTo>
                  <a:pt x="551" y="25"/>
                </a:lnTo>
                <a:lnTo>
                  <a:pt x="552" y="24"/>
                </a:lnTo>
                <a:lnTo>
                  <a:pt x="552" y="24"/>
                </a:lnTo>
                <a:lnTo>
                  <a:pt x="553" y="24"/>
                </a:lnTo>
                <a:lnTo>
                  <a:pt x="553" y="24"/>
                </a:lnTo>
                <a:lnTo>
                  <a:pt x="554" y="23"/>
                </a:lnTo>
                <a:lnTo>
                  <a:pt x="554" y="23"/>
                </a:lnTo>
                <a:lnTo>
                  <a:pt x="555" y="23"/>
                </a:lnTo>
                <a:lnTo>
                  <a:pt x="555" y="23"/>
                </a:lnTo>
                <a:lnTo>
                  <a:pt x="555" y="22"/>
                </a:lnTo>
                <a:lnTo>
                  <a:pt x="556" y="23"/>
                </a:lnTo>
                <a:lnTo>
                  <a:pt x="556" y="23"/>
                </a:lnTo>
                <a:lnTo>
                  <a:pt x="557" y="23"/>
                </a:lnTo>
                <a:lnTo>
                  <a:pt x="557" y="23"/>
                </a:lnTo>
                <a:lnTo>
                  <a:pt x="558" y="22"/>
                </a:lnTo>
                <a:lnTo>
                  <a:pt x="558" y="22"/>
                </a:lnTo>
                <a:lnTo>
                  <a:pt x="559" y="21"/>
                </a:lnTo>
                <a:lnTo>
                  <a:pt x="559" y="21"/>
                </a:lnTo>
                <a:lnTo>
                  <a:pt x="560" y="21"/>
                </a:lnTo>
                <a:lnTo>
                  <a:pt x="560" y="20"/>
                </a:lnTo>
                <a:lnTo>
                  <a:pt x="561" y="20"/>
                </a:lnTo>
                <a:lnTo>
                  <a:pt x="561" y="20"/>
                </a:lnTo>
                <a:lnTo>
                  <a:pt x="562" y="20"/>
                </a:lnTo>
                <a:lnTo>
                  <a:pt x="562" y="20"/>
                </a:lnTo>
                <a:lnTo>
                  <a:pt x="563" y="20"/>
                </a:lnTo>
                <a:lnTo>
                  <a:pt x="563" y="20"/>
                </a:lnTo>
                <a:lnTo>
                  <a:pt x="564" y="19"/>
                </a:lnTo>
                <a:lnTo>
                  <a:pt x="564" y="19"/>
                </a:lnTo>
                <a:lnTo>
                  <a:pt x="565" y="18"/>
                </a:lnTo>
                <a:lnTo>
                  <a:pt x="565" y="18"/>
                </a:lnTo>
                <a:lnTo>
                  <a:pt x="566" y="18"/>
                </a:lnTo>
                <a:lnTo>
                  <a:pt x="566" y="18"/>
                </a:lnTo>
                <a:lnTo>
                  <a:pt x="567" y="18"/>
                </a:lnTo>
                <a:lnTo>
                  <a:pt x="567" y="18"/>
                </a:lnTo>
                <a:lnTo>
                  <a:pt x="568" y="18"/>
                </a:lnTo>
                <a:lnTo>
                  <a:pt x="568" y="17"/>
                </a:lnTo>
                <a:lnTo>
                  <a:pt x="568" y="17"/>
                </a:lnTo>
                <a:lnTo>
                  <a:pt x="569" y="17"/>
                </a:lnTo>
                <a:lnTo>
                  <a:pt x="569" y="17"/>
                </a:lnTo>
                <a:lnTo>
                  <a:pt x="570" y="17"/>
                </a:lnTo>
                <a:lnTo>
                  <a:pt x="570" y="17"/>
                </a:lnTo>
                <a:lnTo>
                  <a:pt x="571" y="16"/>
                </a:lnTo>
                <a:lnTo>
                  <a:pt x="571" y="16"/>
                </a:lnTo>
                <a:lnTo>
                  <a:pt x="572" y="16"/>
                </a:lnTo>
                <a:lnTo>
                  <a:pt x="572" y="16"/>
                </a:lnTo>
                <a:lnTo>
                  <a:pt x="573" y="16"/>
                </a:lnTo>
                <a:lnTo>
                  <a:pt x="573" y="16"/>
                </a:lnTo>
                <a:lnTo>
                  <a:pt x="574" y="16"/>
                </a:lnTo>
                <a:lnTo>
                  <a:pt x="574" y="16"/>
                </a:lnTo>
                <a:lnTo>
                  <a:pt x="575" y="16"/>
                </a:lnTo>
                <a:lnTo>
                  <a:pt x="575" y="16"/>
                </a:lnTo>
                <a:lnTo>
                  <a:pt x="576" y="16"/>
                </a:lnTo>
                <a:lnTo>
                  <a:pt x="576" y="16"/>
                </a:lnTo>
                <a:lnTo>
                  <a:pt x="577" y="16"/>
                </a:lnTo>
                <a:lnTo>
                  <a:pt x="577" y="16"/>
                </a:lnTo>
                <a:lnTo>
                  <a:pt x="578" y="16"/>
                </a:lnTo>
                <a:lnTo>
                  <a:pt x="578" y="16"/>
                </a:lnTo>
                <a:lnTo>
                  <a:pt x="579" y="16"/>
                </a:lnTo>
                <a:lnTo>
                  <a:pt x="579" y="16"/>
                </a:lnTo>
                <a:lnTo>
                  <a:pt x="580" y="16"/>
                </a:lnTo>
                <a:lnTo>
                  <a:pt x="580" y="15"/>
                </a:lnTo>
                <a:lnTo>
                  <a:pt x="581" y="15"/>
                </a:lnTo>
                <a:lnTo>
                  <a:pt x="581" y="15"/>
                </a:lnTo>
                <a:lnTo>
                  <a:pt x="581" y="15"/>
                </a:lnTo>
                <a:lnTo>
                  <a:pt x="582" y="15"/>
                </a:lnTo>
                <a:lnTo>
                  <a:pt x="582" y="15"/>
                </a:lnTo>
                <a:lnTo>
                  <a:pt x="583" y="15"/>
                </a:lnTo>
                <a:lnTo>
                  <a:pt x="583" y="14"/>
                </a:lnTo>
                <a:lnTo>
                  <a:pt x="584" y="14"/>
                </a:lnTo>
                <a:lnTo>
                  <a:pt x="584" y="13"/>
                </a:lnTo>
                <a:lnTo>
                  <a:pt x="585" y="13"/>
                </a:lnTo>
                <a:lnTo>
                  <a:pt x="585" y="13"/>
                </a:lnTo>
                <a:lnTo>
                  <a:pt x="586" y="13"/>
                </a:lnTo>
                <a:lnTo>
                  <a:pt x="586" y="13"/>
                </a:lnTo>
                <a:lnTo>
                  <a:pt x="587" y="13"/>
                </a:lnTo>
                <a:lnTo>
                  <a:pt x="587" y="13"/>
                </a:lnTo>
                <a:lnTo>
                  <a:pt x="588" y="13"/>
                </a:lnTo>
                <a:lnTo>
                  <a:pt x="588" y="12"/>
                </a:lnTo>
                <a:lnTo>
                  <a:pt x="589" y="12"/>
                </a:lnTo>
                <a:lnTo>
                  <a:pt x="589" y="12"/>
                </a:lnTo>
                <a:lnTo>
                  <a:pt x="590" y="13"/>
                </a:lnTo>
                <a:lnTo>
                  <a:pt x="590" y="13"/>
                </a:lnTo>
                <a:lnTo>
                  <a:pt x="591" y="12"/>
                </a:lnTo>
                <a:lnTo>
                  <a:pt x="591" y="13"/>
                </a:lnTo>
                <a:lnTo>
                  <a:pt x="592" y="12"/>
                </a:lnTo>
                <a:lnTo>
                  <a:pt x="592" y="12"/>
                </a:lnTo>
                <a:lnTo>
                  <a:pt x="593" y="12"/>
                </a:lnTo>
                <a:lnTo>
                  <a:pt x="593" y="12"/>
                </a:lnTo>
                <a:lnTo>
                  <a:pt x="594" y="12"/>
                </a:lnTo>
                <a:lnTo>
                  <a:pt x="594" y="11"/>
                </a:lnTo>
                <a:lnTo>
                  <a:pt x="595" y="11"/>
                </a:lnTo>
                <a:lnTo>
                  <a:pt x="595" y="11"/>
                </a:lnTo>
                <a:lnTo>
                  <a:pt x="595" y="11"/>
                </a:lnTo>
                <a:lnTo>
                  <a:pt x="596" y="11"/>
                </a:lnTo>
                <a:lnTo>
                  <a:pt x="596" y="10"/>
                </a:lnTo>
                <a:lnTo>
                  <a:pt x="597" y="11"/>
                </a:lnTo>
                <a:lnTo>
                  <a:pt x="597" y="10"/>
                </a:lnTo>
                <a:lnTo>
                  <a:pt x="598" y="10"/>
                </a:lnTo>
                <a:lnTo>
                  <a:pt x="598" y="10"/>
                </a:lnTo>
                <a:lnTo>
                  <a:pt x="599" y="10"/>
                </a:lnTo>
                <a:lnTo>
                  <a:pt x="599" y="10"/>
                </a:lnTo>
                <a:lnTo>
                  <a:pt x="600" y="10"/>
                </a:lnTo>
                <a:lnTo>
                  <a:pt x="600" y="10"/>
                </a:lnTo>
                <a:lnTo>
                  <a:pt x="601" y="10"/>
                </a:lnTo>
                <a:lnTo>
                  <a:pt x="601" y="10"/>
                </a:lnTo>
                <a:lnTo>
                  <a:pt x="602" y="10"/>
                </a:lnTo>
                <a:lnTo>
                  <a:pt x="602" y="10"/>
                </a:lnTo>
                <a:lnTo>
                  <a:pt x="603" y="10"/>
                </a:lnTo>
                <a:lnTo>
                  <a:pt x="603" y="10"/>
                </a:lnTo>
                <a:lnTo>
                  <a:pt x="604" y="10"/>
                </a:lnTo>
                <a:lnTo>
                  <a:pt x="604" y="10"/>
                </a:lnTo>
                <a:lnTo>
                  <a:pt x="605" y="10"/>
                </a:lnTo>
                <a:lnTo>
                  <a:pt x="605" y="9"/>
                </a:lnTo>
                <a:lnTo>
                  <a:pt x="606" y="9"/>
                </a:lnTo>
                <a:lnTo>
                  <a:pt x="606" y="9"/>
                </a:lnTo>
                <a:lnTo>
                  <a:pt x="607" y="9"/>
                </a:lnTo>
                <a:lnTo>
                  <a:pt x="607" y="9"/>
                </a:lnTo>
                <a:lnTo>
                  <a:pt x="608" y="9"/>
                </a:lnTo>
                <a:lnTo>
                  <a:pt x="608" y="9"/>
                </a:lnTo>
                <a:lnTo>
                  <a:pt x="608" y="9"/>
                </a:lnTo>
                <a:lnTo>
                  <a:pt x="609" y="8"/>
                </a:lnTo>
                <a:lnTo>
                  <a:pt x="609" y="8"/>
                </a:lnTo>
                <a:lnTo>
                  <a:pt x="610" y="8"/>
                </a:lnTo>
                <a:lnTo>
                  <a:pt x="610" y="8"/>
                </a:lnTo>
                <a:lnTo>
                  <a:pt x="611" y="8"/>
                </a:lnTo>
                <a:lnTo>
                  <a:pt x="611" y="8"/>
                </a:lnTo>
                <a:lnTo>
                  <a:pt x="612" y="8"/>
                </a:lnTo>
                <a:lnTo>
                  <a:pt x="612" y="8"/>
                </a:lnTo>
                <a:lnTo>
                  <a:pt x="613" y="7"/>
                </a:lnTo>
                <a:lnTo>
                  <a:pt x="613" y="7"/>
                </a:lnTo>
                <a:lnTo>
                  <a:pt x="614" y="7"/>
                </a:lnTo>
                <a:lnTo>
                  <a:pt x="614" y="7"/>
                </a:lnTo>
                <a:lnTo>
                  <a:pt x="615" y="7"/>
                </a:lnTo>
                <a:lnTo>
                  <a:pt x="615" y="7"/>
                </a:lnTo>
                <a:lnTo>
                  <a:pt x="616" y="7"/>
                </a:lnTo>
                <a:lnTo>
                  <a:pt x="616" y="7"/>
                </a:lnTo>
                <a:lnTo>
                  <a:pt x="617" y="7"/>
                </a:lnTo>
                <a:lnTo>
                  <a:pt x="617" y="7"/>
                </a:lnTo>
                <a:lnTo>
                  <a:pt x="618" y="7"/>
                </a:lnTo>
                <a:lnTo>
                  <a:pt x="618" y="7"/>
                </a:lnTo>
                <a:lnTo>
                  <a:pt x="619" y="7"/>
                </a:lnTo>
                <a:lnTo>
                  <a:pt x="619" y="7"/>
                </a:lnTo>
                <a:lnTo>
                  <a:pt x="620" y="6"/>
                </a:lnTo>
                <a:lnTo>
                  <a:pt x="620" y="6"/>
                </a:lnTo>
                <a:lnTo>
                  <a:pt x="621" y="6"/>
                </a:lnTo>
                <a:lnTo>
                  <a:pt x="621" y="6"/>
                </a:lnTo>
                <a:lnTo>
                  <a:pt x="622" y="6"/>
                </a:lnTo>
                <a:lnTo>
                  <a:pt x="622" y="6"/>
                </a:lnTo>
                <a:lnTo>
                  <a:pt x="622" y="6"/>
                </a:lnTo>
                <a:lnTo>
                  <a:pt x="623" y="6"/>
                </a:lnTo>
                <a:lnTo>
                  <a:pt x="623" y="6"/>
                </a:lnTo>
                <a:lnTo>
                  <a:pt x="624" y="6"/>
                </a:lnTo>
                <a:lnTo>
                  <a:pt x="624" y="6"/>
                </a:lnTo>
                <a:lnTo>
                  <a:pt x="625" y="6"/>
                </a:lnTo>
                <a:lnTo>
                  <a:pt x="625" y="6"/>
                </a:lnTo>
                <a:lnTo>
                  <a:pt x="626" y="6"/>
                </a:lnTo>
                <a:lnTo>
                  <a:pt x="626" y="6"/>
                </a:lnTo>
                <a:lnTo>
                  <a:pt x="627" y="6"/>
                </a:lnTo>
                <a:lnTo>
                  <a:pt x="627" y="6"/>
                </a:lnTo>
                <a:lnTo>
                  <a:pt x="628" y="5"/>
                </a:lnTo>
                <a:lnTo>
                  <a:pt x="628" y="5"/>
                </a:lnTo>
                <a:lnTo>
                  <a:pt x="629" y="4"/>
                </a:lnTo>
                <a:lnTo>
                  <a:pt x="629" y="4"/>
                </a:lnTo>
                <a:lnTo>
                  <a:pt x="630" y="3"/>
                </a:lnTo>
                <a:lnTo>
                  <a:pt x="630" y="3"/>
                </a:lnTo>
                <a:lnTo>
                  <a:pt x="631" y="3"/>
                </a:lnTo>
                <a:lnTo>
                  <a:pt x="631" y="3"/>
                </a:lnTo>
                <a:lnTo>
                  <a:pt x="632" y="3"/>
                </a:lnTo>
                <a:lnTo>
                  <a:pt x="632" y="3"/>
                </a:lnTo>
                <a:lnTo>
                  <a:pt x="633" y="3"/>
                </a:lnTo>
                <a:lnTo>
                  <a:pt x="633" y="3"/>
                </a:lnTo>
                <a:lnTo>
                  <a:pt x="634" y="3"/>
                </a:lnTo>
                <a:lnTo>
                  <a:pt x="634" y="3"/>
                </a:lnTo>
                <a:lnTo>
                  <a:pt x="635" y="3"/>
                </a:lnTo>
                <a:lnTo>
                  <a:pt x="635" y="3"/>
                </a:lnTo>
                <a:lnTo>
                  <a:pt x="635" y="3"/>
                </a:lnTo>
                <a:lnTo>
                  <a:pt x="636" y="3"/>
                </a:lnTo>
                <a:lnTo>
                  <a:pt x="636" y="2"/>
                </a:lnTo>
                <a:lnTo>
                  <a:pt x="637" y="2"/>
                </a:lnTo>
                <a:lnTo>
                  <a:pt x="637" y="2"/>
                </a:lnTo>
                <a:lnTo>
                  <a:pt x="638" y="2"/>
                </a:lnTo>
                <a:lnTo>
                  <a:pt x="638" y="2"/>
                </a:lnTo>
                <a:lnTo>
                  <a:pt x="639" y="2"/>
                </a:lnTo>
                <a:lnTo>
                  <a:pt x="639" y="2"/>
                </a:lnTo>
                <a:lnTo>
                  <a:pt x="640" y="1"/>
                </a:lnTo>
                <a:lnTo>
                  <a:pt x="640" y="1"/>
                </a:lnTo>
                <a:lnTo>
                  <a:pt x="641" y="1"/>
                </a:lnTo>
                <a:lnTo>
                  <a:pt x="641" y="1"/>
                </a:lnTo>
                <a:lnTo>
                  <a:pt x="642" y="1"/>
                </a:lnTo>
                <a:lnTo>
                  <a:pt x="642" y="1"/>
                </a:lnTo>
                <a:lnTo>
                  <a:pt x="643" y="1"/>
                </a:lnTo>
                <a:lnTo>
                  <a:pt x="643" y="1"/>
                </a:lnTo>
                <a:lnTo>
                  <a:pt x="644" y="1"/>
                </a:lnTo>
                <a:lnTo>
                  <a:pt x="644" y="1"/>
                </a:lnTo>
                <a:lnTo>
                  <a:pt x="645" y="1"/>
                </a:lnTo>
                <a:lnTo>
                  <a:pt x="645" y="0"/>
                </a:lnTo>
                <a:lnTo>
                  <a:pt x="646" y="0"/>
                </a:lnTo>
                <a:lnTo>
                  <a:pt x="646" y="0"/>
                </a:lnTo>
                <a:lnTo>
                  <a:pt x="647" y="0"/>
                </a:lnTo>
              </a:path>
            </a:pathLst>
          </a:custGeom>
          <a:noFill/>
          <a:ln w="28575">
            <a:solidFill>
              <a:srgbClr val="AF131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grpSp>
        <p:nvGrpSpPr>
          <p:cNvPr id="105478" name="Group 6"/>
          <p:cNvGrpSpPr>
            <a:grpSpLocks/>
          </p:cNvGrpSpPr>
          <p:nvPr/>
        </p:nvGrpSpPr>
        <p:grpSpPr bwMode="auto">
          <a:xfrm>
            <a:off x="563563" y="1916113"/>
            <a:ext cx="7969250" cy="3925887"/>
            <a:chOff x="355" y="1207"/>
            <a:chExt cx="5020" cy="2473"/>
          </a:xfrm>
        </p:grpSpPr>
        <p:sp>
          <p:nvSpPr>
            <p:cNvPr id="105479" name="Rectangle 7"/>
            <p:cNvSpPr>
              <a:spLocks noChangeArrowheads="1"/>
            </p:cNvSpPr>
            <p:nvPr/>
          </p:nvSpPr>
          <p:spPr bwMode="auto">
            <a:xfrm>
              <a:off x="1154" y="1250"/>
              <a:ext cx="1103"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Value of $1 invested </a:t>
              </a:r>
              <a:br>
                <a:rPr lang="en-AU" sz="1400">
                  <a:solidFill>
                    <a:schemeClr val="tx1"/>
                  </a:solidFill>
                </a:rPr>
              </a:br>
              <a:r>
                <a:rPr lang="en-AU" sz="1400">
                  <a:solidFill>
                    <a:schemeClr val="tx1"/>
                  </a:solidFill>
                </a:rPr>
                <a:t>in Jan 1900</a:t>
              </a:r>
              <a:endParaRPr lang="en-AU">
                <a:solidFill>
                  <a:schemeClr val="tx1"/>
                </a:solidFill>
              </a:endParaRPr>
            </a:p>
          </p:txBody>
        </p:sp>
        <p:sp>
          <p:nvSpPr>
            <p:cNvPr id="105480" name="Rectangle 8"/>
            <p:cNvSpPr>
              <a:spLocks noChangeArrowheads="1"/>
            </p:cNvSpPr>
            <p:nvPr/>
          </p:nvSpPr>
          <p:spPr bwMode="auto">
            <a:xfrm>
              <a:off x="2449" y="1896"/>
              <a:ext cx="1074"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600">
                  <a:solidFill>
                    <a:schemeClr val="accent1"/>
                  </a:solidFill>
                </a:rPr>
                <a:t>Australian shares</a:t>
              </a:r>
              <a:endParaRPr lang="en-AU">
                <a:solidFill>
                  <a:schemeClr val="accent1"/>
                </a:solidFill>
              </a:endParaRPr>
            </a:p>
          </p:txBody>
        </p:sp>
        <p:sp>
          <p:nvSpPr>
            <p:cNvPr id="105481" name="Rectangle 9"/>
            <p:cNvSpPr>
              <a:spLocks noChangeArrowheads="1"/>
            </p:cNvSpPr>
            <p:nvPr/>
          </p:nvSpPr>
          <p:spPr bwMode="auto">
            <a:xfrm>
              <a:off x="3057" y="2699"/>
              <a:ext cx="70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600">
                  <a:solidFill>
                    <a:srgbClr val="AF131F"/>
                  </a:solidFill>
                </a:rPr>
                <a:t>Aust bonds</a:t>
              </a:r>
              <a:endParaRPr lang="en-AU">
                <a:solidFill>
                  <a:srgbClr val="AF131F"/>
                </a:solidFill>
              </a:endParaRPr>
            </a:p>
          </p:txBody>
        </p:sp>
        <p:sp>
          <p:nvSpPr>
            <p:cNvPr id="105482" name="Rectangle 10"/>
            <p:cNvSpPr>
              <a:spLocks noChangeArrowheads="1"/>
            </p:cNvSpPr>
            <p:nvPr/>
          </p:nvSpPr>
          <p:spPr bwMode="auto">
            <a:xfrm>
              <a:off x="4331" y="2221"/>
              <a:ext cx="88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600">
                  <a:solidFill>
                    <a:srgbClr val="AF131F"/>
                  </a:solidFill>
                </a:rPr>
                <a:t>$636 (5.9% pa)</a:t>
              </a:r>
              <a:endParaRPr lang="en-AU">
                <a:solidFill>
                  <a:srgbClr val="AF131F"/>
                </a:solidFill>
              </a:endParaRPr>
            </a:p>
          </p:txBody>
        </p:sp>
        <p:sp>
          <p:nvSpPr>
            <p:cNvPr id="105483" name="Rectangle 11"/>
            <p:cNvSpPr>
              <a:spLocks noChangeArrowheads="1"/>
            </p:cNvSpPr>
            <p:nvPr/>
          </p:nvSpPr>
          <p:spPr bwMode="auto">
            <a:xfrm>
              <a:off x="4001" y="1229"/>
              <a:ext cx="116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600">
                  <a:solidFill>
                    <a:schemeClr val="accent1"/>
                  </a:solidFill>
                </a:rPr>
                <a:t>$287,087 (11.9%pa)</a:t>
              </a:r>
              <a:endParaRPr lang="en-AU">
                <a:solidFill>
                  <a:schemeClr val="accent1"/>
                </a:solidFill>
              </a:endParaRPr>
            </a:p>
          </p:txBody>
        </p:sp>
        <p:sp>
          <p:nvSpPr>
            <p:cNvPr id="105484" name="Rectangle 12"/>
            <p:cNvSpPr>
              <a:spLocks noChangeArrowheads="1"/>
            </p:cNvSpPr>
            <p:nvPr/>
          </p:nvSpPr>
          <p:spPr bwMode="auto">
            <a:xfrm>
              <a:off x="3532" y="3213"/>
              <a:ext cx="60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500">
                  <a:solidFill>
                    <a:srgbClr val="697A14"/>
                  </a:solidFill>
                </a:rPr>
                <a:t>Aust cash </a:t>
              </a:r>
              <a:endParaRPr lang="en-AU">
                <a:solidFill>
                  <a:srgbClr val="697A14"/>
                </a:solidFill>
              </a:endParaRPr>
            </a:p>
          </p:txBody>
        </p:sp>
        <p:sp>
          <p:nvSpPr>
            <p:cNvPr id="105485" name="Rectangle 13"/>
            <p:cNvSpPr>
              <a:spLocks noChangeArrowheads="1"/>
            </p:cNvSpPr>
            <p:nvPr/>
          </p:nvSpPr>
          <p:spPr bwMode="auto">
            <a:xfrm>
              <a:off x="4932" y="2822"/>
              <a:ext cx="301"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500">
                  <a:solidFill>
                    <a:srgbClr val="697A14"/>
                  </a:solidFill>
                </a:rPr>
                <a:t>$150 </a:t>
              </a:r>
              <a:endParaRPr lang="en-AU">
                <a:solidFill>
                  <a:srgbClr val="697A14"/>
                </a:solidFill>
              </a:endParaRPr>
            </a:p>
          </p:txBody>
        </p:sp>
        <p:sp>
          <p:nvSpPr>
            <p:cNvPr id="105486" name="Rectangle 14"/>
            <p:cNvSpPr>
              <a:spLocks noChangeArrowheads="1"/>
            </p:cNvSpPr>
            <p:nvPr/>
          </p:nvSpPr>
          <p:spPr bwMode="auto">
            <a:xfrm>
              <a:off x="4807" y="3010"/>
              <a:ext cx="49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500">
                  <a:solidFill>
                    <a:srgbClr val="697A14"/>
                  </a:solidFill>
                </a:rPr>
                <a:t>(4.6%pa)</a:t>
              </a:r>
              <a:endParaRPr lang="en-AU">
                <a:solidFill>
                  <a:srgbClr val="697A14"/>
                </a:solidFill>
              </a:endParaRPr>
            </a:p>
          </p:txBody>
        </p:sp>
        <p:sp>
          <p:nvSpPr>
            <p:cNvPr id="105487" name="Line 15"/>
            <p:cNvSpPr>
              <a:spLocks noChangeShapeType="1"/>
            </p:cNvSpPr>
            <p:nvPr/>
          </p:nvSpPr>
          <p:spPr bwMode="auto">
            <a:xfrm>
              <a:off x="1049" y="1279"/>
              <a:ext cx="0" cy="214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88" name="Line 16"/>
            <p:cNvSpPr>
              <a:spLocks noChangeShapeType="1"/>
            </p:cNvSpPr>
            <p:nvPr/>
          </p:nvSpPr>
          <p:spPr bwMode="auto">
            <a:xfrm>
              <a:off x="1009" y="3423"/>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89" name="Line 17"/>
            <p:cNvSpPr>
              <a:spLocks noChangeShapeType="1"/>
            </p:cNvSpPr>
            <p:nvPr/>
          </p:nvSpPr>
          <p:spPr bwMode="auto">
            <a:xfrm>
              <a:off x="1009" y="3068"/>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0" name="Line 18"/>
            <p:cNvSpPr>
              <a:spLocks noChangeShapeType="1"/>
            </p:cNvSpPr>
            <p:nvPr/>
          </p:nvSpPr>
          <p:spPr bwMode="auto">
            <a:xfrm>
              <a:off x="1009" y="2706"/>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1" name="Line 19"/>
            <p:cNvSpPr>
              <a:spLocks noChangeShapeType="1"/>
            </p:cNvSpPr>
            <p:nvPr/>
          </p:nvSpPr>
          <p:spPr bwMode="auto">
            <a:xfrm>
              <a:off x="1009" y="2351"/>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2" name="Line 20"/>
            <p:cNvSpPr>
              <a:spLocks noChangeShapeType="1"/>
            </p:cNvSpPr>
            <p:nvPr/>
          </p:nvSpPr>
          <p:spPr bwMode="auto">
            <a:xfrm>
              <a:off x="1009" y="1996"/>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3" name="Line 21"/>
            <p:cNvSpPr>
              <a:spLocks noChangeShapeType="1"/>
            </p:cNvSpPr>
            <p:nvPr/>
          </p:nvSpPr>
          <p:spPr bwMode="auto">
            <a:xfrm>
              <a:off x="1009" y="1634"/>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4" name="Line 22"/>
            <p:cNvSpPr>
              <a:spLocks noChangeShapeType="1"/>
            </p:cNvSpPr>
            <p:nvPr/>
          </p:nvSpPr>
          <p:spPr bwMode="auto">
            <a:xfrm>
              <a:off x="1009" y="1279"/>
              <a:ext cx="4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5" name="Line 23"/>
            <p:cNvSpPr>
              <a:spLocks noChangeShapeType="1"/>
            </p:cNvSpPr>
            <p:nvPr/>
          </p:nvSpPr>
          <p:spPr bwMode="auto">
            <a:xfrm flipV="1">
              <a:off x="1049"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496" name="Rectangle 24"/>
            <p:cNvSpPr>
              <a:spLocks noChangeArrowheads="1"/>
            </p:cNvSpPr>
            <p:nvPr/>
          </p:nvSpPr>
          <p:spPr bwMode="auto">
            <a:xfrm>
              <a:off x="817" y="3351"/>
              <a:ext cx="12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a:t>
              </a:r>
              <a:endParaRPr lang="en-AU">
                <a:solidFill>
                  <a:schemeClr val="tx1"/>
                </a:solidFill>
              </a:endParaRPr>
            </a:p>
          </p:txBody>
        </p:sp>
        <p:sp>
          <p:nvSpPr>
            <p:cNvPr id="105497" name="Rectangle 25"/>
            <p:cNvSpPr>
              <a:spLocks noChangeArrowheads="1"/>
            </p:cNvSpPr>
            <p:nvPr/>
          </p:nvSpPr>
          <p:spPr bwMode="auto">
            <a:xfrm>
              <a:off x="751" y="2996"/>
              <a:ext cx="186"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a:t>
              </a:r>
              <a:endParaRPr lang="en-AU">
                <a:solidFill>
                  <a:schemeClr val="tx1"/>
                </a:solidFill>
              </a:endParaRPr>
            </a:p>
          </p:txBody>
        </p:sp>
        <p:sp>
          <p:nvSpPr>
            <p:cNvPr id="105498" name="Rectangle 26"/>
            <p:cNvSpPr>
              <a:spLocks noChangeArrowheads="1"/>
            </p:cNvSpPr>
            <p:nvPr/>
          </p:nvSpPr>
          <p:spPr bwMode="auto">
            <a:xfrm>
              <a:off x="685" y="2634"/>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$100</a:t>
              </a:r>
              <a:endParaRPr lang="en-AU">
                <a:solidFill>
                  <a:schemeClr val="tx1"/>
                </a:solidFill>
              </a:endParaRPr>
            </a:p>
          </p:txBody>
        </p:sp>
        <p:sp>
          <p:nvSpPr>
            <p:cNvPr id="105499" name="Rectangle 27"/>
            <p:cNvSpPr>
              <a:spLocks noChangeArrowheads="1"/>
            </p:cNvSpPr>
            <p:nvPr/>
          </p:nvSpPr>
          <p:spPr bwMode="auto">
            <a:xfrm>
              <a:off x="586" y="2279"/>
              <a:ext cx="34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$1,000</a:t>
              </a:r>
              <a:endParaRPr lang="en-AU">
                <a:solidFill>
                  <a:schemeClr val="tx1"/>
                </a:solidFill>
              </a:endParaRPr>
            </a:p>
          </p:txBody>
        </p:sp>
        <p:sp>
          <p:nvSpPr>
            <p:cNvPr id="105500" name="Rectangle 28"/>
            <p:cNvSpPr>
              <a:spLocks noChangeArrowheads="1"/>
            </p:cNvSpPr>
            <p:nvPr/>
          </p:nvSpPr>
          <p:spPr bwMode="auto">
            <a:xfrm>
              <a:off x="520" y="1924"/>
              <a:ext cx="40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$10,000</a:t>
              </a:r>
              <a:endParaRPr lang="en-AU">
                <a:solidFill>
                  <a:schemeClr val="tx1"/>
                </a:solidFill>
              </a:endParaRPr>
            </a:p>
          </p:txBody>
        </p:sp>
        <p:sp>
          <p:nvSpPr>
            <p:cNvPr id="105501" name="Rectangle 29"/>
            <p:cNvSpPr>
              <a:spLocks noChangeArrowheads="1"/>
            </p:cNvSpPr>
            <p:nvPr/>
          </p:nvSpPr>
          <p:spPr bwMode="auto">
            <a:xfrm>
              <a:off x="454" y="1562"/>
              <a:ext cx="46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$100,000</a:t>
              </a:r>
              <a:endParaRPr lang="en-AU">
                <a:solidFill>
                  <a:schemeClr val="tx1"/>
                </a:solidFill>
              </a:endParaRPr>
            </a:p>
          </p:txBody>
        </p:sp>
        <p:sp>
          <p:nvSpPr>
            <p:cNvPr id="105502" name="Rectangle 30"/>
            <p:cNvSpPr>
              <a:spLocks noChangeArrowheads="1"/>
            </p:cNvSpPr>
            <p:nvPr/>
          </p:nvSpPr>
          <p:spPr bwMode="auto">
            <a:xfrm>
              <a:off x="355" y="1207"/>
              <a:ext cx="55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$1,000,000</a:t>
              </a:r>
              <a:endParaRPr lang="en-AU">
                <a:solidFill>
                  <a:schemeClr val="tx1"/>
                </a:solidFill>
              </a:endParaRPr>
            </a:p>
          </p:txBody>
        </p:sp>
        <p:sp>
          <p:nvSpPr>
            <p:cNvPr id="105503" name="Line 31"/>
            <p:cNvSpPr>
              <a:spLocks noChangeShapeType="1"/>
            </p:cNvSpPr>
            <p:nvPr/>
          </p:nvSpPr>
          <p:spPr bwMode="auto">
            <a:xfrm>
              <a:off x="1049" y="3423"/>
              <a:ext cx="432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4" name="Line 32"/>
            <p:cNvSpPr>
              <a:spLocks noChangeShapeType="1"/>
            </p:cNvSpPr>
            <p:nvPr/>
          </p:nvSpPr>
          <p:spPr bwMode="auto">
            <a:xfrm flipV="1">
              <a:off x="1432"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5" name="Line 33"/>
            <p:cNvSpPr>
              <a:spLocks noChangeShapeType="1"/>
            </p:cNvSpPr>
            <p:nvPr/>
          </p:nvSpPr>
          <p:spPr bwMode="auto">
            <a:xfrm flipV="1">
              <a:off x="1815"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6" name="Line 34"/>
            <p:cNvSpPr>
              <a:spLocks noChangeShapeType="1"/>
            </p:cNvSpPr>
            <p:nvPr/>
          </p:nvSpPr>
          <p:spPr bwMode="auto">
            <a:xfrm flipV="1">
              <a:off x="2198"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7" name="Line 35"/>
            <p:cNvSpPr>
              <a:spLocks noChangeShapeType="1"/>
            </p:cNvSpPr>
            <p:nvPr/>
          </p:nvSpPr>
          <p:spPr bwMode="auto">
            <a:xfrm flipV="1">
              <a:off x="2574"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8" name="Line 36"/>
            <p:cNvSpPr>
              <a:spLocks noChangeShapeType="1"/>
            </p:cNvSpPr>
            <p:nvPr/>
          </p:nvSpPr>
          <p:spPr bwMode="auto">
            <a:xfrm flipV="1">
              <a:off x="2957"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09" name="Line 37"/>
            <p:cNvSpPr>
              <a:spLocks noChangeShapeType="1"/>
            </p:cNvSpPr>
            <p:nvPr/>
          </p:nvSpPr>
          <p:spPr bwMode="auto">
            <a:xfrm flipV="1">
              <a:off x="3341"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0" name="Line 38"/>
            <p:cNvSpPr>
              <a:spLocks noChangeShapeType="1"/>
            </p:cNvSpPr>
            <p:nvPr/>
          </p:nvSpPr>
          <p:spPr bwMode="auto">
            <a:xfrm flipV="1">
              <a:off x="3724"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1" name="Line 39"/>
            <p:cNvSpPr>
              <a:spLocks noChangeShapeType="1"/>
            </p:cNvSpPr>
            <p:nvPr/>
          </p:nvSpPr>
          <p:spPr bwMode="auto">
            <a:xfrm flipV="1">
              <a:off x="4107"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2" name="Line 40"/>
            <p:cNvSpPr>
              <a:spLocks noChangeShapeType="1"/>
            </p:cNvSpPr>
            <p:nvPr/>
          </p:nvSpPr>
          <p:spPr bwMode="auto">
            <a:xfrm flipV="1">
              <a:off x="4490"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3" name="Line 41"/>
            <p:cNvSpPr>
              <a:spLocks noChangeShapeType="1"/>
            </p:cNvSpPr>
            <p:nvPr/>
          </p:nvSpPr>
          <p:spPr bwMode="auto">
            <a:xfrm flipV="1">
              <a:off x="4866"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4" name="Line 42"/>
            <p:cNvSpPr>
              <a:spLocks noChangeShapeType="1"/>
            </p:cNvSpPr>
            <p:nvPr/>
          </p:nvSpPr>
          <p:spPr bwMode="auto">
            <a:xfrm flipV="1">
              <a:off x="5250" y="3423"/>
              <a:ext cx="0" cy="4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105515" name="Rectangle 43"/>
            <p:cNvSpPr>
              <a:spLocks noChangeArrowheads="1"/>
            </p:cNvSpPr>
            <p:nvPr/>
          </p:nvSpPr>
          <p:spPr bwMode="auto">
            <a:xfrm>
              <a:off x="916"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1900</a:t>
              </a:r>
              <a:endParaRPr lang="en-AU">
                <a:solidFill>
                  <a:schemeClr val="tx1"/>
                </a:solidFill>
              </a:endParaRPr>
            </a:p>
          </p:txBody>
        </p:sp>
        <p:sp>
          <p:nvSpPr>
            <p:cNvPr id="105516" name="Rectangle 44"/>
            <p:cNvSpPr>
              <a:spLocks noChangeArrowheads="1"/>
            </p:cNvSpPr>
            <p:nvPr/>
          </p:nvSpPr>
          <p:spPr bwMode="auto">
            <a:xfrm>
              <a:off x="1300"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1910</a:t>
              </a:r>
              <a:endParaRPr lang="en-AU">
                <a:solidFill>
                  <a:schemeClr val="tx1"/>
                </a:solidFill>
              </a:endParaRPr>
            </a:p>
          </p:txBody>
        </p:sp>
        <p:sp>
          <p:nvSpPr>
            <p:cNvPr id="105517" name="Rectangle 45"/>
            <p:cNvSpPr>
              <a:spLocks noChangeArrowheads="1"/>
            </p:cNvSpPr>
            <p:nvPr/>
          </p:nvSpPr>
          <p:spPr bwMode="auto">
            <a:xfrm>
              <a:off x="1683"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1920</a:t>
              </a:r>
              <a:endParaRPr lang="en-AU">
                <a:solidFill>
                  <a:schemeClr val="tx1"/>
                </a:solidFill>
              </a:endParaRPr>
            </a:p>
          </p:txBody>
        </p:sp>
        <p:sp>
          <p:nvSpPr>
            <p:cNvPr id="105518" name="Rectangle 46"/>
            <p:cNvSpPr>
              <a:spLocks noChangeArrowheads="1"/>
            </p:cNvSpPr>
            <p:nvPr/>
          </p:nvSpPr>
          <p:spPr bwMode="auto">
            <a:xfrm>
              <a:off x="2066" y="3546"/>
              <a:ext cx="24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1930</a:t>
              </a:r>
              <a:endParaRPr lang="en-AU">
                <a:solidFill>
                  <a:schemeClr val="tx1"/>
                </a:solidFill>
              </a:endParaRPr>
            </a:p>
          </p:txBody>
        </p:sp>
        <p:sp>
          <p:nvSpPr>
            <p:cNvPr id="105519" name="Rectangle 47"/>
            <p:cNvSpPr>
              <a:spLocks noChangeArrowheads="1"/>
            </p:cNvSpPr>
            <p:nvPr/>
          </p:nvSpPr>
          <p:spPr bwMode="auto">
            <a:xfrm>
              <a:off x="2449"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1940</a:t>
              </a:r>
              <a:endParaRPr lang="en-AU">
                <a:solidFill>
                  <a:schemeClr val="tx1"/>
                </a:solidFill>
              </a:endParaRPr>
            </a:p>
          </p:txBody>
        </p:sp>
        <p:sp>
          <p:nvSpPr>
            <p:cNvPr id="105520" name="Rectangle 48"/>
            <p:cNvSpPr>
              <a:spLocks noChangeArrowheads="1"/>
            </p:cNvSpPr>
            <p:nvPr/>
          </p:nvSpPr>
          <p:spPr bwMode="auto">
            <a:xfrm>
              <a:off x="2825"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1950</a:t>
              </a:r>
              <a:endParaRPr lang="en-AU">
                <a:solidFill>
                  <a:schemeClr val="tx1"/>
                </a:solidFill>
              </a:endParaRPr>
            </a:p>
          </p:txBody>
        </p:sp>
        <p:sp>
          <p:nvSpPr>
            <p:cNvPr id="105521" name="Rectangle 49"/>
            <p:cNvSpPr>
              <a:spLocks noChangeArrowheads="1"/>
            </p:cNvSpPr>
            <p:nvPr/>
          </p:nvSpPr>
          <p:spPr bwMode="auto">
            <a:xfrm>
              <a:off x="3208"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1960</a:t>
              </a:r>
              <a:endParaRPr lang="en-AU">
                <a:solidFill>
                  <a:schemeClr val="tx1"/>
                </a:solidFill>
              </a:endParaRPr>
            </a:p>
          </p:txBody>
        </p:sp>
        <p:sp>
          <p:nvSpPr>
            <p:cNvPr id="105522" name="Rectangle 50"/>
            <p:cNvSpPr>
              <a:spLocks noChangeArrowheads="1"/>
            </p:cNvSpPr>
            <p:nvPr/>
          </p:nvSpPr>
          <p:spPr bwMode="auto">
            <a:xfrm>
              <a:off x="3592"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1970</a:t>
              </a:r>
              <a:endParaRPr lang="en-AU">
                <a:solidFill>
                  <a:schemeClr val="tx1"/>
                </a:solidFill>
              </a:endParaRPr>
            </a:p>
          </p:txBody>
        </p:sp>
        <p:sp>
          <p:nvSpPr>
            <p:cNvPr id="105523" name="Rectangle 51"/>
            <p:cNvSpPr>
              <a:spLocks noChangeArrowheads="1"/>
            </p:cNvSpPr>
            <p:nvPr/>
          </p:nvSpPr>
          <p:spPr bwMode="auto">
            <a:xfrm>
              <a:off x="3975"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1980</a:t>
              </a:r>
              <a:endParaRPr lang="en-AU">
                <a:solidFill>
                  <a:schemeClr val="tx1"/>
                </a:solidFill>
              </a:endParaRPr>
            </a:p>
          </p:txBody>
        </p:sp>
        <p:sp>
          <p:nvSpPr>
            <p:cNvPr id="105524" name="Rectangle 52"/>
            <p:cNvSpPr>
              <a:spLocks noChangeArrowheads="1"/>
            </p:cNvSpPr>
            <p:nvPr/>
          </p:nvSpPr>
          <p:spPr bwMode="auto">
            <a:xfrm>
              <a:off x="4358" y="3546"/>
              <a:ext cx="24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1990</a:t>
              </a:r>
              <a:endParaRPr lang="en-AU">
                <a:solidFill>
                  <a:schemeClr val="tx1"/>
                </a:solidFill>
              </a:endParaRPr>
            </a:p>
          </p:txBody>
        </p:sp>
        <p:sp>
          <p:nvSpPr>
            <p:cNvPr id="105525" name="Rectangle 53"/>
            <p:cNvSpPr>
              <a:spLocks noChangeArrowheads="1"/>
            </p:cNvSpPr>
            <p:nvPr/>
          </p:nvSpPr>
          <p:spPr bwMode="auto">
            <a:xfrm>
              <a:off x="4741"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2000</a:t>
              </a:r>
              <a:endParaRPr lang="en-AU">
                <a:solidFill>
                  <a:schemeClr val="tx1"/>
                </a:solidFill>
              </a:endParaRPr>
            </a:p>
          </p:txBody>
        </p:sp>
        <p:sp>
          <p:nvSpPr>
            <p:cNvPr id="105526" name="Rectangle 54"/>
            <p:cNvSpPr>
              <a:spLocks noChangeArrowheads="1"/>
            </p:cNvSpPr>
            <p:nvPr/>
          </p:nvSpPr>
          <p:spPr bwMode="auto">
            <a:xfrm>
              <a:off x="5117" y="3546"/>
              <a:ext cx="24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400">
                  <a:solidFill>
                    <a:schemeClr val="tx1"/>
                  </a:solidFill>
                </a:rPr>
                <a:t>2010</a:t>
              </a:r>
              <a:endParaRPr lang="en-AU">
                <a:solidFill>
                  <a:schemeClr val="tx1"/>
                </a:solidFill>
              </a:endParaRPr>
            </a:p>
          </p:txBody>
        </p:sp>
      </p:grpSp>
      <p:pic>
        <p:nvPicPr>
          <p:cNvPr id="57"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64212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2"/>
          <p:cNvSpPr>
            <a:spLocks noGrp="1" noChangeArrowheads="1"/>
          </p:cNvSpPr>
          <p:nvPr>
            <p:ph type="title"/>
          </p:nvPr>
        </p:nvSpPr>
        <p:spPr>
          <a:prstGeom prst="rect">
            <a:avLst/>
          </a:prstGeom>
        </p:spPr>
        <p:txBody>
          <a:bodyPr/>
          <a:lstStyle/>
          <a:p>
            <a:r>
              <a:rPr lang="en-AU" sz="2400" smtClean="0"/>
              <a:t>Commercial property is more attractive than housing given much higher rental yields</a:t>
            </a:r>
          </a:p>
        </p:txBody>
      </p:sp>
      <p:sp>
        <p:nvSpPr>
          <p:cNvPr id="130051" name="Slide Number Placeholder 4"/>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B13EE2F6-6844-4F86-A0F5-B60C09CC584B}" type="slidenum">
              <a:rPr lang="en-AU" sz="1000" b="0">
                <a:solidFill>
                  <a:schemeClr val="bg1"/>
                </a:solidFill>
              </a:rPr>
              <a:pPr/>
              <a:t>21</a:t>
            </a:fld>
            <a:endParaRPr lang="en-AU" sz="1000" b="0">
              <a:solidFill>
                <a:schemeClr val="bg1"/>
              </a:solidFill>
            </a:endParaRPr>
          </a:p>
        </p:txBody>
      </p:sp>
      <p:sp>
        <p:nvSpPr>
          <p:cNvPr id="130053" name="Text Box 3"/>
          <p:cNvSpPr txBox="1">
            <a:spLocks noChangeArrowheads="1"/>
          </p:cNvSpPr>
          <p:nvPr/>
        </p:nvSpPr>
        <p:spPr bwMode="auto">
          <a:xfrm>
            <a:off x="323850" y="6308725"/>
            <a:ext cx="25542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spcAft>
                <a:spcPct val="35000"/>
              </a:spcAft>
              <a:buClr>
                <a:schemeClr val="accent2"/>
              </a:buClr>
              <a:buSzPct val="70000"/>
              <a:buFont typeface="Wingdings" pitchFamily="2" charset="2"/>
              <a:buNone/>
            </a:pPr>
            <a:r>
              <a:rPr lang="en-AU" sz="800" b="0">
                <a:solidFill>
                  <a:schemeClr val="tx1"/>
                </a:solidFill>
              </a:rPr>
              <a:t>Source: Thomson Reuters, REIA, AMP Capital Investors</a:t>
            </a:r>
            <a:endParaRPr lang="en-AU" sz="1100" b="0">
              <a:solidFill>
                <a:schemeClr val="tx1"/>
              </a:solidFill>
            </a:endParaRPr>
          </a:p>
        </p:txBody>
      </p:sp>
      <p:sp>
        <p:nvSpPr>
          <p:cNvPr id="130054" name="AutoShape 6"/>
          <p:cNvSpPr>
            <a:spLocks noChangeAspect="1" noChangeArrowheads="1" noTextEdit="1"/>
          </p:cNvSpPr>
          <p:nvPr/>
        </p:nvSpPr>
        <p:spPr bwMode="auto">
          <a:xfrm>
            <a:off x="539750" y="1628775"/>
            <a:ext cx="8062913"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pic>
        <p:nvPicPr>
          <p:cNvPr id="13005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1700213"/>
            <a:ext cx="8064500"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87" descr="AMP Capital logo_2 colour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9304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AU" smtClean="0"/>
              <a:t>Very low bond yields will mean low returns over the next 5-10 years</a:t>
            </a:r>
          </a:p>
        </p:txBody>
      </p:sp>
      <p:sp>
        <p:nvSpPr>
          <p:cNvPr id="99337" name="Rectangle 9"/>
          <p:cNvSpPr>
            <a:spLocks noChangeArrowheads="1"/>
          </p:cNvSpPr>
          <p:nvPr/>
        </p:nvSpPr>
        <p:spPr bwMode="auto">
          <a:xfrm>
            <a:off x="434975" y="2060575"/>
            <a:ext cx="44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b="0">
                <a:solidFill>
                  <a:srgbClr val="000000"/>
                </a:solidFill>
                <a:latin typeface="Times New Roman" pitchFamily="18" charset="0"/>
              </a:rPr>
              <a:t> </a:t>
            </a:r>
            <a:endParaRPr lang="en-AU" sz="1400"/>
          </a:p>
        </p:txBody>
      </p:sp>
      <p:sp>
        <p:nvSpPr>
          <p:cNvPr id="99338" name="Rectangle 10"/>
          <p:cNvSpPr>
            <a:spLocks noChangeArrowheads="1"/>
          </p:cNvSpPr>
          <p:nvPr/>
        </p:nvSpPr>
        <p:spPr bwMode="auto">
          <a:xfrm>
            <a:off x="611188" y="2503488"/>
            <a:ext cx="368458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99339" name="Rectangle 11"/>
          <p:cNvSpPr>
            <a:spLocks noChangeArrowheads="1"/>
          </p:cNvSpPr>
          <p:nvPr/>
        </p:nvSpPr>
        <p:spPr bwMode="auto">
          <a:xfrm>
            <a:off x="611188" y="2503488"/>
            <a:ext cx="3684587" cy="2714625"/>
          </a:xfrm>
          <a:prstGeom prst="rect">
            <a:avLst/>
          </a:prstGeom>
          <a:noFill/>
          <a:ln w="4763">
            <a:solidFill>
              <a:srgbClr val="42424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99340" name="Line 12"/>
          <p:cNvSpPr>
            <a:spLocks noChangeShapeType="1"/>
          </p:cNvSpPr>
          <p:nvPr/>
        </p:nvSpPr>
        <p:spPr bwMode="auto">
          <a:xfrm>
            <a:off x="611188" y="2503488"/>
            <a:ext cx="0" cy="2714625"/>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1" name="Line 13"/>
          <p:cNvSpPr>
            <a:spLocks noChangeShapeType="1"/>
          </p:cNvSpPr>
          <p:nvPr/>
        </p:nvSpPr>
        <p:spPr bwMode="auto">
          <a:xfrm>
            <a:off x="576263" y="5218113"/>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2" name="Line 14"/>
          <p:cNvSpPr>
            <a:spLocks noChangeShapeType="1"/>
          </p:cNvSpPr>
          <p:nvPr/>
        </p:nvSpPr>
        <p:spPr bwMode="auto">
          <a:xfrm>
            <a:off x="576263" y="4878388"/>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3" name="Line 15"/>
          <p:cNvSpPr>
            <a:spLocks noChangeShapeType="1"/>
          </p:cNvSpPr>
          <p:nvPr/>
        </p:nvSpPr>
        <p:spPr bwMode="auto">
          <a:xfrm>
            <a:off x="576263" y="4540250"/>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4" name="Line 16"/>
          <p:cNvSpPr>
            <a:spLocks noChangeShapeType="1"/>
          </p:cNvSpPr>
          <p:nvPr/>
        </p:nvSpPr>
        <p:spPr bwMode="auto">
          <a:xfrm>
            <a:off x="576263" y="4200525"/>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5" name="Line 17"/>
          <p:cNvSpPr>
            <a:spLocks noChangeShapeType="1"/>
          </p:cNvSpPr>
          <p:nvPr/>
        </p:nvSpPr>
        <p:spPr bwMode="auto">
          <a:xfrm>
            <a:off x="576263" y="3860800"/>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6" name="Line 18"/>
          <p:cNvSpPr>
            <a:spLocks noChangeShapeType="1"/>
          </p:cNvSpPr>
          <p:nvPr/>
        </p:nvSpPr>
        <p:spPr bwMode="auto">
          <a:xfrm>
            <a:off x="576263" y="3521075"/>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7" name="Line 19"/>
          <p:cNvSpPr>
            <a:spLocks noChangeShapeType="1"/>
          </p:cNvSpPr>
          <p:nvPr/>
        </p:nvSpPr>
        <p:spPr bwMode="auto">
          <a:xfrm>
            <a:off x="576263" y="3182938"/>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8" name="Line 20"/>
          <p:cNvSpPr>
            <a:spLocks noChangeShapeType="1"/>
          </p:cNvSpPr>
          <p:nvPr/>
        </p:nvSpPr>
        <p:spPr bwMode="auto">
          <a:xfrm>
            <a:off x="576263" y="2843213"/>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49" name="Line 21"/>
          <p:cNvSpPr>
            <a:spLocks noChangeShapeType="1"/>
          </p:cNvSpPr>
          <p:nvPr/>
        </p:nvSpPr>
        <p:spPr bwMode="auto">
          <a:xfrm>
            <a:off x="576263" y="2503488"/>
            <a:ext cx="34925"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0" name="Line 22"/>
          <p:cNvSpPr>
            <a:spLocks noChangeShapeType="1"/>
          </p:cNvSpPr>
          <p:nvPr/>
        </p:nvSpPr>
        <p:spPr bwMode="auto">
          <a:xfrm>
            <a:off x="611188" y="5218113"/>
            <a:ext cx="3684587" cy="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1" name="Line 23"/>
          <p:cNvSpPr>
            <a:spLocks noChangeShapeType="1"/>
          </p:cNvSpPr>
          <p:nvPr/>
        </p:nvSpPr>
        <p:spPr bwMode="auto">
          <a:xfrm flipV="1">
            <a:off x="611188"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2" name="Line 24"/>
          <p:cNvSpPr>
            <a:spLocks noChangeShapeType="1"/>
          </p:cNvSpPr>
          <p:nvPr/>
        </p:nvSpPr>
        <p:spPr bwMode="auto">
          <a:xfrm flipV="1">
            <a:off x="852488"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3" name="Line 25"/>
          <p:cNvSpPr>
            <a:spLocks noChangeShapeType="1"/>
          </p:cNvSpPr>
          <p:nvPr/>
        </p:nvSpPr>
        <p:spPr bwMode="auto">
          <a:xfrm flipV="1">
            <a:off x="1093788"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4" name="Line 26"/>
          <p:cNvSpPr>
            <a:spLocks noChangeShapeType="1"/>
          </p:cNvSpPr>
          <p:nvPr/>
        </p:nvSpPr>
        <p:spPr bwMode="auto">
          <a:xfrm flipV="1">
            <a:off x="13335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5" name="Line 27"/>
          <p:cNvSpPr>
            <a:spLocks noChangeShapeType="1"/>
          </p:cNvSpPr>
          <p:nvPr/>
        </p:nvSpPr>
        <p:spPr bwMode="auto">
          <a:xfrm flipV="1">
            <a:off x="15748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6" name="Line 28"/>
          <p:cNvSpPr>
            <a:spLocks noChangeShapeType="1"/>
          </p:cNvSpPr>
          <p:nvPr/>
        </p:nvSpPr>
        <p:spPr bwMode="auto">
          <a:xfrm flipV="1">
            <a:off x="18161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7" name="Line 29"/>
          <p:cNvSpPr>
            <a:spLocks noChangeShapeType="1"/>
          </p:cNvSpPr>
          <p:nvPr/>
        </p:nvSpPr>
        <p:spPr bwMode="auto">
          <a:xfrm flipV="1">
            <a:off x="20574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8" name="Line 30"/>
          <p:cNvSpPr>
            <a:spLocks noChangeShapeType="1"/>
          </p:cNvSpPr>
          <p:nvPr/>
        </p:nvSpPr>
        <p:spPr bwMode="auto">
          <a:xfrm flipV="1">
            <a:off x="22987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59" name="Line 31"/>
          <p:cNvSpPr>
            <a:spLocks noChangeShapeType="1"/>
          </p:cNvSpPr>
          <p:nvPr/>
        </p:nvSpPr>
        <p:spPr bwMode="auto">
          <a:xfrm flipV="1">
            <a:off x="25400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0" name="Line 32"/>
          <p:cNvSpPr>
            <a:spLocks noChangeShapeType="1"/>
          </p:cNvSpPr>
          <p:nvPr/>
        </p:nvSpPr>
        <p:spPr bwMode="auto">
          <a:xfrm flipV="1">
            <a:off x="27813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1" name="Line 33"/>
          <p:cNvSpPr>
            <a:spLocks noChangeShapeType="1"/>
          </p:cNvSpPr>
          <p:nvPr/>
        </p:nvSpPr>
        <p:spPr bwMode="auto">
          <a:xfrm flipV="1">
            <a:off x="30226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2" name="Line 34"/>
          <p:cNvSpPr>
            <a:spLocks noChangeShapeType="1"/>
          </p:cNvSpPr>
          <p:nvPr/>
        </p:nvSpPr>
        <p:spPr bwMode="auto">
          <a:xfrm flipV="1">
            <a:off x="32639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3" name="Line 35"/>
          <p:cNvSpPr>
            <a:spLocks noChangeShapeType="1"/>
          </p:cNvSpPr>
          <p:nvPr/>
        </p:nvSpPr>
        <p:spPr bwMode="auto">
          <a:xfrm flipV="1">
            <a:off x="35052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4" name="Line 36"/>
          <p:cNvSpPr>
            <a:spLocks noChangeShapeType="1"/>
          </p:cNvSpPr>
          <p:nvPr/>
        </p:nvSpPr>
        <p:spPr bwMode="auto">
          <a:xfrm flipV="1">
            <a:off x="37465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5" name="Line 37"/>
          <p:cNvSpPr>
            <a:spLocks noChangeShapeType="1"/>
          </p:cNvSpPr>
          <p:nvPr/>
        </p:nvSpPr>
        <p:spPr bwMode="auto">
          <a:xfrm flipV="1">
            <a:off x="3987800"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6" name="Line 38"/>
          <p:cNvSpPr>
            <a:spLocks noChangeShapeType="1"/>
          </p:cNvSpPr>
          <p:nvPr/>
        </p:nvSpPr>
        <p:spPr bwMode="auto">
          <a:xfrm flipV="1">
            <a:off x="4227513" y="5218113"/>
            <a:ext cx="0" cy="50800"/>
          </a:xfrm>
          <a:prstGeom prst="line">
            <a:avLst/>
          </a:prstGeom>
          <a:noFill/>
          <a:ln w="0">
            <a:solidFill>
              <a:srgbClr val="424242"/>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67" name="Freeform 39"/>
          <p:cNvSpPr>
            <a:spLocks/>
          </p:cNvSpPr>
          <p:nvPr/>
        </p:nvSpPr>
        <p:spPr bwMode="auto">
          <a:xfrm>
            <a:off x="612775" y="2617788"/>
            <a:ext cx="3667125" cy="2301875"/>
          </a:xfrm>
          <a:custGeom>
            <a:avLst/>
            <a:gdLst>
              <a:gd name="T0" fmla="*/ 86 w 5642"/>
              <a:gd name="T1" fmla="*/ 1933 h 2400"/>
              <a:gd name="T2" fmla="*/ 176 w 5642"/>
              <a:gd name="T3" fmla="*/ 1827 h 2400"/>
              <a:gd name="T4" fmla="*/ 265 w 5642"/>
              <a:gd name="T5" fmla="*/ 1748 h 2400"/>
              <a:gd name="T6" fmla="*/ 355 w 5642"/>
              <a:gd name="T7" fmla="*/ 1693 h 2400"/>
              <a:gd name="T8" fmla="*/ 445 w 5642"/>
              <a:gd name="T9" fmla="*/ 1747 h 2400"/>
              <a:gd name="T10" fmla="*/ 534 w 5642"/>
              <a:gd name="T11" fmla="*/ 1824 h 2400"/>
              <a:gd name="T12" fmla="*/ 624 w 5642"/>
              <a:gd name="T13" fmla="*/ 1900 h 2400"/>
              <a:gd name="T14" fmla="*/ 714 w 5642"/>
              <a:gd name="T15" fmla="*/ 1963 h 2400"/>
              <a:gd name="T16" fmla="*/ 803 w 5642"/>
              <a:gd name="T17" fmla="*/ 2035 h 2400"/>
              <a:gd name="T18" fmla="*/ 893 w 5642"/>
              <a:gd name="T19" fmla="*/ 2029 h 2400"/>
              <a:gd name="T20" fmla="*/ 983 w 5642"/>
              <a:gd name="T21" fmla="*/ 2094 h 2400"/>
              <a:gd name="T22" fmla="*/ 1072 w 5642"/>
              <a:gd name="T23" fmla="*/ 2101 h 2400"/>
              <a:gd name="T24" fmla="*/ 1162 w 5642"/>
              <a:gd name="T25" fmla="*/ 2065 h 2400"/>
              <a:gd name="T26" fmla="*/ 1252 w 5642"/>
              <a:gd name="T27" fmla="*/ 2067 h 2400"/>
              <a:gd name="T28" fmla="*/ 1341 w 5642"/>
              <a:gd name="T29" fmla="*/ 2105 h 2400"/>
              <a:gd name="T30" fmla="*/ 1431 w 5642"/>
              <a:gd name="T31" fmla="*/ 2149 h 2400"/>
              <a:gd name="T32" fmla="*/ 1521 w 5642"/>
              <a:gd name="T33" fmla="*/ 2151 h 2400"/>
              <a:gd name="T34" fmla="*/ 1610 w 5642"/>
              <a:gd name="T35" fmla="*/ 2096 h 2400"/>
              <a:gd name="T36" fmla="*/ 1700 w 5642"/>
              <a:gd name="T37" fmla="*/ 2103 h 2400"/>
              <a:gd name="T38" fmla="*/ 1790 w 5642"/>
              <a:gd name="T39" fmla="*/ 2041 h 2400"/>
              <a:gd name="T40" fmla="*/ 1879 w 5642"/>
              <a:gd name="T41" fmla="*/ 2002 h 2400"/>
              <a:gd name="T42" fmla="*/ 1969 w 5642"/>
              <a:gd name="T43" fmla="*/ 1963 h 2400"/>
              <a:gd name="T44" fmla="*/ 2059 w 5642"/>
              <a:gd name="T45" fmla="*/ 2000 h 2400"/>
              <a:gd name="T46" fmla="*/ 2148 w 5642"/>
              <a:gd name="T47" fmla="*/ 1914 h 2400"/>
              <a:gd name="T48" fmla="*/ 2238 w 5642"/>
              <a:gd name="T49" fmla="*/ 1724 h 2400"/>
              <a:gd name="T50" fmla="*/ 2328 w 5642"/>
              <a:gd name="T51" fmla="*/ 1951 h 2400"/>
              <a:gd name="T52" fmla="*/ 2417 w 5642"/>
              <a:gd name="T53" fmla="*/ 2011 h 2400"/>
              <a:gd name="T54" fmla="*/ 2507 w 5642"/>
              <a:gd name="T55" fmla="*/ 2124 h 2400"/>
              <a:gd name="T56" fmla="*/ 2596 w 5642"/>
              <a:gd name="T57" fmla="*/ 2105 h 2400"/>
              <a:gd name="T58" fmla="*/ 2686 w 5642"/>
              <a:gd name="T59" fmla="*/ 2046 h 2400"/>
              <a:gd name="T60" fmla="*/ 2776 w 5642"/>
              <a:gd name="T61" fmla="*/ 2169 h 2400"/>
              <a:gd name="T62" fmla="*/ 2865 w 5642"/>
              <a:gd name="T63" fmla="*/ 2216 h 2400"/>
              <a:gd name="T64" fmla="*/ 2955 w 5642"/>
              <a:gd name="T65" fmla="*/ 2243 h 2400"/>
              <a:gd name="T66" fmla="*/ 3045 w 5642"/>
              <a:gd name="T67" fmla="*/ 2273 h 2400"/>
              <a:gd name="T68" fmla="*/ 3134 w 5642"/>
              <a:gd name="T69" fmla="*/ 2271 h 2400"/>
              <a:gd name="T70" fmla="*/ 3224 w 5642"/>
              <a:gd name="T71" fmla="*/ 2316 h 2400"/>
              <a:gd name="T72" fmla="*/ 3314 w 5642"/>
              <a:gd name="T73" fmla="*/ 2291 h 2400"/>
              <a:gd name="T74" fmla="*/ 3403 w 5642"/>
              <a:gd name="T75" fmla="*/ 2250 h 2400"/>
              <a:gd name="T76" fmla="*/ 3493 w 5642"/>
              <a:gd name="T77" fmla="*/ 2250 h 2400"/>
              <a:gd name="T78" fmla="*/ 3583 w 5642"/>
              <a:gd name="T79" fmla="*/ 2142 h 2400"/>
              <a:gd name="T80" fmla="*/ 3672 w 5642"/>
              <a:gd name="T81" fmla="*/ 2000 h 2400"/>
              <a:gd name="T82" fmla="*/ 3762 w 5642"/>
              <a:gd name="T83" fmla="*/ 2025 h 2400"/>
              <a:gd name="T84" fmla="*/ 3852 w 5642"/>
              <a:gd name="T85" fmla="*/ 1983 h 2400"/>
              <a:gd name="T86" fmla="*/ 3941 w 5642"/>
              <a:gd name="T87" fmla="*/ 1871 h 2400"/>
              <a:gd name="T88" fmla="*/ 4031 w 5642"/>
              <a:gd name="T89" fmla="*/ 1746 h 2400"/>
              <a:gd name="T90" fmla="*/ 4121 w 5642"/>
              <a:gd name="T91" fmla="*/ 1631 h 2400"/>
              <a:gd name="T92" fmla="*/ 4210 w 5642"/>
              <a:gd name="T93" fmla="*/ 1450 h 2400"/>
              <a:gd name="T94" fmla="*/ 4300 w 5642"/>
              <a:gd name="T95" fmla="*/ 1296 h 2400"/>
              <a:gd name="T96" fmla="*/ 4390 w 5642"/>
              <a:gd name="T97" fmla="*/ 1234 h 2400"/>
              <a:gd name="T98" fmla="*/ 4479 w 5642"/>
              <a:gd name="T99" fmla="*/ 632 h 2400"/>
              <a:gd name="T100" fmla="*/ 4569 w 5642"/>
              <a:gd name="T101" fmla="*/ 832 h 2400"/>
              <a:gd name="T102" fmla="*/ 4659 w 5642"/>
              <a:gd name="T103" fmla="*/ 898 h 2400"/>
              <a:gd name="T104" fmla="*/ 4748 w 5642"/>
              <a:gd name="T105" fmla="*/ 1252 h 2400"/>
              <a:gd name="T106" fmla="*/ 4838 w 5642"/>
              <a:gd name="T107" fmla="*/ 1223 h 2400"/>
              <a:gd name="T108" fmla="*/ 4928 w 5642"/>
              <a:gd name="T109" fmla="*/ 1485 h 2400"/>
              <a:gd name="T110" fmla="*/ 5017 w 5642"/>
              <a:gd name="T111" fmla="*/ 1464 h 2400"/>
              <a:gd name="T112" fmla="*/ 5107 w 5642"/>
              <a:gd name="T113" fmla="*/ 1631 h 2400"/>
              <a:gd name="T114" fmla="*/ 5197 w 5642"/>
              <a:gd name="T115" fmla="*/ 1576 h 2400"/>
              <a:gd name="T116" fmla="*/ 5286 w 5642"/>
              <a:gd name="T117" fmla="*/ 1923 h 2400"/>
              <a:gd name="T118" fmla="*/ 5376 w 5642"/>
              <a:gd name="T119" fmla="*/ 1967 h 2400"/>
              <a:gd name="T120" fmla="*/ 5466 w 5642"/>
              <a:gd name="T121" fmla="*/ 1846 h 2400"/>
              <a:gd name="T122" fmla="*/ 5555 w 5642"/>
              <a:gd name="T123" fmla="*/ 2113 h 2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42" h="2400">
                <a:moveTo>
                  <a:pt x="0" y="1777"/>
                </a:moveTo>
                <a:lnTo>
                  <a:pt x="3" y="1777"/>
                </a:lnTo>
                <a:lnTo>
                  <a:pt x="6" y="1777"/>
                </a:lnTo>
                <a:lnTo>
                  <a:pt x="9" y="1777"/>
                </a:lnTo>
                <a:lnTo>
                  <a:pt x="12" y="1777"/>
                </a:lnTo>
                <a:lnTo>
                  <a:pt x="15" y="1777"/>
                </a:lnTo>
                <a:lnTo>
                  <a:pt x="18" y="1777"/>
                </a:lnTo>
                <a:lnTo>
                  <a:pt x="21" y="1777"/>
                </a:lnTo>
                <a:lnTo>
                  <a:pt x="24" y="1777"/>
                </a:lnTo>
                <a:lnTo>
                  <a:pt x="27" y="1777"/>
                </a:lnTo>
                <a:lnTo>
                  <a:pt x="30" y="1777"/>
                </a:lnTo>
                <a:lnTo>
                  <a:pt x="34" y="1777"/>
                </a:lnTo>
                <a:lnTo>
                  <a:pt x="37" y="1773"/>
                </a:lnTo>
                <a:lnTo>
                  <a:pt x="40" y="1773"/>
                </a:lnTo>
                <a:lnTo>
                  <a:pt x="43" y="1773"/>
                </a:lnTo>
                <a:lnTo>
                  <a:pt x="46" y="1773"/>
                </a:lnTo>
                <a:lnTo>
                  <a:pt x="49" y="1773"/>
                </a:lnTo>
                <a:lnTo>
                  <a:pt x="52" y="1773"/>
                </a:lnTo>
                <a:lnTo>
                  <a:pt x="55" y="1773"/>
                </a:lnTo>
                <a:lnTo>
                  <a:pt x="58" y="1773"/>
                </a:lnTo>
                <a:lnTo>
                  <a:pt x="61" y="1773"/>
                </a:lnTo>
                <a:lnTo>
                  <a:pt x="64" y="1773"/>
                </a:lnTo>
                <a:lnTo>
                  <a:pt x="68" y="1773"/>
                </a:lnTo>
                <a:lnTo>
                  <a:pt x="71" y="1773"/>
                </a:lnTo>
                <a:lnTo>
                  <a:pt x="74" y="1933"/>
                </a:lnTo>
                <a:lnTo>
                  <a:pt x="77" y="1933"/>
                </a:lnTo>
                <a:lnTo>
                  <a:pt x="80" y="1933"/>
                </a:lnTo>
                <a:lnTo>
                  <a:pt x="83" y="1933"/>
                </a:lnTo>
                <a:lnTo>
                  <a:pt x="86" y="1933"/>
                </a:lnTo>
                <a:lnTo>
                  <a:pt x="89" y="1933"/>
                </a:lnTo>
                <a:lnTo>
                  <a:pt x="92" y="1933"/>
                </a:lnTo>
                <a:lnTo>
                  <a:pt x="95" y="1933"/>
                </a:lnTo>
                <a:lnTo>
                  <a:pt x="98" y="1933"/>
                </a:lnTo>
                <a:lnTo>
                  <a:pt x="102" y="1933"/>
                </a:lnTo>
                <a:lnTo>
                  <a:pt x="105" y="1933"/>
                </a:lnTo>
                <a:lnTo>
                  <a:pt x="108" y="1933"/>
                </a:lnTo>
                <a:lnTo>
                  <a:pt x="111" y="1898"/>
                </a:lnTo>
                <a:lnTo>
                  <a:pt x="114" y="1898"/>
                </a:lnTo>
                <a:lnTo>
                  <a:pt x="117" y="1898"/>
                </a:lnTo>
                <a:lnTo>
                  <a:pt x="120" y="1898"/>
                </a:lnTo>
                <a:lnTo>
                  <a:pt x="123" y="1898"/>
                </a:lnTo>
                <a:lnTo>
                  <a:pt x="126" y="1898"/>
                </a:lnTo>
                <a:lnTo>
                  <a:pt x="129" y="1898"/>
                </a:lnTo>
                <a:lnTo>
                  <a:pt x="132" y="1898"/>
                </a:lnTo>
                <a:lnTo>
                  <a:pt x="136" y="1898"/>
                </a:lnTo>
                <a:lnTo>
                  <a:pt x="139" y="1898"/>
                </a:lnTo>
                <a:lnTo>
                  <a:pt x="142" y="1898"/>
                </a:lnTo>
                <a:lnTo>
                  <a:pt x="145" y="1898"/>
                </a:lnTo>
                <a:lnTo>
                  <a:pt x="148" y="1827"/>
                </a:lnTo>
                <a:lnTo>
                  <a:pt x="151" y="1827"/>
                </a:lnTo>
                <a:lnTo>
                  <a:pt x="154" y="1827"/>
                </a:lnTo>
                <a:lnTo>
                  <a:pt x="157" y="1827"/>
                </a:lnTo>
                <a:lnTo>
                  <a:pt x="160" y="1827"/>
                </a:lnTo>
                <a:lnTo>
                  <a:pt x="163" y="1827"/>
                </a:lnTo>
                <a:lnTo>
                  <a:pt x="166" y="1827"/>
                </a:lnTo>
                <a:lnTo>
                  <a:pt x="170" y="1827"/>
                </a:lnTo>
                <a:lnTo>
                  <a:pt x="173" y="1827"/>
                </a:lnTo>
                <a:lnTo>
                  <a:pt x="176" y="1827"/>
                </a:lnTo>
                <a:lnTo>
                  <a:pt x="179" y="1827"/>
                </a:lnTo>
                <a:lnTo>
                  <a:pt x="182" y="1827"/>
                </a:lnTo>
                <a:lnTo>
                  <a:pt x="185" y="1677"/>
                </a:lnTo>
                <a:lnTo>
                  <a:pt x="188" y="1677"/>
                </a:lnTo>
                <a:lnTo>
                  <a:pt x="191" y="1677"/>
                </a:lnTo>
                <a:lnTo>
                  <a:pt x="194" y="1677"/>
                </a:lnTo>
                <a:lnTo>
                  <a:pt x="197" y="1677"/>
                </a:lnTo>
                <a:lnTo>
                  <a:pt x="201" y="1677"/>
                </a:lnTo>
                <a:lnTo>
                  <a:pt x="204" y="1677"/>
                </a:lnTo>
                <a:lnTo>
                  <a:pt x="207" y="1677"/>
                </a:lnTo>
                <a:lnTo>
                  <a:pt x="210" y="1677"/>
                </a:lnTo>
                <a:lnTo>
                  <a:pt x="213" y="1677"/>
                </a:lnTo>
                <a:lnTo>
                  <a:pt x="216" y="1677"/>
                </a:lnTo>
                <a:lnTo>
                  <a:pt x="219" y="1677"/>
                </a:lnTo>
                <a:lnTo>
                  <a:pt x="222" y="1777"/>
                </a:lnTo>
                <a:lnTo>
                  <a:pt x="225" y="1777"/>
                </a:lnTo>
                <a:lnTo>
                  <a:pt x="228" y="1777"/>
                </a:lnTo>
                <a:lnTo>
                  <a:pt x="231" y="1777"/>
                </a:lnTo>
                <a:lnTo>
                  <a:pt x="235" y="1777"/>
                </a:lnTo>
                <a:lnTo>
                  <a:pt x="238" y="1777"/>
                </a:lnTo>
                <a:lnTo>
                  <a:pt x="241" y="1777"/>
                </a:lnTo>
                <a:lnTo>
                  <a:pt x="244" y="1777"/>
                </a:lnTo>
                <a:lnTo>
                  <a:pt x="247" y="1777"/>
                </a:lnTo>
                <a:lnTo>
                  <a:pt x="250" y="1777"/>
                </a:lnTo>
                <a:lnTo>
                  <a:pt x="253" y="1777"/>
                </a:lnTo>
                <a:lnTo>
                  <a:pt x="256" y="1777"/>
                </a:lnTo>
                <a:lnTo>
                  <a:pt x="259" y="1748"/>
                </a:lnTo>
                <a:lnTo>
                  <a:pt x="262" y="1748"/>
                </a:lnTo>
                <a:lnTo>
                  <a:pt x="265" y="1748"/>
                </a:lnTo>
                <a:lnTo>
                  <a:pt x="269" y="1748"/>
                </a:lnTo>
                <a:lnTo>
                  <a:pt x="272" y="1748"/>
                </a:lnTo>
                <a:lnTo>
                  <a:pt x="275" y="1748"/>
                </a:lnTo>
                <a:lnTo>
                  <a:pt x="278" y="1748"/>
                </a:lnTo>
                <a:lnTo>
                  <a:pt x="281" y="1748"/>
                </a:lnTo>
                <a:lnTo>
                  <a:pt x="284" y="1748"/>
                </a:lnTo>
                <a:lnTo>
                  <a:pt x="287" y="1748"/>
                </a:lnTo>
                <a:lnTo>
                  <a:pt x="290" y="1748"/>
                </a:lnTo>
                <a:lnTo>
                  <a:pt x="293" y="1748"/>
                </a:lnTo>
                <a:lnTo>
                  <a:pt x="296" y="1740"/>
                </a:lnTo>
                <a:lnTo>
                  <a:pt x="299" y="1740"/>
                </a:lnTo>
                <a:lnTo>
                  <a:pt x="303" y="1740"/>
                </a:lnTo>
                <a:lnTo>
                  <a:pt x="306" y="1740"/>
                </a:lnTo>
                <a:lnTo>
                  <a:pt x="309" y="1740"/>
                </a:lnTo>
                <a:lnTo>
                  <a:pt x="312" y="1740"/>
                </a:lnTo>
                <a:lnTo>
                  <a:pt x="315" y="1740"/>
                </a:lnTo>
                <a:lnTo>
                  <a:pt x="318" y="1740"/>
                </a:lnTo>
                <a:lnTo>
                  <a:pt x="321" y="1740"/>
                </a:lnTo>
                <a:lnTo>
                  <a:pt x="324" y="1740"/>
                </a:lnTo>
                <a:lnTo>
                  <a:pt x="327" y="1740"/>
                </a:lnTo>
                <a:lnTo>
                  <a:pt x="330" y="1740"/>
                </a:lnTo>
                <a:lnTo>
                  <a:pt x="333" y="1693"/>
                </a:lnTo>
                <a:lnTo>
                  <a:pt x="337" y="1693"/>
                </a:lnTo>
                <a:lnTo>
                  <a:pt x="340" y="1693"/>
                </a:lnTo>
                <a:lnTo>
                  <a:pt x="343" y="1693"/>
                </a:lnTo>
                <a:lnTo>
                  <a:pt x="346" y="1693"/>
                </a:lnTo>
                <a:lnTo>
                  <a:pt x="349" y="1693"/>
                </a:lnTo>
                <a:lnTo>
                  <a:pt x="352" y="1693"/>
                </a:lnTo>
                <a:lnTo>
                  <a:pt x="355" y="1693"/>
                </a:lnTo>
                <a:lnTo>
                  <a:pt x="358" y="1693"/>
                </a:lnTo>
                <a:lnTo>
                  <a:pt x="361" y="1693"/>
                </a:lnTo>
                <a:lnTo>
                  <a:pt x="364" y="1693"/>
                </a:lnTo>
                <a:lnTo>
                  <a:pt x="367" y="1693"/>
                </a:lnTo>
                <a:lnTo>
                  <a:pt x="371" y="1726"/>
                </a:lnTo>
                <a:lnTo>
                  <a:pt x="374" y="1726"/>
                </a:lnTo>
                <a:lnTo>
                  <a:pt x="377" y="1726"/>
                </a:lnTo>
                <a:lnTo>
                  <a:pt x="380" y="1726"/>
                </a:lnTo>
                <a:lnTo>
                  <a:pt x="383" y="1726"/>
                </a:lnTo>
                <a:lnTo>
                  <a:pt x="386" y="1726"/>
                </a:lnTo>
                <a:lnTo>
                  <a:pt x="389" y="1726"/>
                </a:lnTo>
                <a:lnTo>
                  <a:pt x="392" y="1726"/>
                </a:lnTo>
                <a:lnTo>
                  <a:pt x="395" y="1726"/>
                </a:lnTo>
                <a:lnTo>
                  <a:pt x="398" y="1726"/>
                </a:lnTo>
                <a:lnTo>
                  <a:pt x="401" y="1726"/>
                </a:lnTo>
                <a:lnTo>
                  <a:pt x="405" y="1726"/>
                </a:lnTo>
                <a:lnTo>
                  <a:pt x="408" y="1737"/>
                </a:lnTo>
                <a:lnTo>
                  <a:pt x="411" y="1737"/>
                </a:lnTo>
                <a:lnTo>
                  <a:pt x="414" y="1737"/>
                </a:lnTo>
                <a:lnTo>
                  <a:pt x="417" y="1737"/>
                </a:lnTo>
                <a:lnTo>
                  <a:pt x="420" y="1737"/>
                </a:lnTo>
                <a:lnTo>
                  <a:pt x="423" y="1737"/>
                </a:lnTo>
                <a:lnTo>
                  <a:pt x="426" y="1737"/>
                </a:lnTo>
                <a:lnTo>
                  <a:pt x="429" y="1737"/>
                </a:lnTo>
                <a:lnTo>
                  <a:pt x="432" y="1737"/>
                </a:lnTo>
                <a:lnTo>
                  <a:pt x="435" y="1737"/>
                </a:lnTo>
                <a:lnTo>
                  <a:pt x="439" y="1737"/>
                </a:lnTo>
                <a:lnTo>
                  <a:pt x="442" y="1737"/>
                </a:lnTo>
                <a:lnTo>
                  <a:pt x="445" y="1747"/>
                </a:lnTo>
                <a:lnTo>
                  <a:pt x="448" y="1747"/>
                </a:lnTo>
                <a:lnTo>
                  <a:pt x="451" y="1747"/>
                </a:lnTo>
                <a:lnTo>
                  <a:pt x="454" y="1747"/>
                </a:lnTo>
                <a:lnTo>
                  <a:pt x="457" y="1747"/>
                </a:lnTo>
                <a:lnTo>
                  <a:pt x="460" y="1747"/>
                </a:lnTo>
                <a:lnTo>
                  <a:pt x="463" y="1747"/>
                </a:lnTo>
                <a:lnTo>
                  <a:pt x="466" y="1747"/>
                </a:lnTo>
                <a:lnTo>
                  <a:pt x="469" y="1747"/>
                </a:lnTo>
                <a:lnTo>
                  <a:pt x="473" y="1747"/>
                </a:lnTo>
                <a:lnTo>
                  <a:pt x="476" y="1747"/>
                </a:lnTo>
                <a:lnTo>
                  <a:pt x="479" y="1747"/>
                </a:lnTo>
                <a:lnTo>
                  <a:pt x="482" y="1736"/>
                </a:lnTo>
                <a:lnTo>
                  <a:pt x="485" y="1736"/>
                </a:lnTo>
                <a:lnTo>
                  <a:pt x="488" y="1736"/>
                </a:lnTo>
                <a:lnTo>
                  <a:pt x="491" y="1736"/>
                </a:lnTo>
                <a:lnTo>
                  <a:pt x="494" y="1736"/>
                </a:lnTo>
                <a:lnTo>
                  <a:pt x="497" y="1736"/>
                </a:lnTo>
                <a:lnTo>
                  <a:pt x="500" y="1736"/>
                </a:lnTo>
                <a:lnTo>
                  <a:pt x="503" y="1736"/>
                </a:lnTo>
                <a:lnTo>
                  <a:pt x="507" y="1736"/>
                </a:lnTo>
                <a:lnTo>
                  <a:pt x="510" y="1736"/>
                </a:lnTo>
                <a:lnTo>
                  <a:pt x="513" y="1736"/>
                </a:lnTo>
                <a:lnTo>
                  <a:pt x="516" y="1736"/>
                </a:lnTo>
                <a:lnTo>
                  <a:pt x="519" y="1824"/>
                </a:lnTo>
                <a:lnTo>
                  <a:pt x="522" y="1824"/>
                </a:lnTo>
                <a:lnTo>
                  <a:pt x="525" y="1824"/>
                </a:lnTo>
                <a:lnTo>
                  <a:pt x="528" y="1824"/>
                </a:lnTo>
                <a:lnTo>
                  <a:pt x="531" y="1824"/>
                </a:lnTo>
                <a:lnTo>
                  <a:pt x="534" y="1824"/>
                </a:lnTo>
                <a:lnTo>
                  <a:pt x="537" y="1824"/>
                </a:lnTo>
                <a:lnTo>
                  <a:pt x="541" y="1824"/>
                </a:lnTo>
                <a:lnTo>
                  <a:pt x="544" y="1824"/>
                </a:lnTo>
                <a:lnTo>
                  <a:pt x="547" y="1824"/>
                </a:lnTo>
                <a:lnTo>
                  <a:pt x="550" y="1824"/>
                </a:lnTo>
                <a:lnTo>
                  <a:pt x="553" y="1824"/>
                </a:lnTo>
                <a:lnTo>
                  <a:pt x="556" y="1883"/>
                </a:lnTo>
                <a:lnTo>
                  <a:pt x="559" y="1883"/>
                </a:lnTo>
                <a:lnTo>
                  <a:pt x="562" y="1883"/>
                </a:lnTo>
                <a:lnTo>
                  <a:pt x="565" y="1883"/>
                </a:lnTo>
                <a:lnTo>
                  <a:pt x="568" y="1883"/>
                </a:lnTo>
                <a:lnTo>
                  <a:pt x="571" y="1883"/>
                </a:lnTo>
                <a:lnTo>
                  <a:pt x="575" y="1883"/>
                </a:lnTo>
                <a:lnTo>
                  <a:pt x="578" y="1883"/>
                </a:lnTo>
                <a:lnTo>
                  <a:pt x="581" y="1883"/>
                </a:lnTo>
                <a:lnTo>
                  <a:pt x="584" y="1883"/>
                </a:lnTo>
                <a:lnTo>
                  <a:pt x="587" y="1883"/>
                </a:lnTo>
                <a:lnTo>
                  <a:pt x="590" y="1883"/>
                </a:lnTo>
                <a:lnTo>
                  <a:pt x="593" y="1900"/>
                </a:lnTo>
                <a:lnTo>
                  <a:pt x="596" y="1900"/>
                </a:lnTo>
                <a:lnTo>
                  <a:pt x="599" y="1900"/>
                </a:lnTo>
                <a:lnTo>
                  <a:pt x="602" y="1900"/>
                </a:lnTo>
                <a:lnTo>
                  <a:pt x="606" y="1900"/>
                </a:lnTo>
                <a:lnTo>
                  <a:pt x="609" y="1900"/>
                </a:lnTo>
                <a:lnTo>
                  <a:pt x="612" y="1900"/>
                </a:lnTo>
                <a:lnTo>
                  <a:pt x="615" y="1900"/>
                </a:lnTo>
                <a:lnTo>
                  <a:pt x="618" y="1900"/>
                </a:lnTo>
                <a:lnTo>
                  <a:pt x="621" y="1900"/>
                </a:lnTo>
                <a:lnTo>
                  <a:pt x="624" y="1900"/>
                </a:lnTo>
                <a:lnTo>
                  <a:pt x="627" y="1900"/>
                </a:lnTo>
                <a:lnTo>
                  <a:pt x="630" y="1898"/>
                </a:lnTo>
                <a:lnTo>
                  <a:pt x="633" y="1898"/>
                </a:lnTo>
                <a:lnTo>
                  <a:pt x="636" y="1898"/>
                </a:lnTo>
                <a:lnTo>
                  <a:pt x="640" y="1898"/>
                </a:lnTo>
                <a:lnTo>
                  <a:pt x="643" y="1898"/>
                </a:lnTo>
                <a:lnTo>
                  <a:pt x="646" y="1898"/>
                </a:lnTo>
                <a:lnTo>
                  <a:pt x="649" y="1898"/>
                </a:lnTo>
                <a:lnTo>
                  <a:pt x="652" y="1898"/>
                </a:lnTo>
                <a:lnTo>
                  <a:pt x="655" y="1898"/>
                </a:lnTo>
                <a:lnTo>
                  <a:pt x="658" y="1898"/>
                </a:lnTo>
                <a:lnTo>
                  <a:pt x="661" y="1898"/>
                </a:lnTo>
                <a:lnTo>
                  <a:pt x="664" y="1898"/>
                </a:lnTo>
                <a:lnTo>
                  <a:pt x="667" y="1913"/>
                </a:lnTo>
                <a:lnTo>
                  <a:pt x="670" y="1913"/>
                </a:lnTo>
                <a:lnTo>
                  <a:pt x="674" y="1913"/>
                </a:lnTo>
                <a:lnTo>
                  <a:pt x="677" y="1913"/>
                </a:lnTo>
                <a:lnTo>
                  <a:pt x="680" y="1913"/>
                </a:lnTo>
                <a:lnTo>
                  <a:pt x="683" y="1913"/>
                </a:lnTo>
                <a:lnTo>
                  <a:pt x="686" y="1913"/>
                </a:lnTo>
                <a:lnTo>
                  <a:pt x="689" y="1913"/>
                </a:lnTo>
                <a:lnTo>
                  <a:pt x="692" y="1913"/>
                </a:lnTo>
                <a:lnTo>
                  <a:pt x="695" y="1913"/>
                </a:lnTo>
                <a:lnTo>
                  <a:pt x="698" y="1913"/>
                </a:lnTo>
                <a:lnTo>
                  <a:pt x="701" y="1913"/>
                </a:lnTo>
                <a:lnTo>
                  <a:pt x="704" y="1963"/>
                </a:lnTo>
                <a:lnTo>
                  <a:pt x="708" y="1963"/>
                </a:lnTo>
                <a:lnTo>
                  <a:pt x="711" y="1963"/>
                </a:lnTo>
                <a:lnTo>
                  <a:pt x="714" y="1963"/>
                </a:lnTo>
                <a:lnTo>
                  <a:pt x="717" y="1963"/>
                </a:lnTo>
                <a:lnTo>
                  <a:pt x="720" y="1963"/>
                </a:lnTo>
                <a:lnTo>
                  <a:pt x="723" y="1963"/>
                </a:lnTo>
                <a:lnTo>
                  <a:pt x="726" y="1963"/>
                </a:lnTo>
                <a:lnTo>
                  <a:pt x="729" y="1963"/>
                </a:lnTo>
                <a:lnTo>
                  <a:pt x="732" y="1963"/>
                </a:lnTo>
                <a:lnTo>
                  <a:pt x="735" y="1963"/>
                </a:lnTo>
                <a:lnTo>
                  <a:pt x="738" y="1963"/>
                </a:lnTo>
                <a:lnTo>
                  <a:pt x="742" y="2041"/>
                </a:lnTo>
                <a:lnTo>
                  <a:pt x="745" y="2041"/>
                </a:lnTo>
                <a:lnTo>
                  <a:pt x="748" y="2041"/>
                </a:lnTo>
                <a:lnTo>
                  <a:pt x="751" y="2041"/>
                </a:lnTo>
                <a:lnTo>
                  <a:pt x="754" y="2041"/>
                </a:lnTo>
                <a:lnTo>
                  <a:pt x="757" y="2041"/>
                </a:lnTo>
                <a:lnTo>
                  <a:pt x="760" y="2041"/>
                </a:lnTo>
                <a:lnTo>
                  <a:pt x="763" y="2041"/>
                </a:lnTo>
                <a:lnTo>
                  <a:pt x="766" y="2041"/>
                </a:lnTo>
                <a:lnTo>
                  <a:pt x="769" y="2041"/>
                </a:lnTo>
                <a:lnTo>
                  <a:pt x="772" y="2041"/>
                </a:lnTo>
                <a:lnTo>
                  <a:pt x="776" y="2041"/>
                </a:lnTo>
                <a:lnTo>
                  <a:pt x="779" y="2035"/>
                </a:lnTo>
                <a:lnTo>
                  <a:pt x="782" y="2035"/>
                </a:lnTo>
                <a:lnTo>
                  <a:pt x="785" y="2035"/>
                </a:lnTo>
                <a:lnTo>
                  <a:pt x="788" y="2035"/>
                </a:lnTo>
                <a:lnTo>
                  <a:pt x="791" y="2035"/>
                </a:lnTo>
                <a:lnTo>
                  <a:pt x="794" y="2035"/>
                </a:lnTo>
                <a:lnTo>
                  <a:pt x="797" y="2035"/>
                </a:lnTo>
                <a:lnTo>
                  <a:pt x="800" y="2035"/>
                </a:lnTo>
                <a:lnTo>
                  <a:pt x="803" y="2035"/>
                </a:lnTo>
                <a:lnTo>
                  <a:pt x="806" y="2035"/>
                </a:lnTo>
                <a:lnTo>
                  <a:pt x="810" y="2035"/>
                </a:lnTo>
                <a:lnTo>
                  <a:pt x="813" y="2035"/>
                </a:lnTo>
                <a:lnTo>
                  <a:pt x="816" y="2027"/>
                </a:lnTo>
                <a:lnTo>
                  <a:pt x="819" y="2027"/>
                </a:lnTo>
                <a:lnTo>
                  <a:pt x="822" y="2027"/>
                </a:lnTo>
                <a:lnTo>
                  <a:pt x="825" y="2027"/>
                </a:lnTo>
                <a:lnTo>
                  <a:pt x="828" y="2027"/>
                </a:lnTo>
                <a:lnTo>
                  <a:pt x="831" y="2027"/>
                </a:lnTo>
                <a:lnTo>
                  <a:pt x="834" y="2027"/>
                </a:lnTo>
                <a:lnTo>
                  <a:pt x="837" y="2027"/>
                </a:lnTo>
                <a:lnTo>
                  <a:pt x="840" y="2027"/>
                </a:lnTo>
                <a:lnTo>
                  <a:pt x="844" y="2027"/>
                </a:lnTo>
                <a:lnTo>
                  <a:pt x="847" y="2027"/>
                </a:lnTo>
                <a:lnTo>
                  <a:pt x="850" y="2027"/>
                </a:lnTo>
                <a:lnTo>
                  <a:pt x="853" y="2028"/>
                </a:lnTo>
                <a:lnTo>
                  <a:pt x="856" y="2028"/>
                </a:lnTo>
                <a:lnTo>
                  <a:pt x="859" y="2028"/>
                </a:lnTo>
                <a:lnTo>
                  <a:pt x="862" y="2028"/>
                </a:lnTo>
                <a:lnTo>
                  <a:pt x="865" y="2028"/>
                </a:lnTo>
                <a:lnTo>
                  <a:pt x="868" y="2028"/>
                </a:lnTo>
                <a:lnTo>
                  <a:pt x="871" y="2028"/>
                </a:lnTo>
                <a:lnTo>
                  <a:pt x="874" y="2028"/>
                </a:lnTo>
                <a:lnTo>
                  <a:pt x="878" y="2028"/>
                </a:lnTo>
                <a:lnTo>
                  <a:pt x="881" y="2028"/>
                </a:lnTo>
                <a:lnTo>
                  <a:pt x="884" y="2028"/>
                </a:lnTo>
                <a:lnTo>
                  <a:pt x="887" y="2028"/>
                </a:lnTo>
                <a:lnTo>
                  <a:pt x="890" y="2029"/>
                </a:lnTo>
                <a:lnTo>
                  <a:pt x="893" y="2029"/>
                </a:lnTo>
                <a:lnTo>
                  <a:pt x="896" y="2029"/>
                </a:lnTo>
                <a:lnTo>
                  <a:pt x="899" y="2029"/>
                </a:lnTo>
                <a:lnTo>
                  <a:pt x="902" y="2029"/>
                </a:lnTo>
                <a:lnTo>
                  <a:pt x="905" y="2029"/>
                </a:lnTo>
                <a:lnTo>
                  <a:pt x="908" y="2029"/>
                </a:lnTo>
                <a:lnTo>
                  <a:pt x="912" y="2029"/>
                </a:lnTo>
                <a:lnTo>
                  <a:pt x="915" y="2029"/>
                </a:lnTo>
                <a:lnTo>
                  <a:pt x="918" y="2029"/>
                </a:lnTo>
                <a:lnTo>
                  <a:pt x="921" y="2029"/>
                </a:lnTo>
                <a:lnTo>
                  <a:pt x="924" y="2029"/>
                </a:lnTo>
                <a:lnTo>
                  <a:pt x="927" y="2079"/>
                </a:lnTo>
                <a:lnTo>
                  <a:pt x="930" y="2079"/>
                </a:lnTo>
                <a:lnTo>
                  <a:pt x="933" y="2079"/>
                </a:lnTo>
                <a:lnTo>
                  <a:pt x="936" y="2079"/>
                </a:lnTo>
                <a:lnTo>
                  <a:pt x="939" y="2079"/>
                </a:lnTo>
                <a:lnTo>
                  <a:pt x="942" y="2079"/>
                </a:lnTo>
                <a:lnTo>
                  <a:pt x="946" y="2079"/>
                </a:lnTo>
                <a:lnTo>
                  <a:pt x="949" y="2079"/>
                </a:lnTo>
                <a:lnTo>
                  <a:pt x="952" y="2079"/>
                </a:lnTo>
                <a:lnTo>
                  <a:pt x="955" y="2079"/>
                </a:lnTo>
                <a:lnTo>
                  <a:pt x="958" y="2079"/>
                </a:lnTo>
                <a:lnTo>
                  <a:pt x="961" y="2079"/>
                </a:lnTo>
                <a:lnTo>
                  <a:pt x="964" y="2094"/>
                </a:lnTo>
                <a:lnTo>
                  <a:pt x="967" y="2094"/>
                </a:lnTo>
                <a:lnTo>
                  <a:pt x="970" y="2094"/>
                </a:lnTo>
                <a:lnTo>
                  <a:pt x="973" y="2094"/>
                </a:lnTo>
                <a:lnTo>
                  <a:pt x="976" y="2094"/>
                </a:lnTo>
                <a:lnTo>
                  <a:pt x="980" y="2094"/>
                </a:lnTo>
                <a:lnTo>
                  <a:pt x="983" y="2094"/>
                </a:lnTo>
                <a:lnTo>
                  <a:pt x="986" y="2094"/>
                </a:lnTo>
                <a:lnTo>
                  <a:pt x="989" y="2094"/>
                </a:lnTo>
                <a:lnTo>
                  <a:pt x="992" y="2094"/>
                </a:lnTo>
                <a:lnTo>
                  <a:pt x="995" y="2094"/>
                </a:lnTo>
                <a:lnTo>
                  <a:pt x="998" y="2094"/>
                </a:lnTo>
                <a:lnTo>
                  <a:pt x="1001" y="2077"/>
                </a:lnTo>
                <a:lnTo>
                  <a:pt x="1004" y="2077"/>
                </a:lnTo>
                <a:lnTo>
                  <a:pt x="1007" y="2077"/>
                </a:lnTo>
                <a:lnTo>
                  <a:pt x="1011" y="2077"/>
                </a:lnTo>
                <a:lnTo>
                  <a:pt x="1014" y="2077"/>
                </a:lnTo>
                <a:lnTo>
                  <a:pt x="1017" y="2077"/>
                </a:lnTo>
                <a:lnTo>
                  <a:pt x="1020" y="2077"/>
                </a:lnTo>
                <a:lnTo>
                  <a:pt x="1023" y="2077"/>
                </a:lnTo>
                <a:lnTo>
                  <a:pt x="1026" y="2077"/>
                </a:lnTo>
                <a:lnTo>
                  <a:pt x="1029" y="2077"/>
                </a:lnTo>
                <a:lnTo>
                  <a:pt x="1032" y="2077"/>
                </a:lnTo>
                <a:lnTo>
                  <a:pt x="1035" y="2077"/>
                </a:lnTo>
                <a:lnTo>
                  <a:pt x="1038" y="2101"/>
                </a:lnTo>
                <a:lnTo>
                  <a:pt x="1041" y="2101"/>
                </a:lnTo>
                <a:lnTo>
                  <a:pt x="1045" y="2101"/>
                </a:lnTo>
                <a:lnTo>
                  <a:pt x="1048" y="2101"/>
                </a:lnTo>
                <a:lnTo>
                  <a:pt x="1051" y="2101"/>
                </a:lnTo>
                <a:lnTo>
                  <a:pt x="1054" y="2101"/>
                </a:lnTo>
                <a:lnTo>
                  <a:pt x="1057" y="2101"/>
                </a:lnTo>
                <a:lnTo>
                  <a:pt x="1060" y="2101"/>
                </a:lnTo>
                <a:lnTo>
                  <a:pt x="1063" y="2101"/>
                </a:lnTo>
                <a:lnTo>
                  <a:pt x="1066" y="2101"/>
                </a:lnTo>
                <a:lnTo>
                  <a:pt x="1069" y="2101"/>
                </a:lnTo>
                <a:lnTo>
                  <a:pt x="1072" y="2101"/>
                </a:lnTo>
                <a:lnTo>
                  <a:pt x="1075" y="2105"/>
                </a:lnTo>
                <a:lnTo>
                  <a:pt x="1079" y="2105"/>
                </a:lnTo>
                <a:lnTo>
                  <a:pt x="1082" y="2105"/>
                </a:lnTo>
                <a:lnTo>
                  <a:pt x="1085" y="2105"/>
                </a:lnTo>
                <a:lnTo>
                  <a:pt x="1088" y="2105"/>
                </a:lnTo>
                <a:lnTo>
                  <a:pt x="1091" y="2105"/>
                </a:lnTo>
                <a:lnTo>
                  <a:pt x="1094" y="2105"/>
                </a:lnTo>
                <a:lnTo>
                  <a:pt x="1097" y="2105"/>
                </a:lnTo>
                <a:lnTo>
                  <a:pt x="1100" y="2105"/>
                </a:lnTo>
                <a:lnTo>
                  <a:pt x="1103" y="2105"/>
                </a:lnTo>
                <a:lnTo>
                  <a:pt x="1106" y="2105"/>
                </a:lnTo>
                <a:lnTo>
                  <a:pt x="1109" y="2105"/>
                </a:lnTo>
                <a:lnTo>
                  <a:pt x="1113" y="2062"/>
                </a:lnTo>
                <a:lnTo>
                  <a:pt x="1116" y="2062"/>
                </a:lnTo>
                <a:lnTo>
                  <a:pt x="1119" y="2062"/>
                </a:lnTo>
                <a:lnTo>
                  <a:pt x="1122" y="2062"/>
                </a:lnTo>
                <a:lnTo>
                  <a:pt x="1125" y="2062"/>
                </a:lnTo>
                <a:lnTo>
                  <a:pt x="1128" y="2062"/>
                </a:lnTo>
                <a:lnTo>
                  <a:pt x="1131" y="2062"/>
                </a:lnTo>
                <a:lnTo>
                  <a:pt x="1134" y="2062"/>
                </a:lnTo>
                <a:lnTo>
                  <a:pt x="1137" y="2062"/>
                </a:lnTo>
                <a:lnTo>
                  <a:pt x="1140" y="2062"/>
                </a:lnTo>
                <a:lnTo>
                  <a:pt x="1143" y="2062"/>
                </a:lnTo>
                <a:lnTo>
                  <a:pt x="1147" y="2062"/>
                </a:lnTo>
                <a:lnTo>
                  <a:pt x="1150" y="2065"/>
                </a:lnTo>
                <a:lnTo>
                  <a:pt x="1153" y="2065"/>
                </a:lnTo>
                <a:lnTo>
                  <a:pt x="1156" y="2065"/>
                </a:lnTo>
                <a:lnTo>
                  <a:pt x="1159" y="2065"/>
                </a:lnTo>
                <a:lnTo>
                  <a:pt x="1162" y="2065"/>
                </a:lnTo>
                <a:lnTo>
                  <a:pt x="1165" y="2065"/>
                </a:lnTo>
                <a:lnTo>
                  <a:pt x="1168" y="2065"/>
                </a:lnTo>
                <a:lnTo>
                  <a:pt x="1171" y="2065"/>
                </a:lnTo>
                <a:lnTo>
                  <a:pt x="1174" y="2065"/>
                </a:lnTo>
                <a:lnTo>
                  <a:pt x="1177" y="2065"/>
                </a:lnTo>
                <a:lnTo>
                  <a:pt x="1181" y="2065"/>
                </a:lnTo>
                <a:lnTo>
                  <a:pt x="1184" y="2065"/>
                </a:lnTo>
                <a:lnTo>
                  <a:pt x="1187" y="2069"/>
                </a:lnTo>
                <a:lnTo>
                  <a:pt x="1190" y="2069"/>
                </a:lnTo>
                <a:lnTo>
                  <a:pt x="1193" y="2069"/>
                </a:lnTo>
                <a:lnTo>
                  <a:pt x="1196" y="2069"/>
                </a:lnTo>
                <a:lnTo>
                  <a:pt x="1199" y="2069"/>
                </a:lnTo>
                <a:lnTo>
                  <a:pt x="1202" y="2069"/>
                </a:lnTo>
                <a:lnTo>
                  <a:pt x="1205" y="2069"/>
                </a:lnTo>
                <a:lnTo>
                  <a:pt x="1208" y="2069"/>
                </a:lnTo>
                <a:lnTo>
                  <a:pt x="1211" y="2069"/>
                </a:lnTo>
                <a:lnTo>
                  <a:pt x="1215" y="2069"/>
                </a:lnTo>
                <a:lnTo>
                  <a:pt x="1218" y="2069"/>
                </a:lnTo>
                <a:lnTo>
                  <a:pt x="1221" y="2069"/>
                </a:lnTo>
                <a:lnTo>
                  <a:pt x="1224" y="2067"/>
                </a:lnTo>
                <a:lnTo>
                  <a:pt x="1227" y="2067"/>
                </a:lnTo>
                <a:lnTo>
                  <a:pt x="1230" y="2067"/>
                </a:lnTo>
                <a:lnTo>
                  <a:pt x="1233" y="2067"/>
                </a:lnTo>
                <a:lnTo>
                  <a:pt x="1236" y="2067"/>
                </a:lnTo>
                <a:lnTo>
                  <a:pt x="1239" y="2067"/>
                </a:lnTo>
                <a:lnTo>
                  <a:pt x="1242" y="2067"/>
                </a:lnTo>
                <a:lnTo>
                  <a:pt x="1245" y="2067"/>
                </a:lnTo>
                <a:lnTo>
                  <a:pt x="1249" y="2067"/>
                </a:lnTo>
                <a:lnTo>
                  <a:pt x="1252" y="2067"/>
                </a:lnTo>
                <a:lnTo>
                  <a:pt x="1255" y="2067"/>
                </a:lnTo>
                <a:lnTo>
                  <a:pt x="1258" y="2067"/>
                </a:lnTo>
                <a:lnTo>
                  <a:pt x="1261" y="2102"/>
                </a:lnTo>
                <a:lnTo>
                  <a:pt x="1264" y="2102"/>
                </a:lnTo>
                <a:lnTo>
                  <a:pt x="1267" y="2102"/>
                </a:lnTo>
                <a:lnTo>
                  <a:pt x="1270" y="2102"/>
                </a:lnTo>
                <a:lnTo>
                  <a:pt x="1273" y="2102"/>
                </a:lnTo>
                <a:lnTo>
                  <a:pt x="1276" y="2102"/>
                </a:lnTo>
                <a:lnTo>
                  <a:pt x="1279" y="2102"/>
                </a:lnTo>
                <a:lnTo>
                  <a:pt x="1283" y="2102"/>
                </a:lnTo>
                <a:lnTo>
                  <a:pt x="1286" y="2102"/>
                </a:lnTo>
                <a:lnTo>
                  <a:pt x="1289" y="2102"/>
                </a:lnTo>
                <a:lnTo>
                  <a:pt x="1292" y="2102"/>
                </a:lnTo>
                <a:lnTo>
                  <a:pt x="1295" y="2102"/>
                </a:lnTo>
                <a:lnTo>
                  <a:pt x="1298" y="2106"/>
                </a:lnTo>
                <a:lnTo>
                  <a:pt x="1301" y="2106"/>
                </a:lnTo>
                <a:lnTo>
                  <a:pt x="1304" y="2106"/>
                </a:lnTo>
                <a:lnTo>
                  <a:pt x="1307" y="2106"/>
                </a:lnTo>
                <a:lnTo>
                  <a:pt x="1310" y="2106"/>
                </a:lnTo>
                <a:lnTo>
                  <a:pt x="1313" y="2106"/>
                </a:lnTo>
                <a:lnTo>
                  <a:pt x="1317" y="2106"/>
                </a:lnTo>
                <a:lnTo>
                  <a:pt x="1320" y="2106"/>
                </a:lnTo>
                <a:lnTo>
                  <a:pt x="1323" y="2106"/>
                </a:lnTo>
                <a:lnTo>
                  <a:pt x="1326" y="2106"/>
                </a:lnTo>
                <a:lnTo>
                  <a:pt x="1329" y="2106"/>
                </a:lnTo>
                <a:lnTo>
                  <a:pt x="1332" y="2106"/>
                </a:lnTo>
                <a:lnTo>
                  <a:pt x="1335" y="2105"/>
                </a:lnTo>
                <a:lnTo>
                  <a:pt x="1338" y="2105"/>
                </a:lnTo>
                <a:lnTo>
                  <a:pt x="1341" y="2105"/>
                </a:lnTo>
                <a:lnTo>
                  <a:pt x="1344" y="2105"/>
                </a:lnTo>
                <a:lnTo>
                  <a:pt x="1347" y="2105"/>
                </a:lnTo>
                <a:lnTo>
                  <a:pt x="1351" y="2105"/>
                </a:lnTo>
                <a:lnTo>
                  <a:pt x="1354" y="2105"/>
                </a:lnTo>
                <a:lnTo>
                  <a:pt x="1357" y="2105"/>
                </a:lnTo>
                <a:lnTo>
                  <a:pt x="1360" y="2105"/>
                </a:lnTo>
                <a:lnTo>
                  <a:pt x="1363" y="2105"/>
                </a:lnTo>
                <a:lnTo>
                  <a:pt x="1366" y="2105"/>
                </a:lnTo>
                <a:lnTo>
                  <a:pt x="1369" y="2105"/>
                </a:lnTo>
                <a:lnTo>
                  <a:pt x="1372" y="2138"/>
                </a:lnTo>
                <a:lnTo>
                  <a:pt x="1375" y="2138"/>
                </a:lnTo>
                <a:lnTo>
                  <a:pt x="1378" y="2138"/>
                </a:lnTo>
                <a:lnTo>
                  <a:pt x="1381" y="2138"/>
                </a:lnTo>
                <a:lnTo>
                  <a:pt x="1385" y="2138"/>
                </a:lnTo>
                <a:lnTo>
                  <a:pt x="1388" y="2138"/>
                </a:lnTo>
                <a:lnTo>
                  <a:pt x="1391" y="2138"/>
                </a:lnTo>
                <a:lnTo>
                  <a:pt x="1394" y="2138"/>
                </a:lnTo>
                <a:lnTo>
                  <a:pt x="1397" y="2138"/>
                </a:lnTo>
                <a:lnTo>
                  <a:pt x="1400" y="2138"/>
                </a:lnTo>
                <a:lnTo>
                  <a:pt x="1403" y="2138"/>
                </a:lnTo>
                <a:lnTo>
                  <a:pt x="1406" y="2138"/>
                </a:lnTo>
                <a:lnTo>
                  <a:pt x="1409" y="2149"/>
                </a:lnTo>
                <a:lnTo>
                  <a:pt x="1412" y="2149"/>
                </a:lnTo>
                <a:lnTo>
                  <a:pt x="1416" y="2149"/>
                </a:lnTo>
                <a:lnTo>
                  <a:pt x="1419" y="2149"/>
                </a:lnTo>
                <a:lnTo>
                  <a:pt x="1422" y="2149"/>
                </a:lnTo>
                <a:lnTo>
                  <a:pt x="1425" y="2149"/>
                </a:lnTo>
                <a:lnTo>
                  <a:pt x="1428" y="2149"/>
                </a:lnTo>
                <a:lnTo>
                  <a:pt x="1431" y="2149"/>
                </a:lnTo>
                <a:lnTo>
                  <a:pt x="1434" y="2149"/>
                </a:lnTo>
                <a:lnTo>
                  <a:pt x="1437" y="2149"/>
                </a:lnTo>
                <a:lnTo>
                  <a:pt x="1440" y="2149"/>
                </a:lnTo>
                <a:lnTo>
                  <a:pt x="1443" y="2149"/>
                </a:lnTo>
                <a:lnTo>
                  <a:pt x="1446" y="2146"/>
                </a:lnTo>
                <a:lnTo>
                  <a:pt x="1450" y="2146"/>
                </a:lnTo>
                <a:lnTo>
                  <a:pt x="1453" y="2146"/>
                </a:lnTo>
                <a:lnTo>
                  <a:pt x="1456" y="2146"/>
                </a:lnTo>
                <a:lnTo>
                  <a:pt x="1459" y="2146"/>
                </a:lnTo>
                <a:lnTo>
                  <a:pt x="1462" y="2146"/>
                </a:lnTo>
                <a:lnTo>
                  <a:pt x="1465" y="2146"/>
                </a:lnTo>
                <a:lnTo>
                  <a:pt x="1468" y="2146"/>
                </a:lnTo>
                <a:lnTo>
                  <a:pt x="1471" y="2146"/>
                </a:lnTo>
                <a:lnTo>
                  <a:pt x="1474" y="2146"/>
                </a:lnTo>
                <a:lnTo>
                  <a:pt x="1477" y="2146"/>
                </a:lnTo>
                <a:lnTo>
                  <a:pt x="1480" y="2146"/>
                </a:lnTo>
                <a:lnTo>
                  <a:pt x="1484" y="2167"/>
                </a:lnTo>
                <a:lnTo>
                  <a:pt x="1487" y="2167"/>
                </a:lnTo>
                <a:lnTo>
                  <a:pt x="1490" y="2167"/>
                </a:lnTo>
                <a:lnTo>
                  <a:pt x="1493" y="2167"/>
                </a:lnTo>
                <a:lnTo>
                  <a:pt x="1496" y="2167"/>
                </a:lnTo>
                <a:lnTo>
                  <a:pt x="1499" y="2167"/>
                </a:lnTo>
                <a:lnTo>
                  <a:pt x="1502" y="2167"/>
                </a:lnTo>
                <a:lnTo>
                  <a:pt x="1505" y="2167"/>
                </a:lnTo>
                <a:lnTo>
                  <a:pt x="1508" y="2167"/>
                </a:lnTo>
                <a:lnTo>
                  <a:pt x="1511" y="2167"/>
                </a:lnTo>
                <a:lnTo>
                  <a:pt x="1514" y="2167"/>
                </a:lnTo>
                <a:lnTo>
                  <a:pt x="1518" y="2167"/>
                </a:lnTo>
                <a:lnTo>
                  <a:pt x="1521" y="2151"/>
                </a:lnTo>
                <a:lnTo>
                  <a:pt x="1524" y="2151"/>
                </a:lnTo>
                <a:lnTo>
                  <a:pt x="1527" y="2151"/>
                </a:lnTo>
                <a:lnTo>
                  <a:pt x="1530" y="2151"/>
                </a:lnTo>
                <a:lnTo>
                  <a:pt x="1533" y="2151"/>
                </a:lnTo>
                <a:lnTo>
                  <a:pt x="1536" y="2151"/>
                </a:lnTo>
                <a:lnTo>
                  <a:pt x="1539" y="2151"/>
                </a:lnTo>
                <a:lnTo>
                  <a:pt x="1542" y="2151"/>
                </a:lnTo>
                <a:lnTo>
                  <a:pt x="1545" y="2151"/>
                </a:lnTo>
                <a:lnTo>
                  <a:pt x="1548" y="2151"/>
                </a:lnTo>
                <a:lnTo>
                  <a:pt x="1552" y="2151"/>
                </a:lnTo>
                <a:lnTo>
                  <a:pt x="1555" y="2151"/>
                </a:lnTo>
                <a:lnTo>
                  <a:pt x="1558" y="2137"/>
                </a:lnTo>
                <a:lnTo>
                  <a:pt x="1561" y="2137"/>
                </a:lnTo>
                <a:lnTo>
                  <a:pt x="1564" y="2137"/>
                </a:lnTo>
                <a:lnTo>
                  <a:pt x="1567" y="2137"/>
                </a:lnTo>
                <a:lnTo>
                  <a:pt x="1570" y="2137"/>
                </a:lnTo>
                <a:lnTo>
                  <a:pt x="1573" y="2137"/>
                </a:lnTo>
                <a:lnTo>
                  <a:pt x="1576" y="2137"/>
                </a:lnTo>
                <a:lnTo>
                  <a:pt x="1579" y="2137"/>
                </a:lnTo>
                <a:lnTo>
                  <a:pt x="1582" y="2137"/>
                </a:lnTo>
                <a:lnTo>
                  <a:pt x="1586" y="2137"/>
                </a:lnTo>
                <a:lnTo>
                  <a:pt x="1589" y="2137"/>
                </a:lnTo>
                <a:lnTo>
                  <a:pt x="1592" y="2137"/>
                </a:lnTo>
                <a:lnTo>
                  <a:pt x="1595" y="2096"/>
                </a:lnTo>
                <a:lnTo>
                  <a:pt x="1598" y="2096"/>
                </a:lnTo>
                <a:lnTo>
                  <a:pt x="1601" y="2096"/>
                </a:lnTo>
                <a:lnTo>
                  <a:pt x="1604" y="2096"/>
                </a:lnTo>
                <a:lnTo>
                  <a:pt x="1607" y="2096"/>
                </a:lnTo>
                <a:lnTo>
                  <a:pt x="1610" y="2096"/>
                </a:lnTo>
                <a:lnTo>
                  <a:pt x="1613" y="2096"/>
                </a:lnTo>
                <a:lnTo>
                  <a:pt x="1616" y="2096"/>
                </a:lnTo>
                <a:lnTo>
                  <a:pt x="1620" y="2096"/>
                </a:lnTo>
                <a:lnTo>
                  <a:pt x="1623" y="2096"/>
                </a:lnTo>
                <a:lnTo>
                  <a:pt x="1626" y="2096"/>
                </a:lnTo>
                <a:lnTo>
                  <a:pt x="1629" y="2096"/>
                </a:lnTo>
                <a:lnTo>
                  <a:pt x="1632" y="2114"/>
                </a:lnTo>
                <a:lnTo>
                  <a:pt x="1635" y="2114"/>
                </a:lnTo>
                <a:lnTo>
                  <a:pt x="1638" y="2114"/>
                </a:lnTo>
                <a:lnTo>
                  <a:pt x="1641" y="2114"/>
                </a:lnTo>
                <a:lnTo>
                  <a:pt x="1644" y="2114"/>
                </a:lnTo>
                <a:lnTo>
                  <a:pt x="1647" y="2114"/>
                </a:lnTo>
                <a:lnTo>
                  <a:pt x="1650" y="2114"/>
                </a:lnTo>
                <a:lnTo>
                  <a:pt x="1654" y="2114"/>
                </a:lnTo>
                <a:lnTo>
                  <a:pt x="1657" y="2114"/>
                </a:lnTo>
                <a:lnTo>
                  <a:pt x="1660" y="2114"/>
                </a:lnTo>
                <a:lnTo>
                  <a:pt x="1663" y="2114"/>
                </a:lnTo>
                <a:lnTo>
                  <a:pt x="1666" y="2114"/>
                </a:lnTo>
                <a:lnTo>
                  <a:pt x="1669" y="2103"/>
                </a:lnTo>
                <a:lnTo>
                  <a:pt x="1672" y="2103"/>
                </a:lnTo>
                <a:lnTo>
                  <a:pt x="1675" y="2103"/>
                </a:lnTo>
                <a:lnTo>
                  <a:pt x="1678" y="2103"/>
                </a:lnTo>
                <a:lnTo>
                  <a:pt x="1681" y="2103"/>
                </a:lnTo>
                <a:lnTo>
                  <a:pt x="1684" y="2103"/>
                </a:lnTo>
                <a:lnTo>
                  <a:pt x="1688" y="2103"/>
                </a:lnTo>
                <a:lnTo>
                  <a:pt x="1691" y="2103"/>
                </a:lnTo>
                <a:lnTo>
                  <a:pt x="1694" y="2103"/>
                </a:lnTo>
                <a:lnTo>
                  <a:pt x="1697" y="2103"/>
                </a:lnTo>
                <a:lnTo>
                  <a:pt x="1700" y="2103"/>
                </a:lnTo>
                <a:lnTo>
                  <a:pt x="1703" y="2103"/>
                </a:lnTo>
                <a:lnTo>
                  <a:pt x="1706" y="2062"/>
                </a:lnTo>
                <a:lnTo>
                  <a:pt x="1709" y="2062"/>
                </a:lnTo>
                <a:lnTo>
                  <a:pt x="1712" y="2062"/>
                </a:lnTo>
                <a:lnTo>
                  <a:pt x="1715" y="2062"/>
                </a:lnTo>
                <a:lnTo>
                  <a:pt x="1718" y="2062"/>
                </a:lnTo>
                <a:lnTo>
                  <a:pt x="1722" y="2062"/>
                </a:lnTo>
                <a:lnTo>
                  <a:pt x="1725" y="2062"/>
                </a:lnTo>
                <a:lnTo>
                  <a:pt x="1728" y="2062"/>
                </a:lnTo>
                <a:lnTo>
                  <a:pt x="1731" y="2062"/>
                </a:lnTo>
                <a:lnTo>
                  <a:pt x="1734" y="2062"/>
                </a:lnTo>
                <a:lnTo>
                  <a:pt x="1737" y="2062"/>
                </a:lnTo>
                <a:lnTo>
                  <a:pt x="1740" y="2062"/>
                </a:lnTo>
                <a:lnTo>
                  <a:pt x="1743" y="1974"/>
                </a:lnTo>
                <a:lnTo>
                  <a:pt x="1746" y="1974"/>
                </a:lnTo>
                <a:lnTo>
                  <a:pt x="1749" y="1974"/>
                </a:lnTo>
                <a:lnTo>
                  <a:pt x="1752" y="1974"/>
                </a:lnTo>
                <a:lnTo>
                  <a:pt x="1756" y="1974"/>
                </a:lnTo>
                <a:lnTo>
                  <a:pt x="1759" y="1974"/>
                </a:lnTo>
                <a:lnTo>
                  <a:pt x="1762" y="1974"/>
                </a:lnTo>
                <a:lnTo>
                  <a:pt x="1765" y="1974"/>
                </a:lnTo>
                <a:lnTo>
                  <a:pt x="1768" y="1974"/>
                </a:lnTo>
                <a:lnTo>
                  <a:pt x="1771" y="1974"/>
                </a:lnTo>
                <a:lnTo>
                  <a:pt x="1774" y="1974"/>
                </a:lnTo>
                <a:lnTo>
                  <a:pt x="1777" y="1974"/>
                </a:lnTo>
                <a:lnTo>
                  <a:pt x="1780" y="2041"/>
                </a:lnTo>
                <a:lnTo>
                  <a:pt x="1783" y="2041"/>
                </a:lnTo>
                <a:lnTo>
                  <a:pt x="1786" y="2041"/>
                </a:lnTo>
                <a:lnTo>
                  <a:pt x="1790" y="2041"/>
                </a:lnTo>
                <a:lnTo>
                  <a:pt x="1793" y="2041"/>
                </a:lnTo>
                <a:lnTo>
                  <a:pt x="1796" y="2041"/>
                </a:lnTo>
                <a:lnTo>
                  <a:pt x="1799" y="2041"/>
                </a:lnTo>
                <a:lnTo>
                  <a:pt x="1802" y="2041"/>
                </a:lnTo>
                <a:lnTo>
                  <a:pt x="1805" y="2041"/>
                </a:lnTo>
                <a:lnTo>
                  <a:pt x="1808" y="2041"/>
                </a:lnTo>
                <a:lnTo>
                  <a:pt x="1811" y="2041"/>
                </a:lnTo>
                <a:lnTo>
                  <a:pt x="1814" y="2041"/>
                </a:lnTo>
                <a:lnTo>
                  <a:pt x="1817" y="2031"/>
                </a:lnTo>
                <a:lnTo>
                  <a:pt x="1821" y="2031"/>
                </a:lnTo>
                <a:lnTo>
                  <a:pt x="1824" y="2031"/>
                </a:lnTo>
                <a:lnTo>
                  <a:pt x="1827" y="2031"/>
                </a:lnTo>
                <a:lnTo>
                  <a:pt x="1830" y="2031"/>
                </a:lnTo>
                <a:lnTo>
                  <a:pt x="1833" y="2031"/>
                </a:lnTo>
                <a:lnTo>
                  <a:pt x="1836" y="2031"/>
                </a:lnTo>
                <a:lnTo>
                  <a:pt x="1839" y="2031"/>
                </a:lnTo>
                <a:lnTo>
                  <a:pt x="1842" y="2031"/>
                </a:lnTo>
                <a:lnTo>
                  <a:pt x="1845" y="2031"/>
                </a:lnTo>
                <a:lnTo>
                  <a:pt x="1848" y="2031"/>
                </a:lnTo>
                <a:lnTo>
                  <a:pt x="1851" y="2031"/>
                </a:lnTo>
                <a:lnTo>
                  <a:pt x="1855" y="2002"/>
                </a:lnTo>
                <a:lnTo>
                  <a:pt x="1858" y="2002"/>
                </a:lnTo>
                <a:lnTo>
                  <a:pt x="1861" y="2002"/>
                </a:lnTo>
                <a:lnTo>
                  <a:pt x="1864" y="2002"/>
                </a:lnTo>
                <a:lnTo>
                  <a:pt x="1867" y="2002"/>
                </a:lnTo>
                <a:lnTo>
                  <a:pt x="1870" y="2002"/>
                </a:lnTo>
                <a:lnTo>
                  <a:pt x="1873" y="2002"/>
                </a:lnTo>
                <a:lnTo>
                  <a:pt x="1876" y="2002"/>
                </a:lnTo>
                <a:lnTo>
                  <a:pt x="1879" y="2002"/>
                </a:lnTo>
                <a:lnTo>
                  <a:pt x="1882" y="2002"/>
                </a:lnTo>
                <a:lnTo>
                  <a:pt x="1885" y="2002"/>
                </a:lnTo>
                <a:lnTo>
                  <a:pt x="1889" y="2002"/>
                </a:lnTo>
                <a:lnTo>
                  <a:pt x="1892" y="2004"/>
                </a:lnTo>
                <a:lnTo>
                  <a:pt x="1895" y="2004"/>
                </a:lnTo>
                <a:lnTo>
                  <a:pt x="1898" y="2004"/>
                </a:lnTo>
                <a:lnTo>
                  <a:pt x="1901" y="2004"/>
                </a:lnTo>
                <a:lnTo>
                  <a:pt x="1904" y="2004"/>
                </a:lnTo>
                <a:lnTo>
                  <a:pt x="1907" y="2004"/>
                </a:lnTo>
                <a:lnTo>
                  <a:pt x="1910" y="2004"/>
                </a:lnTo>
                <a:lnTo>
                  <a:pt x="1913" y="2004"/>
                </a:lnTo>
                <a:lnTo>
                  <a:pt x="1916" y="2004"/>
                </a:lnTo>
                <a:lnTo>
                  <a:pt x="1919" y="2004"/>
                </a:lnTo>
                <a:lnTo>
                  <a:pt x="1923" y="2004"/>
                </a:lnTo>
                <a:lnTo>
                  <a:pt x="1926" y="2004"/>
                </a:lnTo>
                <a:lnTo>
                  <a:pt x="1929" y="1988"/>
                </a:lnTo>
                <a:lnTo>
                  <a:pt x="1932" y="1988"/>
                </a:lnTo>
                <a:lnTo>
                  <a:pt x="1935" y="1988"/>
                </a:lnTo>
                <a:lnTo>
                  <a:pt x="1938" y="1988"/>
                </a:lnTo>
                <a:lnTo>
                  <a:pt x="1941" y="1988"/>
                </a:lnTo>
                <a:lnTo>
                  <a:pt x="1944" y="1988"/>
                </a:lnTo>
                <a:lnTo>
                  <a:pt x="1947" y="1988"/>
                </a:lnTo>
                <a:lnTo>
                  <a:pt x="1950" y="1988"/>
                </a:lnTo>
                <a:lnTo>
                  <a:pt x="1953" y="1988"/>
                </a:lnTo>
                <a:lnTo>
                  <a:pt x="1957" y="1988"/>
                </a:lnTo>
                <a:lnTo>
                  <a:pt x="1960" y="1988"/>
                </a:lnTo>
                <a:lnTo>
                  <a:pt x="1963" y="1988"/>
                </a:lnTo>
                <a:lnTo>
                  <a:pt x="1966" y="1963"/>
                </a:lnTo>
                <a:lnTo>
                  <a:pt x="1969" y="1963"/>
                </a:lnTo>
                <a:lnTo>
                  <a:pt x="1972" y="1963"/>
                </a:lnTo>
                <a:lnTo>
                  <a:pt x="1975" y="1963"/>
                </a:lnTo>
                <a:lnTo>
                  <a:pt x="1978" y="1963"/>
                </a:lnTo>
                <a:lnTo>
                  <a:pt x="1981" y="1963"/>
                </a:lnTo>
                <a:lnTo>
                  <a:pt x="1984" y="1963"/>
                </a:lnTo>
                <a:lnTo>
                  <a:pt x="1987" y="1963"/>
                </a:lnTo>
                <a:lnTo>
                  <a:pt x="1991" y="1963"/>
                </a:lnTo>
                <a:lnTo>
                  <a:pt x="1994" y="1963"/>
                </a:lnTo>
                <a:lnTo>
                  <a:pt x="1997" y="1963"/>
                </a:lnTo>
                <a:lnTo>
                  <a:pt x="2000" y="1963"/>
                </a:lnTo>
                <a:lnTo>
                  <a:pt x="2003" y="1977"/>
                </a:lnTo>
                <a:lnTo>
                  <a:pt x="2006" y="1977"/>
                </a:lnTo>
                <a:lnTo>
                  <a:pt x="2009" y="1977"/>
                </a:lnTo>
                <a:lnTo>
                  <a:pt x="2012" y="1977"/>
                </a:lnTo>
                <a:lnTo>
                  <a:pt x="2015" y="1977"/>
                </a:lnTo>
                <a:lnTo>
                  <a:pt x="2018" y="1977"/>
                </a:lnTo>
                <a:lnTo>
                  <a:pt x="2021" y="1977"/>
                </a:lnTo>
                <a:lnTo>
                  <a:pt x="2025" y="1977"/>
                </a:lnTo>
                <a:lnTo>
                  <a:pt x="2028" y="1977"/>
                </a:lnTo>
                <a:lnTo>
                  <a:pt x="2031" y="1977"/>
                </a:lnTo>
                <a:lnTo>
                  <a:pt x="2034" y="1977"/>
                </a:lnTo>
                <a:lnTo>
                  <a:pt x="2037" y="1977"/>
                </a:lnTo>
                <a:lnTo>
                  <a:pt x="2040" y="2000"/>
                </a:lnTo>
                <a:lnTo>
                  <a:pt x="2043" y="2000"/>
                </a:lnTo>
                <a:lnTo>
                  <a:pt x="2046" y="2000"/>
                </a:lnTo>
                <a:lnTo>
                  <a:pt x="2049" y="2000"/>
                </a:lnTo>
                <a:lnTo>
                  <a:pt x="2052" y="2000"/>
                </a:lnTo>
                <a:lnTo>
                  <a:pt x="2055" y="2000"/>
                </a:lnTo>
                <a:lnTo>
                  <a:pt x="2059" y="2000"/>
                </a:lnTo>
                <a:lnTo>
                  <a:pt x="2062" y="2000"/>
                </a:lnTo>
                <a:lnTo>
                  <a:pt x="2065" y="2000"/>
                </a:lnTo>
                <a:lnTo>
                  <a:pt x="2068" y="2000"/>
                </a:lnTo>
                <a:lnTo>
                  <a:pt x="2071" y="2000"/>
                </a:lnTo>
                <a:lnTo>
                  <a:pt x="2074" y="2000"/>
                </a:lnTo>
                <a:lnTo>
                  <a:pt x="2077" y="2032"/>
                </a:lnTo>
                <a:lnTo>
                  <a:pt x="2080" y="2032"/>
                </a:lnTo>
                <a:lnTo>
                  <a:pt x="2083" y="2032"/>
                </a:lnTo>
                <a:lnTo>
                  <a:pt x="2086" y="2032"/>
                </a:lnTo>
                <a:lnTo>
                  <a:pt x="2089" y="2032"/>
                </a:lnTo>
                <a:lnTo>
                  <a:pt x="2093" y="2032"/>
                </a:lnTo>
                <a:lnTo>
                  <a:pt x="2096" y="2032"/>
                </a:lnTo>
                <a:lnTo>
                  <a:pt x="2099" y="2032"/>
                </a:lnTo>
                <a:lnTo>
                  <a:pt x="2102" y="2032"/>
                </a:lnTo>
                <a:lnTo>
                  <a:pt x="2105" y="2032"/>
                </a:lnTo>
                <a:lnTo>
                  <a:pt x="2108" y="2032"/>
                </a:lnTo>
                <a:lnTo>
                  <a:pt x="2111" y="2032"/>
                </a:lnTo>
                <a:lnTo>
                  <a:pt x="2114" y="1914"/>
                </a:lnTo>
                <a:lnTo>
                  <a:pt x="2117" y="1914"/>
                </a:lnTo>
                <a:lnTo>
                  <a:pt x="2120" y="1914"/>
                </a:lnTo>
                <a:lnTo>
                  <a:pt x="2123" y="1914"/>
                </a:lnTo>
                <a:lnTo>
                  <a:pt x="2127" y="1914"/>
                </a:lnTo>
                <a:lnTo>
                  <a:pt x="2130" y="1914"/>
                </a:lnTo>
                <a:lnTo>
                  <a:pt x="2133" y="1914"/>
                </a:lnTo>
                <a:lnTo>
                  <a:pt x="2136" y="1914"/>
                </a:lnTo>
                <a:lnTo>
                  <a:pt x="2139" y="1914"/>
                </a:lnTo>
                <a:lnTo>
                  <a:pt x="2142" y="1914"/>
                </a:lnTo>
                <a:lnTo>
                  <a:pt x="2145" y="1914"/>
                </a:lnTo>
                <a:lnTo>
                  <a:pt x="2148" y="1914"/>
                </a:lnTo>
                <a:lnTo>
                  <a:pt x="2151" y="1933"/>
                </a:lnTo>
                <a:lnTo>
                  <a:pt x="2154" y="1933"/>
                </a:lnTo>
                <a:lnTo>
                  <a:pt x="2157" y="1933"/>
                </a:lnTo>
                <a:lnTo>
                  <a:pt x="2161" y="1933"/>
                </a:lnTo>
                <a:lnTo>
                  <a:pt x="2164" y="1933"/>
                </a:lnTo>
                <a:lnTo>
                  <a:pt x="2167" y="1933"/>
                </a:lnTo>
                <a:lnTo>
                  <a:pt x="2170" y="1933"/>
                </a:lnTo>
                <a:lnTo>
                  <a:pt x="2173" y="1933"/>
                </a:lnTo>
                <a:lnTo>
                  <a:pt x="2176" y="1933"/>
                </a:lnTo>
                <a:lnTo>
                  <a:pt x="2179" y="1933"/>
                </a:lnTo>
                <a:lnTo>
                  <a:pt x="2182" y="1933"/>
                </a:lnTo>
                <a:lnTo>
                  <a:pt x="2185" y="1933"/>
                </a:lnTo>
                <a:lnTo>
                  <a:pt x="2188" y="1892"/>
                </a:lnTo>
                <a:lnTo>
                  <a:pt x="2191" y="1880"/>
                </a:lnTo>
                <a:lnTo>
                  <a:pt x="2195" y="1875"/>
                </a:lnTo>
                <a:lnTo>
                  <a:pt x="2198" y="1877"/>
                </a:lnTo>
                <a:lnTo>
                  <a:pt x="2201" y="1885"/>
                </a:lnTo>
                <a:lnTo>
                  <a:pt x="2204" y="1882"/>
                </a:lnTo>
                <a:lnTo>
                  <a:pt x="2207" y="1877"/>
                </a:lnTo>
                <a:lnTo>
                  <a:pt x="2210" y="1866"/>
                </a:lnTo>
                <a:lnTo>
                  <a:pt x="2213" y="1875"/>
                </a:lnTo>
                <a:lnTo>
                  <a:pt x="2216" y="1878"/>
                </a:lnTo>
                <a:lnTo>
                  <a:pt x="2219" y="1861"/>
                </a:lnTo>
                <a:lnTo>
                  <a:pt x="2222" y="1845"/>
                </a:lnTo>
                <a:lnTo>
                  <a:pt x="2226" y="1839"/>
                </a:lnTo>
                <a:lnTo>
                  <a:pt x="2229" y="1818"/>
                </a:lnTo>
                <a:lnTo>
                  <a:pt x="2232" y="1811"/>
                </a:lnTo>
                <a:lnTo>
                  <a:pt x="2235" y="1777"/>
                </a:lnTo>
                <a:lnTo>
                  <a:pt x="2238" y="1724"/>
                </a:lnTo>
                <a:lnTo>
                  <a:pt x="2241" y="1731"/>
                </a:lnTo>
                <a:lnTo>
                  <a:pt x="2244" y="1726"/>
                </a:lnTo>
                <a:lnTo>
                  <a:pt x="2247" y="1708"/>
                </a:lnTo>
                <a:lnTo>
                  <a:pt x="2250" y="1751"/>
                </a:lnTo>
                <a:lnTo>
                  <a:pt x="2253" y="1813"/>
                </a:lnTo>
                <a:lnTo>
                  <a:pt x="2256" y="1790"/>
                </a:lnTo>
                <a:lnTo>
                  <a:pt x="2260" y="1756"/>
                </a:lnTo>
                <a:lnTo>
                  <a:pt x="2263" y="1786"/>
                </a:lnTo>
                <a:lnTo>
                  <a:pt x="2266" y="1777"/>
                </a:lnTo>
                <a:lnTo>
                  <a:pt x="2269" y="1779"/>
                </a:lnTo>
                <a:lnTo>
                  <a:pt x="2272" y="1785"/>
                </a:lnTo>
                <a:lnTo>
                  <a:pt x="2275" y="1783"/>
                </a:lnTo>
                <a:lnTo>
                  <a:pt x="2278" y="1779"/>
                </a:lnTo>
                <a:lnTo>
                  <a:pt x="2281" y="1781"/>
                </a:lnTo>
                <a:lnTo>
                  <a:pt x="2284" y="1788"/>
                </a:lnTo>
                <a:lnTo>
                  <a:pt x="2287" y="1806"/>
                </a:lnTo>
                <a:lnTo>
                  <a:pt x="2290" y="1857"/>
                </a:lnTo>
                <a:lnTo>
                  <a:pt x="2294" y="1891"/>
                </a:lnTo>
                <a:lnTo>
                  <a:pt x="2297" y="1921"/>
                </a:lnTo>
                <a:lnTo>
                  <a:pt x="2300" y="1924"/>
                </a:lnTo>
                <a:lnTo>
                  <a:pt x="2303" y="1916"/>
                </a:lnTo>
                <a:lnTo>
                  <a:pt x="2306" y="1931"/>
                </a:lnTo>
                <a:lnTo>
                  <a:pt x="2309" y="1954"/>
                </a:lnTo>
                <a:lnTo>
                  <a:pt x="2312" y="1958"/>
                </a:lnTo>
                <a:lnTo>
                  <a:pt x="2315" y="1962"/>
                </a:lnTo>
                <a:lnTo>
                  <a:pt x="2318" y="1979"/>
                </a:lnTo>
                <a:lnTo>
                  <a:pt x="2321" y="1983"/>
                </a:lnTo>
                <a:lnTo>
                  <a:pt x="2324" y="1970"/>
                </a:lnTo>
                <a:lnTo>
                  <a:pt x="2328" y="1951"/>
                </a:lnTo>
                <a:lnTo>
                  <a:pt x="2331" y="1946"/>
                </a:lnTo>
                <a:lnTo>
                  <a:pt x="2334" y="1947"/>
                </a:lnTo>
                <a:lnTo>
                  <a:pt x="2337" y="1947"/>
                </a:lnTo>
                <a:lnTo>
                  <a:pt x="2340" y="1946"/>
                </a:lnTo>
                <a:lnTo>
                  <a:pt x="2343" y="1937"/>
                </a:lnTo>
                <a:lnTo>
                  <a:pt x="2346" y="1935"/>
                </a:lnTo>
                <a:lnTo>
                  <a:pt x="2349" y="1939"/>
                </a:lnTo>
                <a:lnTo>
                  <a:pt x="2352" y="1944"/>
                </a:lnTo>
                <a:lnTo>
                  <a:pt x="2355" y="1944"/>
                </a:lnTo>
                <a:lnTo>
                  <a:pt x="2358" y="1942"/>
                </a:lnTo>
                <a:lnTo>
                  <a:pt x="2362" y="1940"/>
                </a:lnTo>
                <a:lnTo>
                  <a:pt x="2365" y="1933"/>
                </a:lnTo>
                <a:lnTo>
                  <a:pt x="2368" y="1939"/>
                </a:lnTo>
                <a:lnTo>
                  <a:pt x="2371" y="1942"/>
                </a:lnTo>
                <a:lnTo>
                  <a:pt x="2374" y="1951"/>
                </a:lnTo>
                <a:lnTo>
                  <a:pt x="2377" y="1954"/>
                </a:lnTo>
                <a:lnTo>
                  <a:pt x="2380" y="1954"/>
                </a:lnTo>
                <a:lnTo>
                  <a:pt x="2383" y="1963"/>
                </a:lnTo>
                <a:lnTo>
                  <a:pt x="2386" y="1977"/>
                </a:lnTo>
                <a:lnTo>
                  <a:pt x="2389" y="2008"/>
                </a:lnTo>
                <a:lnTo>
                  <a:pt x="2392" y="2015"/>
                </a:lnTo>
                <a:lnTo>
                  <a:pt x="2396" y="2020"/>
                </a:lnTo>
                <a:lnTo>
                  <a:pt x="2399" y="2018"/>
                </a:lnTo>
                <a:lnTo>
                  <a:pt x="2402" y="2027"/>
                </a:lnTo>
                <a:lnTo>
                  <a:pt x="2405" y="2022"/>
                </a:lnTo>
                <a:lnTo>
                  <a:pt x="2408" y="2011"/>
                </a:lnTo>
                <a:lnTo>
                  <a:pt x="2411" y="2011"/>
                </a:lnTo>
                <a:lnTo>
                  <a:pt x="2414" y="2013"/>
                </a:lnTo>
                <a:lnTo>
                  <a:pt x="2417" y="2011"/>
                </a:lnTo>
                <a:lnTo>
                  <a:pt x="2420" y="2016"/>
                </a:lnTo>
                <a:lnTo>
                  <a:pt x="2423" y="2027"/>
                </a:lnTo>
                <a:lnTo>
                  <a:pt x="2426" y="2041"/>
                </a:lnTo>
                <a:lnTo>
                  <a:pt x="2430" y="2041"/>
                </a:lnTo>
                <a:lnTo>
                  <a:pt x="2433" y="2031"/>
                </a:lnTo>
                <a:lnTo>
                  <a:pt x="2436" y="2031"/>
                </a:lnTo>
                <a:lnTo>
                  <a:pt x="2439" y="2036"/>
                </a:lnTo>
                <a:lnTo>
                  <a:pt x="2442" y="2041"/>
                </a:lnTo>
                <a:lnTo>
                  <a:pt x="2445" y="2039"/>
                </a:lnTo>
                <a:lnTo>
                  <a:pt x="2448" y="2045"/>
                </a:lnTo>
                <a:lnTo>
                  <a:pt x="2451" y="2055"/>
                </a:lnTo>
                <a:lnTo>
                  <a:pt x="2454" y="2055"/>
                </a:lnTo>
                <a:lnTo>
                  <a:pt x="2457" y="2057"/>
                </a:lnTo>
                <a:lnTo>
                  <a:pt x="2460" y="2062"/>
                </a:lnTo>
                <a:lnTo>
                  <a:pt x="2464" y="2062"/>
                </a:lnTo>
                <a:lnTo>
                  <a:pt x="2467" y="2061"/>
                </a:lnTo>
                <a:lnTo>
                  <a:pt x="2470" y="2057"/>
                </a:lnTo>
                <a:lnTo>
                  <a:pt x="2473" y="2057"/>
                </a:lnTo>
                <a:lnTo>
                  <a:pt x="2476" y="2061"/>
                </a:lnTo>
                <a:lnTo>
                  <a:pt x="2479" y="2071"/>
                </a:lnTo>
                <a:lnTo>
                  <a:pt x="2482" y="2082"/>
                </a:lnTo>
                <a:lnTo>
                  <a:pt x="2485" y="2091"/>
                </a:lnTo>
                <a:lnTo>
                  <a:pt x="2488" y="2096"/>
                </a:lnTo>
                <a:lnTo>
                  <a:pt x="2491" y="2116"/>
                </a:lnTo>
                <a:lnTo>
                  <a:pt x="2494" y="2119"/>
                </a:lnTo>
                <a:lnTo>
                  <a:pt x="2498" y="2126"/>
                </a:lnTo>
                <a:lnTo>
                  <a:pt x="2501" y="2121"/>
                </a:lnTo>
                <a:lnTo>
                  <a:pt x="2504" y="2117"/>
                </a:lnTo>
                <a:lnTo>
                  <a:pt x="2507" y="2124"/>
                </a:lnTo>
                <a:lnTo>
                  <a:pt x="2510" y="2128"/>
                </a:lnTo>
                <a:lnTo>
                  <a:pt x="2513" y="2130"/>
                </a:lnTo>
                <a:lnTo>
                  <a:pt x="2516" y="2140"/>
                </a:lnTo>
                <a:lnTo>
                  <a:pt x="2519" y="2151"/>
                </a:lnTo>
                <a:lnTo>
                  <a:pt x="2522" y="2149"/>
                </a:lnTo>
                <a:lnTo>
                  <a:pt x="2525" y="2147"/>
                </a:lnTo>
                <a:lnTo>
                  <a:pt x="2528" y="2151"/>
                </a:lnTo>
                <a:lnTo>
                  <a:pt x="2532" y="2146"/>
                </a:lnTo>
                <a:lnTo>
                  <a:pt x="2535" y="2139"/>
                </a:lnTo>
                <a:lnTo>
                  <a:pt x="2538" y="2130"/>
                </a:lnTo>
                <a:lnTo>
                  <a:pt x="2541" y="2107"/>
                </a:lnTo>
                <a:lnTo>
                  <a:pt x="2544" y="2096"/>
                </a:lnTo>
                <a:lnTo>
                  <a:pt x="2547" y="2100"/>
                </a:lnTo>
                <a:lnTo>
                  <a:pt x="2550" y="2098"/>
                </a:lnTo>
                <a:lnTo>
                  <a:pt x="2553" y="2114"/>
                </a:lnTo>
                <a:lnTo>
                  <a:pt x="2556" y="2101"/>
                </a:lnTo>
                <a:lnTo>
                  <a:pt x="2559" y="2089"/>
                </a:lnTo>
                <a:lnTo>
                  <a:pt x="2562" y="2071"/>
                </a:lnTo>
                <a:lnTo>
                  <a:pt x="2566" y="2050"/>
                </a:lnTo>
                <a:lnTo>
                  <a:pt x="2569" y="2068"/>
                </a:lnTo>
                <a:lnTo>
                  <a:pt x="2572" y="2068"/>
                </a:lnTo>
                <a:lnTo>
                  <a:pt x="2575" y="2059"/>
                </a:lnTo>
                <a:lnTo>
                  <a:pt x="2578" y="2055"/>
                </a:lnTo>
                <a:lnTo>
                  <a:pt x="2581" y="2055"/>
                </a:lnTo>
                <a:lnTo>
                  <a:pt x="2584" y="2057"/>
                </a:lnTo>
                <a:lnTo>
                  <a:pt x="2587" y="2073"/>
                </a:lnTo>
                <a:lnTo>
                  <a:pt x="2590" y="2119"/>
                </a:lnTo>
                <a:lnTo>
                  <a:pt x="2593" y="2117"/>
                </a:lnTo>
                <a:lnTo>
                  <a:pt x="2596" y="2105"/>
                </a:lnTo>
                <a:lnTo>
                  <a:pt x="2600" y="2108"/>
                </a:lnTo>
                <a:lnTo>
                  <a:pt x="2603" y="2130"/>
                </a:lnTo>
                <a:lnTo>
                  <a:pt x="2606" y="2116"/>
                </a:lnTo>
                <a:lnTo>
                  <a:pt x="2609" y="2126"/>
                </a:lnTo>
                <a:lnTo>
                  <a:pt x="2612" y="2137"/>
                </a:lnTo>
                <a:lnTo>
                  <a:pt x="2615" y="2137"/>
                </a:lnTo>
                <a:lnTo>
                  <a:pt x="2618" y="2135"/>
                </a:lnTo>
                <a:lnTo>
                  <a:pt x="2621" y="2139"/>
                </a:lnTo>
                <a:lnTo>
                  <a:pt x="2624" y="2144"/>
                </a:lnTo>
                <a:lnTo>
                  <a:pt x="2627" y="2147"/>
                </a:lnTo>
                <a:lnTo>
                  <a:pt x="2631" y="2142"/>
                </a:lnTo>
                <a:lnTo>
                  <a:pt x="2634" y="2146"/>
                </a:lnTo>
                <a:lnTo>
                  <a:pt x="2637" y="2128"/>
                </a:lnTo>
                <a:lnTo>
                  <a:pt x="2640" y="2133"/>
                </a:lnTo>
                <a:lnTo>
                  <a:pt x="2643" y="2135"/>
                </a:lnTo>
                <a:lnTo>
                  <a:pt x="2646" y="2153"/>
                </a:lnTo>
                <a:lnTo>
                  <a:pt x="2649" y="2158"/>
                </a:lnTo>
                <a:lnTo>
                  <a:pt x="2652" y="2154"/>
                </a:lnTo>
                <a:lnTo>
                  <a:pt x="2655" y="2149"/>
                </a:lnTo>
                <a:lnTo>
                  <a:pt x="2658" y="2137"/>
                </a:lnTo>
                <a:lnTo>
                  <a:pt x="2661" y="2246"/>
                </a:lnTo>
                <a:lnTo>
                  <a:pt x="2665" y="2069"/>
                </a:lnTo>
                <a:lnTo>
                  <a:pt x="2668" y="2016"/>
                </a:lnTo>
                <a:lnTo>
                  <a:pt x="2671" y="1958"/>
                </a:lnTo>
                <a:lnTo>
                  <a:pt x="2674" y="1985"/>
                </a:lnTo>
                <a:lnTo>
                  <a:pt x="2677" y="2018"/>
                </a:lnTo>
                <a:lnTo>
                  <a:pt x="2680" y="2064"/>
                </a:lnTo>
                <a:lnTo>
                  <a:pt x="2683" y="2046"/>
                </a:lnTo>
                <a:lnTo>
                  <a:pt x="2686" y="2046"/>
                </a:lnTo>
                <a:lnTo>
                  <a:pt x="2689" y="2078"/>
                </a:lnTo>
                <a:lnTo>
                  <a:pt x="2692" y="2101"/>
                </a:lnTo>
                <a:lnTo>
                  <a:pt x="2695" y="2107"/>
                </a:lnTo>
                <a:lnTo>
                  <a:pt x="2699" y="2105"/>
                </a:lnTo>
                <a:lnTo>
                  <a:pt x="2702" y="2101"/>
                </a:lnTo>
                <a:lnTo>
                  <a:pt x="2705" y="2119"/>
                </a:lnTo>
                <a:lnTo>
                  <a:pt x="2708" y="2142"/>
                </a:lnTo>
                <a:lnTo>
                  <a:pt x="2711" y="2126"/>
                </a:lnTo>
                <a:lnTo>
                  <a:pt x="2714" y="2107"/>
                </a:lnTo>
                <a:lnTo>
                  <a:pt x="2717" y="2107"/>
                </a:lnTo>
                <a:lnTo>
                  <a:pt x="2720" y="2128"/>
                </a:lnTo>
                <a:lnTo>
                  <a:pt x="2723" y="2144"/>
                </a:lnTo>
                <a:lnTo>
                  <a:pt x="2726" y="2146"/>
                </a:lnTo>
                <a:lnTo>
                  <a:pt x="2729" y="2144"/>
                </a:lnTo>
                <a:lnTo>
                  <a:pt x="2733" y="2147"/>
                </a:lnTo>
                <a:lnTo>
                  <a:pt x="2736" y="2142"/>
                </a:lnTo>
                <a:lnTo>
                  <a:pt x="2739" y="2100"/>
                </a:lnTo>
                <a:lnTo>
                  <a:pt x="2742" y="2087"/>
                </a:lnTo>
                <a:lnTo>
                  <a:pt x="2745" y="2093"/>
                </a:lnTo>
                <a:lnTo>
                  <a:pt x="2748" y="2124"/>
                </a:lnTo>
                <a:lnTo>
                  <a:pt x="2751" y="2146"/>
                </a:lnTo>
                <a:lnTo>
                  <a:pt x="2754" y="2162"/>
                </a:lnTo>
                <a:lnTo>
                  <a:pt x="2757" y="2177"/>
                </a:lnTo>
                <a:lnTo>
                  <a:pt x="2760" y="2185"/>
                </a:lnTo>
                <a:lnTo>
                  <a:pt x="2763" y="2195"/>
                </a:lnTo>
                <a:lnTo>
                  <a:pt x="2767" y="2176"/>
                </a:lnTo>
                <a:lnTo>
                  <a:pt x="2770" y="2146"/>
                </a:lnTo>
                <a:lnTo>
                  <a:pt x="2773" y="2163"/>
                </a:lnTo>
                <a:lnTo>
                  <a:pt x="2776" y="2169"/>
                </a:lnTo>
                <a:lnTo>
                  <a:pt x="2779" y="2179"/>
                </a:lnTo>
                <a:lnTo>
                  <a:pt x="2782" y="2202"/>
                </a:lnTo>
                <a:lnTo>
                  <a:pt x="2785" y="2218"/>
                </a:lnTo>
                <a:lnTo>
                  <a:pt x="2788" y="2222"/>
                </a:lnTo>
                <a:lnTo>
                  <a:pt x="2791" y="2227"/>
                </a:lnTo>
                <a:lnTo>
                  <a:pt x="2794" y="2231"/>
                </a:lnTo>
                <a:lnTo>
                  <a:pt x="2797" y="2231"/>
                </a:lnTo>
                <a:lnTo>
                  <a:pt x="2801" y="2236"/>
                </a:lnTo>
                <a:lnTo>
                  <a:pt x="2804" y="2222"/>
                </a:lnTo>
                <a:lnTo>
                  <a:pt x="2807" y="2208"/>
                </a:lnTo>
                <a:lnTo>
                  <a:pt x="2810" y="2208"/>
                </a:lnTo>
                <a:lnTo>
                  <a:pt x="2813" y="2211"/>
                </a:lnTo>
                <a:lnTo>
                  <a:pt x="2816" y="2211"/>
                </a:lnTo>
                <a:lnTo>
                  <a:pt x="2819" y="2216"/>
                </a:lnTo>
                <a:lnTo>
                  <a:pt x="2822" y="2222"/>
                </a:lnTo>
                <a:lnTo>
                  <a:pt x="2825" y="2232"/>
                </a:lnTo>
                <a:lnTo>
                  <a:pt x="2828" y="2238"/>
                </a:lnTo>
                <a:lnTo>
                  <a:pt x="2831" y="2241"/>
                </a:lnTo>
                <a:lnTo>
                  <a:pt x="2835" y="2243"/>
                </a:lnTo>
                <a:lnTo>
                  <a:pt x="2838" y="2243"/>
                </a:lnTo>
                <a:lnTo>
                  <a:pt x="2841" y="2250"/>
                </a:lnTo>
                <a:lnTo>
                  <a:pt x="2844" y="2252"/>
                </a:lnTo>
                <a:lnTo>
                  <a:pt x="2847" y="2248"/>
                </a:lnTo>
                <a:lnTo>
                  <a:pt x="2850" y="2264"/>
                </a:lnTo>
                <a:lnTo>
                  <a:pt x="2853" y="2268"/>
                </a:lnTo>
                <a:lnTo>
                  <a:pt x="2856" y="2275"/>
                </a:lnTo>
                <a:lnTo>
                  <a:pt x="2859" y="2277"/>
                </a:lnTo>
                <a:lnTo>
                  <a:pt x="2862" y="2252"/>
                </a:lnTo>
                <a:lnTo>
                  <a:pt x="2865" y="2216"/>
                </a:lnTo>
                <a:lnTo>
                  <a:pt x="2869" y="2223"/>
                </a:lnTo>
                <a:lnTo>
                  <a:pt x="2872" y="2223"/>
                </a:lnTo>
                <a:lnTo>
                  <a:pt x="2875" y="2231"/>
                </a:lnTo>
                <a:lnTo>
                  <a:pt x="2878" y="2231"/>
                </a:lnTo>
                <a:lnTo>
                  <a:pt x="2881" y="2222"/>
                </a:lnTo>
                <a:lnTo>
                  <a:pt x="2884" y="2223"/>
                </a:lnTo>
                <a:lnTo>
                  <a:pt x="2887" y="2232"/>
                </a:lnTo>
                <a:lnTo>
                  <a:pt x="2890" y="2239"/>
                </a:lnTo>
                <a:lnTo>
                  <a:pt x="2893" y="2243"/>
                </a:lnTo>
                <a:lnTo>
                  <a:pt x="2896" y="2245"/>
                </a:lnTo>
                <a:lnTo>
                  <a:pt x="2899" y="2243"/>
                </a:lnTo>
                <a:lnTo>
                  <a:pt x="2903" y="2246"/>
                </a:lnTo>
                <a:lnTo>
                  <a:pt x="2906" y="2268"/>
                </a:lnTo>
                <a:lnTo>
                  <a:pt x="2909" y="2266"/>
                </a:lnTo>
                <a:lnTo>
                  <a:pt x="2912" y="2266"/>
                </a:lnTo>
                <a:lnTo>
                  <a:pt x="2915" y="2268"/>
                </a:lnTo>
                <a:lnTo>
                  <a:pt x="2918" y="2255"/>
                </a:lnTo>
                <a:lnTo>
                  <a:pt x="2921" y="2273"/>
                </a:lnTo>
                <a:lnTo>
                  <a:pt x="2924" y="2270"/>
                </a:lnTo>
                <a:lnTo>
                  <a:pt x="2927" y="2271"/>
                </a:lnTo>
                <a:lnTo>
                  <a:pt x="2930" y="2275"/>
                </a:lnTo>
                <a:lnTo>
                  <a:pt x="2933" y="2280"/>
                </a:lnTo>
                <a:lnTo>
                  <a:pt x="2937" y="2298"/>
                </a:lnTo>
                <a:lnTo>
                  <a:pt x="2940" y="2305"/>
                </a:lnTo>
                <a:lnTo>
                  <a:pt x="2943" y="2328"/>
                </a:lnTo>
                <a:lnTo>
                  <a:pt x="2946" y="2335"/>
                </a:lnTo>
                <a:lnTo>
                  <a:pt x="2949" y="2330"/>
                </a:lnTo>
                <a:lnTo>
                  <a:pt x="2952" y="2321"/>
                </a:lnTo>
                <a:lnTo>
                  <a:pt x="2955" y="2243"/>
                </a:lnTo>
                <a:lnTo>
                  <a:pt x="2958" y="2252"/>
                </a:lnTo>
                <a:lnTo>
                  <a:pt x="2961" y="2277"/>
                </a:lnTo>
                <a:lnTo>
                  <a:pt x="2964" y="2296"/>
                </a:lnTo>
                <a:lnTo>
                  <a:pt x="2967" y="2305"/>
                </a:lnTo>
                <a:lnTo>
                  <a:pt x="2971" y="2301"/>
                </a:lnTo>
                <a:lnTo>
                  <a:pt x="2974" y="2314"/>
                </a:lnTo>
                <a:lnTo>
                  <a:pt x="2977" y="2314"/>
                </a:lnTo>
                <a:lnTo>
                  <a:pt x="2980" y="2291"/>
                </a:lnTo>
                <a:lnTo>
                  <a:pt x="2983" y="2289"/>
                </a:lnTo>
                <a:lnTo>
                  <a:pt x="2986" y="2308"/>
                </a:lnTo>
                <a:lnTo>
                  <a:pt x="2989" y="2314"/>
                </a:lnTo>
                <a:lnTo>
                  <a:pt x="2992" y="2326"/>
                </a:lnTo>
                <a:lnTo>
                  <a:pt x="2995" y="2340"/>
                </a:lnTo>
                <a:lnTo>
                  <a:pt x="2998" y="2363"/>
                </a:lnTo>
                <a:lnTo>
                  <a:pt x="3001" y="2377"/>
                </a:lnTo>
                <a:lnTo>
                  <a:pt x="3005" y="2360"/>
                </a:lnTo>
                <a:lnTo>
                  <a:pt x="3008" y="2340"/>
                </a:lnTo>
                <a:lnTo>
                  <a:pt x="3011" y="2356"/>
                </a:lnTo>
                <a:lnTo>
                  <a:pt x="3014" y="2365"/>
                </a:lnTo>
                <a:lnTo>
                  <a:pt x="3017" y="2372"/>
                </a:lnTo>
                <a:lnTo>
                  <a:pt x="3020" y="2374"/>
                </a:lnTo>
                <a:lnTo>
                  <a:pt x="3023" y="2376"/>
                </a:lnTo>
                <a:lnTo>
                  <a:pt x="3026" y="2369"/>
                </a:lnTo>
                <a:lnTo>
                  <a:pt x="3029" y="2369"/>
                </a:lnTo>
                <a:lnTo>
                  <a:pt x="3032" y="2379"/>
                </a:lnTo>
                <a:lnTo>
                  <a:pt x="3036" y="2385"/>
                </a:lnTo>
                <a:lnTo>
                  <a:pt x="3039" y="2365"/>
                </a:lnTo>
                <a:lnTo>
                  <a:pt x="3042" y="2273"/>
                </a:lnTo>
                <a:lnTo>
                  <a:pt x="3045" y="2273"/>
                </a:lnTo>
                <a:lnTo>
                  <a:pt x="3048" y="2277"/>
                </a:lnTo>
                <a:lnTo>
                  <a:pt x="3051" y="2280"/>
                </a:lnTo>
                <a:lnTo>
                  <a:pt x="3054" y="2278"/>
                </a:lnTo>
                <a:lnTo>
                  <a:pt x="3057" y="2282"/>
                </a:lnTo>
                <a:lnTo>
                  <a:pt x="3060" y="2277"/>
                </a:lnTo>
                <a:lnTo>
                  <a:pt x="3063" y="2275"/>
                </a:lnTo>
                <a:lnTo>
                  <a:pt x="3066" y="2277"/>
                </a:lnTo>
                <a:lnTo>
                  <a:pt x="3070" y="2278"/>
                </a:lnTo>
                <a:lnTo>
                  <a:pt x="3073" y="2275"/>
                </a:lnTo>
                <a:lnTo>
                  <a:pt x="3076" y="2271"/>
                </a:lnTo>
                <a:lnTo>
                  <a:pt x="3079" y="2277"/>
                </a:lnTo>
                <a:lnTo>
                  <a:pt x="3082" y="2277"/>
                </a:lnTo>
                <a:lnTo>
                  <a:pt x="3085" y="2273"/>
                </a:lnTo>
                <a:lnTo>
                  <a:pt x="3088" y="2273"/>
                </a:lnTo>
                <a:lnTo>
                  <a:pt x="3091" y="2277"/>
                </a:lnTo>
                <a:lnTo>
                  <a:pt x="3094" y="2278"/>
                </a:lnTo>
                <a:lnTo>
                  <a:pt x="3097" y="2278"/>
                </a:lnTo>
                <a:lnTo>
                  <a:pt x="3100" y="2277"/>
                </a:lnTo>
                <a:lnTo>
                  <a:pt x="3104" y="2273"/>
                </a:lnTo>
                <a:lnTo>
                  <a:pt x="3107" y="2273"/>
                </a:lnTo>
                <a:lnTo>
                  <a:pt x="3110" y="2273"/>
                </a:lnTo>
                <a:lnTo>
                  <a:pt x="3113" y="2271"/>
                </a:lnTo>
                <a:lnTo>
                  <a:pt x="3116" y="2271"/>
                </a:lnTo>
                <a:lnTo>
                  <a:pt x="3119" y="2271"/>
                </a:lnTo>
                <a:lnTo>
                  <a:pt x="3122" y="2273"/>
                </a:lnTo>
                <a:lnTo>
                  <a:pt x="3125" y="2273"/>
                </a:lnTo>
                <a:lnTo>
                  <a:pt x="3128" y="2271"/>
                </a:lnTo>
                <a:lnTo>
                  <a:pt x="3131" y="2271"/>
                </a:lnTo>
                <a:lnTo>
                  <a:pt x="3134" y="2271"/>
                </a:lnTo>
                <a:lnTo>
                  <a:pt x="3138" y="2273"/>
                </a:lnTo>
                <a:lnTo>
                  <a:pt x="3141" y="2275"/>
                </a:lnTo>
                <a:lnTo>
                  <a:pt x="3144" y="2273"/>
                </a:lnTo>
                <a:lnTo>
                  <a:pt x="3147" y="2273"/>
                </a:lnTo>
                <a:lnTo>
                  <a:pt x="3150" y="2273"/>
                </a:lnTo>
                <a:lnTo>
                  <a:pt x="3153" y="2280"/>
                </a:lnTo>
                <a:lnTo>
                  <a:pt x="3156" y="2291"/>
                </a:lnTo>
                <a:lnTo>
                  <a:pt x="3159" y="2287"/>
                </a:lnTo>
                <a:lnTo>
                  <a:pt x="3162" y="2289"/>
                </a:lnTo>
                <a:lnTo>
                  <a:pt x="3165" y="2289"/>
                </a:lnTo>
                <a:lnTo>
                  <a:pt x="3168" y="2296"/>
                </a:lnTo>
                <a:lnTo>
                  <a:pt x="3172" y="2298"/>
                </a:lnTo>
                <a:lnTo>
                  <a:pt x="3175" y="2294"/>
                </a:lnTo>
                <a:lnTo>
                  <a:pt x="3178" y="2293"/>
                </a:lnTo>
                <a:lnTo>
                  <a:pt x="3181" y="2296"/>
                </a:lnTo>
                <a:lnTo>
                  <a:pt x="3184" y="2300"/>
                </a:lnTo>
                <a:lnTo>
                  <a:pt x="3187" y="2300"/>
                </a:lnTo>
                <a:lnTo>
                  <a:pt x="3190" y="2321"/>
                </a:lnTo>
                <a:lnTo>
                  <a:pt x="3193" y="2337"/>
                </a:lnTo>
                <a:lnTo>
                  <a:pt x="3196" y="2342"/>
                </a:lnTo>
                <a:lnTo>
                  <a:pt x="3199" y="2344"/>
                </a:lnTo>
                <a:lnTo>
                  <a:pt x="3202" y="2324"/>
                </a:lnTo>
                <a:lnTo>
                  <a:pt x="3206" y="2330"/>
                </a:lnTo>
                <a:lnTo>
                  <a:pt x="3209" y="2326"/>
                </a:lnTo>
                <a:lnTo>
                  <a:pt x="3212" y="2317"/>
                </a:lnTo>
                <a:lnTo>
                  <a:pt x="3215" y="2308"/>
                </a:lnTo>
                <a:lnTo>
                  <a:pt x="3218" y="2312"/>
                </a:lnTo>
                <a:lnTo>
                  <a:pt x="3221" y="2314"/>
                </a:lnTo>
                <a:lnTo>
                  <a:pt x="3224" y="2316"/>
                </a:lnTo>
                <a:lnTo>
                  <a:pt x="3227" y="2321"/>
                </a:lnTo>
                <a:lnTo>
                  <a:pt x="3230" y="2321"/>
                </a:lnTo>
                <a:lnTo>
                  <a:pt x="3233" y="2324"/>
                </a:lnTo>
                <a:lnTo>
                  <a:pt x="3236" y="2324"/>
                </a:lnTo>
                <a:lnTo>
                  <a:pt x="3240" y="2324"/>
                </a:lnTo>
                <a:lnTo>
                  <a:pt x="3243" y="2324"/>
                </a:lnTo>
                <a:lnTo>
                  <a:pt x="3246" y="2319"/>
                </a:lnTo>
                <a:lnTo>
                  <a:pt x="3249" y="2316"/>
                </a:lnTo>
                <a:lnTo>
                  <a:pt x="3252" y="2316"/>
                </a:lnTo>
                <a:lnTo>
                  <a:pt x="3255" y="2310"/>
                </a:lnTo>
                <a:lnTo>
                  <a:pt x="3258" y="2294"/>
                </a:lnTo>
                <a:lnTo>
                  <a:pt x="3261" y="2289"/>
                </a:lnTo>
                <a:lnTo>
                  <a:pt x="3264" y="2278"/>
                </a:lnTo>
                <a:lnTo>
                  <a:pt x="3267" y="2278"/>
                </a:lnTo>
                <a:lnTo>
                  <a:pt x="3270" y="2280"/>
                </a:lnTo>
                <a:lnTo>
                  <a:pt x="3274" y="2280"/>
                </a:lnTo>
                <a:lnTo>
                  <a:pt x="3277" y="2284"/>
                </a:lnTo>
                <a:lnTo>
                  <a:pt x="3280" y="2285"/>
                </a:lnTo>
                <a:lnTo>
                  <a:pt x="3283" y="2280"/>
                </a:lnTo>
                <a:lnTo>
                  <a:pt x="3286" y="2278"/>
                </a:lnTo>
                <a:lnTo>
                  <a:pt x="3289" y="2278"/>
                </a:lnTo>
                <a:lnTo>
                  <a:pt x="3292" y="2278"/>
                </a:lnTo>
                <a:lnTo>
                  <a:pt x="3295" y="2280"/>
                </a:lnTo>
                <a:lnTo>
                  <a:pt x="3298" y="2280"/>
                </a:lnTo>
                <a:lnTo>
                  <a:pt x="3301" y="2284"/>
                </a:lnTo>
                <a:lnTo>
                  <a:pt x="3304" y="2289"/>
                </a:lnTo>
                <a:lnTo>
                  <a:pt x="3308" y="2291"/>
                </a:lnTo>
                <a:lnTo>
                  <a:pt x="3311" y="2291"/>
                </a:lnTo>
                <a:lnTo>
                  <a:pt x="3314" y="2291"/>
                </a:lnTo>
                <a:lnTo>
                  <a:pt x="3317" y="2291"/>
                </a:lnTo>
                <a:lnTo>
                  <a:pt x="3320" y="2310"/>
                </a:lnTo>
                <a:lnTo>
                  <a:pt x="3323" y="2316"/>
                </a:lnTo>
                <a:lnTo>
                  <a:pt x="3326" y="2319"/>
                </a:lnTo>
                <a:lnTo>
                  <a:pt x="3329" y="2319"/>
                </a:lnTo>
                <a:lnTo>
                  <a:pt x="3332" y="2323"/>
                </a:lnTo>
                <a:lnTo>
                  <a:pt x="3335" y="2324"/>
                </a:lnTo>
                <a:lnTo>
                  <a:pt x="3338" y="2323"/>
                </a:lnTo>
                <a:lnTo>
                  <a:pt x="3342" y="2316"/>
                </a:lnTo>
                <a:lnTo>
                  <a:pt x="3345" y="2310"/>
                </a:lnTo>
                <a:lnTo>
                  <a:pt x="3348" y="2305"/>
                </a:lnTo>
                <a:lnTo>
                  <a:pt x="3351" y="2303"/>
                </a:lnTo>
                <a:lnTo>
                  <a:pt x="3354" y="2300"/>
                </a:lnTo>
                <a:lnTo>
                  <a:pt x="3357" y="2298"/>
                </a:lnTo>
                <a:lnTo>
                  <a:pt x="3360" y="2300"/>
                </a:lnTo>
                <a:lnTo>
                  <a:pt x="3363" y="2294"/>
                </a:lnTo>
                <a:lnTo>
                  <a:pt x="3366" y="2294"/>
                </a:lnTo>
                <a:lnTo>
                  <a:pt x="3369" y="2291"/>
                </a:lnTo>
                <a:lnTo>
                  <a:pt x="3372" y="2289"/>
                </a:lnTo>
                <a:lnTo>
                  <a:pt x="3376" y="2289"/>
                </a:lnTo>
                <a:lnTo>
                  <a:pt x="3379" y="2287"/>
                </a:lnTo>
                <a:lnTo>
                  <a:pt x="3382" y="2275"/>
                </a:lnTo>
                <a:lnTo>
                  <a:pt x="3385" y="2259"/>
                </a:lnTo>
                <a:lnTo>
                  <a:pt x="3388" y="2246"/>
                </a:lnTo>
                <a:lnTo>
                  <a:pt x="3391" y="2243"/>
                </a:lnTo>
                <a:lnTo>
                  <a:pt x="3394" y="2246"/>
                </a:lnTo>
                <a:lnTo>
                  <a:pt x="3397" y="2257"/>
                </a:lnTo>
                <a:lnTo>
                  <a:pt x="3400" y="2259"/>
                </a:lnTo>
                <a:lnTo>
                  <a:pt x="3403" y="2250"/>
                </a:lnTo>
                <a:lnTo>
                  <a:pt x="3406" y="2241"/>
                </a:lnTo>
                <a:lnTo>
                  <a:pt x="3410" y="2234"/>
                </a:lnTo>
                <a:lnTo>
                  <a:pt x="3413" y="2227"/>
                </a:lnTo>
                <a:lnTo>
                  <a:pt x="3416" y="2232"/>
                </a:lnTo>
                <a:lnTo>
                  <a:pt x="3419" y="2234"/>
                </a:lnTo>
                <a:lnTo>
                  <a:pt x="3422" y="2245"/>
                </a:lnTo>
                <a:lnTo>
                  <a:pt x="3425" y="2257"/>
                </a:lnTo>
                <a:lnTo>
                  <a:pt x="3428" y="2250"/>
                </a:lnTo>
                <a:lnTo>
                  <a:pt x="3431" y="2250"/>
                </a:lnTo>
                <a:lnTo>
                  <a:pt x="3434" y="2234"/>
                </a:lnTo>
                <a:lnTo>
                  <a:pt x="3437" y="2232"/>
                </a:lnTo>
                <a:lnTo>
                  <a:pt x="3441" y="2227"/>
                </a:lnTo>
                <a:lnTo>
                  <a:pt x="3444" y="2232"/>
                </a:lnTo>
                <a:lnTo>
                  <a:pt x="3447" y="2225"/>
                </a:lnTo>
                <a:lnTo>
                  <a:pt x="3450" y="2216"/>
                </a:lnTo>
                <a:lnTo>
                  <a:pt x="3453" y="2211"/>
                </a:lnTo>
                <a:lnTo>
                  <a:pt x="3456" y="2200"/>
                </a:lnTo>
                <a:lnTo>
                  <a:pt x="3459" y="2186"/>
                </a:lnTo>
                <a:lnTo>
                  <a:pt x="3462" y="2160"/>
                </a:lnTo>
                <a:lnTo>
                  <a:pt x="3465" y="2158"/>
                </a:lnTo>
                <a:lnTo>
                  <a:pt x="3468" y="2174"/>
                </a:lnTo>
                <a:lnTo>
                  <a:pt x="3471" y="2172"/>
                </a:lnTo>
                <a:lnTo>
                  <a:pt x="3475" y="2179"/>
                </a:lnTo>
                <a:lnTo>
                  <a:pt x="3478" y="2204"/>
                </a:lnTo>
                <a:lnTo>
                  <a:pt x="3481" y="2206"/>
                </a:lnTo>
                <a:lnTo>
                  <a:pt x="3484" y="2218"/>
                </a:lnTo>
                <a:lnTo>
                  <a:pt x="3487" y="2216"/>
                </a:lnTo>
                <a:lnTo>
                  <a:pt x="3490" y="2231"/>
                </a:lnTo>
                <a:lnTo>
                  <a:pt x="3493" y="2250"/>
                </a:lnTo>
                <a:lnTo>
                  <a:pt x="3496" y="2252"/>
                </a:lnTo>
                <a:lnTo>
                  <a:pt x="3499" y="2241"/>
                </a:lnTo>
                <a:lnTo>
                  <a:pt x="3502" y="2245"/>
                </a:lnTo>
                <a:lnTo>
                  <a:pt x="3505" y="2257"/>
                </a:lnTo>
                <a:lnTo>
                  <a:pt x="3509" y="2255"/>
                </a:lnTo>
                <a:lnTo>
                  <a:pt x="3512" y="2252"/>
                </a:lnTo>
                <a:lnTo>
                  <a:pt x="3515" y="2250"/>
                </a:lnTo>
                <a:lnTo>
                  <a:pt x="3518" y="2243"/>
                </a:lnTo>
                <a:lnTo>
                  <a:pt x="3521" y="2239"/>
                </a:lnTo>
                <a:lnTo>
                  <a:pt x="3524" y="2225"/>
                </a:lnTo>
                <a:lnTo>
                  <a:pt x="3527" y="2211"/>
                </a:lnTo>
                <a:lnTo>
                  <a:pt x="3530" y="2209"/>
                </a:lnTo>
                <a:lnTo>
                  <a:pt x="3533" y="2208"/>
                </a:lnTo>
                <a:lnTo>
                  <a:pt x="3536" y="2204"/>
                </a:lnTo>
                <a:lnTo>
                  <a:pt x="3539" y="2206"/>
                </a:lnTo>
                <a:lnTo>
                  <a:pt x="3543" y="2192"/>
                </a:lnTo>
                <a:lnTo>
                  <a:pt x="3546" y="2179"/>
                </a:lnTo>
                <a:lnTo>
                  <a:pt x="3549" y="2181"/>
                </a:lnTo>
                <a:lnTo>
                  <a:pt x="3552" y="2193"/>
                </a:lnTo>
                <a:lnTo>
                  <a:pt x="3555" y="2193"/>
                </a:lnTo>
                <a:lnTo>
                  <a:pt x="3558" y="2185"/>
                </a:lnTo>
                <a:lnTo>
                  <a:pt x="3561" y="2192"/>
                </a:lnTo>
                <a:lnTo>
                  <a:pt x="3564" y="2197"/>
                </a:lnTo>
                <a:lnTo>
                  <a:pt x="3567" y="2183"/>
                </a:lnTo>
                <a:lnTo>
                  <a:pt x="3570" y="2156"/>
                </a:lnTo>
                <a:lnTo>
                  <a:pt x="3573" y="2170"/>
                </a:lnTo>
                <a:lnTo>
                  <a:pt x="3577" y="2181"/>
                </a:lnTo>
                <a:lnTo>
                  <a:pt x="3580" y="2167"/>
                </a:lnTo>
                <a:lnTo>
                  <a:pt x="3583" y="2142"/>
                </a:lnTo>
                <a:lnTo>
                  <a:pt x="3586" y="2131"/>
                </a:lnTo>
                <a:lnTo>
                  <a:pt x="3589" y="2135"/>
                </a:lnTo>
                <a:lnTo>
                  <a:pt x="3592" y="2116"/>
                </a:lnTo>
                <a:lnTo>
                  <a:pt x="3595" y="2101"/>
                </a:lnTo>
                <a:lnTo>
                  <a:pt x="3598" y="2100"/>
                </a:lnTo>
                <a:lnTo>
                  <a:pt x="3601" y="2121"/>
                </a:lnTo>
                <a:lnTo>
                  <a:pt x="3604" y="2108"/>
                </a:lnTo>
                <a:lnTo>
                  <a:pt x="3607" y="2096"/>
                </a:lnTo>
                <a:lnTo>
                  <a:pt x="3611" y="2075"/>
                </a:lnTo>
                <a:lnTo>
                  <a:pt x="3614" y="2039"/>
                </a:lnTo>
                <a:lnTo>
                  <a:pt x="3617" y="2016"/>
                </a:lnTo>
                <a:lnTo>
                  <a:pt x="3620" y="2016"/>
                </a:lnTo>
                <a:lnTo>
                  <a:pt x="3623" y="2018"/>
                </a:lnTo>
                <a:lnTo>
                  <a:pt x="3626" y="2009"/>
                </a:lnTo>
                <a:lnTo>
                  <a:pt x="3629" y="2054"/>
                </a:lnTo>
                <a:lnTo>
                  <a:pt x="3632" y="2144"/>
                </a:lnTo>
                <a:lnTo>
                  <a:pt x="3635" y="2165"/>
                </a:lnTo>
                <a:lnTo>
                  <a:pt x="3638" y="2172"/>
                </a:lnTo>
                <a:lnTo>
                  <a:pt x="3641" y="2185"/>
                </a:lnTo>
                <a:lnTo>
                  <a:pt x="3645" y="2202"/>
                </a:lnTo>
                <a:lnTo>
                  <a:pt x="3648" y="2195"/>
                </a:lnTo>
                <a:lnTo>
                  <a:pt x="3651" y="2186"/>
                </a:lnTo>
                <a:lnTo>
                  <a:pt x="3654" y="2146"/>
                </a:lnTo>
                <a:lnTo>
                  <a:pt x="3657" y="2085"/>
                </a:lnTo>
                <a:lnTo>
                  <a:pt x="3660" y="2046"/>
                </a:lnTo>
                <a:lnTo>
                  <a:pt x="3663" y="2039"/>
                </a:lnTo>
                <a:lnTo>
                  <a:pt x="3666" y="2050"/>
                </a:lnTo>
                <a:lnTo>
                  <a:pt x="3669" y="2029"/>
                </a:lnTo>
                <a:lnTo>
                  <a:pt x="3672" y="2000"/>
                </a:lnTo>
                <a:lnTo>
                  <a:pt x="3675" y="2011"/>
                </a:lnTo>
                <a:lnTo>
                  <a:pt x="3679" y="2006"/>
                </a:lnTo>
                <a:lnTo>
                  <a:pt x="3682" y="1983"/>
                </a:lnTo>
                <a:lnTo>
                  <a:pt x="3685" y="1949"/>
                </a:lnTo>
                <a:lnTo>
                  <a:pt x="3688" y="1944"/>
                </a:lnTo>
                <a:lnTo>
                  <a:pt x="3691" y="1933"/>
                </a:lnTo>
                <a:lnTo>
                  <a:pt x="3694" y="1928"/>
                </a:lnTo>
                <a:lnTo>
                  <a:pt x="3697" y="1884"/>
                </a:lnTo>
                <a:lnTo>
                  <a:pt x="3700" y="1910"/>
                </a:lnTo>
                <a:lnTo>
                  <a:pt x="3703" y="1910"/>
                </a:lnTo>
                <a:lnTo>
                  <a:pt x="3706" y="1882"/>
                </a:lnTo>
                <a:lnTo>
                  <a:pt x="3709" y="1877"/>
                </a:lnTo>
                <a:lnTo>
                  <a:pt x="3713" y="1917"/>
                </a:lnTo>
                <a:lnTo>
                  <a:pt x="3716" y="1960"/>
                </a:lnTo>
                <a:lnTo>
                  <a:pt x="3719" y="1954"/>
                </a:lnTo>
                <a:lnTo>
                  <a:pt x="3722" y="1942"/>
                </a:lnTo>
                <a:lnTo>
                  <a:pt x="3725" y="1977"/>
                </a:lnTo>
                <a:lnTo>
                  <a:pt x="3728" y="2022"/>
                </a:lnTo>
                <a:lnTo>
                  <a:pt x="3731" y="2039"/>
                </a:lnTo>
                <a:lnTo>
                  <a:pt x="3734" y="2039"/>
                </a:lnTo>
                <a:lnTo>
                  <a:pt x="3737" y="2023"/>
                </a:lnTo>
                <a:lnTo>
                  <a:pt x="3740" y="2016"/>
                </a:lnTo>
                <a:lnTo>
                  <a:pt x="3743" y="2032"/>
                </a:lnTo>
                <a:lnTo>
                  <a:pt x="3747" y="2032"/>
                </a:lnTo>
                <a:lnTo>
                  <a:pt x="3750" y="2043"/>
                </a:lnTo>
                <a:lnTo>
                  <a:pt x="3753" y="2050"/>
                </a:lnTo>
                <a:lnTo>
                  <a:pt x="3756" y="2043"/>
                </a:lnTo>
                <a:lnTo>
                  <a:pt x="3759" y="2055"/>
                </a:lnTo>
                <a:lnTo>
                  <a:pt x="3762" y="2025"/>
                </a:lnTo>
                <a:lnTo>
                  <a:pt x="3765" y="2018"/>
                </a:lnTo>
                <a:lnTo>
                  <a:pt x="3768" y="1997"/>
                </a:lnTo>
                <a:lnTo>
                  <a:pt x="3771" y="2008"/>
                </a:lnTo>
                <a:lnTo>
                  <a:pt x="3774" y="2018"/>
                </a:lnTo>
                <a:lnTo>
                  <a:pt x="3777" y="2015"/>
                </a:lnTo>
                <a:lnTo>
                  <a:pt x="3781" y="1993"/>
                </a:lnTo>
                <a:lnTo>
                  <a:pt x="3784" y="1990"/>
                </a:lnTo>
                <a:lnTo>
                  <a:pt x="3787" y="1997"/>
                </a:lnTo>
                <a:lnTo>
                  <a:pt x="3790" y="2016"/>
                </a:lnTo>
                <a:lnTo>
                  <a:pt x="3793" y="2032"/>
                </a:lnTo>
                <a:lnTo>
                  <a:pt x="3796" y="2027"/>
                </a:lnTo>
                <a:lnTo>
                  <a:pt x="3799" y="2020"/>
                </a:lnTo>
                <a:lnTo>
                  <a:pt x="3802" y="2002"/>
                </a:lnTo>
                <a:lnTo>
                  <a:pt x="3805" y="2008"/>
                </a:lnTo>
                <a:lnTo>
                  <a:pt x="3808" y="2008"/>
                </a:lnTo>
                <a:lnTo>
                  <a:pt x="3811" y="2016"/>
                </a:lnTo>
                <a:lnTo>
                  <a:pt x="3815" y="2018"/>
                </a:lnTo>
                <a:lnTo>
                  <a:pt x="3818" y="2029"/>
                </a:lnTo>
                <a:lnTo>
                  <a:pt x="3821" y="2034"/>
                </a:lnTo>
                <a:lnTo>
                  <a:pt x="3824" y="2018"/>
                </a:lnTo>
                <a:lnTo>
                  <a:pt x="3827" y="2016"/>
                </a:lnTo>
                <a:lnTo>
                  <a:pt x="3830" y="2009"/>
                </a:lnTo>
                <a:lnTo>
                  <a:pt x="3833" y="2016"/>
                </a:lnTo>
                <a:lnTo>
                  <a:pt x="3836" y="2006"/>
                </a:lnTo>
                <a:lnTo>
                  <a:pt x="3839" y="2000"/>
                </a:lnTo>
                <a:lnTo>
                  <a:pt x="3842" y="2004"/>
                </a:lnTo>
                <a:lnTo>
                  <a:pt x="3846" y="1990"/>
                </a:lnTo>
                <a:lnTo>
                  <a:pt x="3849" y="1985"/>
                </a:lnTo>
                <a:lnTo>
                  <a:pt x="3852" y="1983"/>
                </a:lnTo>
                <a:lnTo>
                  <a:pt x="3855" y="1981"/>
                </a:lnTo>
                <a:lnTo>
                  <a:pt x="3858" y="1974"/>
                </a:lnTo>
                <a:lnTo>
                  <a:pt x="3861" y="1977"/>
                </a:lnTo>
                <a:lnTo>
                  <a:pt x="3864" y="1965"/>
                </a:lnTo>
                <a:lnTo>
                  <a:pt x="3867" y="1963"/>
                </a:lnTo>
                <a:lnTo>
                  <a:pt x="3870" y="1969"/>
                </a:lnTo>
                <a:lnTo>
                  <a:pt x="3873" y="1974"/>
                </a:lnTo>
                <a:lnTo>
                  <a:pt x="3876" y="1970"/>
                </a:lnTo>
                <a:lnTo>
                  <a:pt x="3880" y="1970"/>
                </a:lnTo>
                <a:lnTo>
                  <a:pt x="3883" y="1969"/>
                </a:lnTo>
                <a:lnTo>
                  <a:pt x="3886" y="1970"/>
                </a:lnTo>
                <a:lnTo>
                  <a:pt x="3889" y="1977"/>
                </a:lnTo>
                <a:lnTo>
                  <a:pt x="3892" y="1972"/>
                </a:lnTo>
                <a:lnTo>
                  <a:pt x="3895" y="1970"/>
                </a:lnTo>
                <a:lnTo>
                  <a:pt x="3898" y="1967"/>
                </a:lnTo>
                <a:lnTo>
                  <a:pt x="3901" y="1967"/>
                </a:lnTo>
                <a:lnTo>
                  <a:pt x="3904" y="1969"/>
                </a:lnTo>
                <a:lnTo>
                  <a:pt x="3907" y="1967"/>
                </a:lnTo>
                <a:lnTo>
                  <a:pt x="3910" y="1967"/>
                </a:lnTo>
                <a:lnTo>
                  <a:pt x="3914" y="1969"/>
                </a:lnTo>
                <a:lnTo>
                  <a:pt x="3917" y="1960"/>
                </a:lnTo>
                <a:lnTo>
                  <a:pt x="3920" y="1953"/>
                </a:lnTo>
                <a:lnTo>
                  <a:pt x="3923" y="1942"/>
                </a:lnTo>
                <a:lnTo>
                  <a:pt x="3926" y="1924"/>
                </a:lnTo>
                <a:lnTo>
                  <a:pt x="3929" y="1894"/>
                </a:lnTo>
                <a:lnTo>
                  <a:pt x="3932" y="1896"/>
                </a:lnTo>
                <a:lnTo>
                  <a:pt x="3935" y="1857"/>
                </a:lnTo>
                <a:lnTo>
                  <a:pt x="3938" y="1850"/>
                </a:lnTo>
                <a:lnTo>
                  <a:pt x="3941" y="1871"/>
                </a:lnTo>
                <a:lnTo>
                  <a:pt x="3944" y="1866"/>
                </a:lnTo>
                <a:lnTo>
                  <a:pt x="3948" y="1861"/>
                </a:lnTo>
                <a:lnTo>
                  <a:pt x="3951" y="1823"/>
                </a:lnTo>
                <a:lnTo>
                  <a:pt x="3954" y="1788"/>
                </a:lnTo>
                <a:lnTo>
                  <a:pt x="3957" y="1795"/>
                </a:lnTo>
                <a:lnTo>
                  <a:pt x="3960" y="1825"/>
                </a:lnTo>
                <a:lnTo>
                  <a:pt x="3963" y="1799"/>
                </a:lnTo>
                <a:lnTo>
                  <a:pt x="3966" y="1855"/>
                </a:lnTo>
                <a:lnTo>
                  <a:pt x="3969" y="1901"/>
                </a:lnTo>
                <a:lnTo>
                  <a:pt x="3972" y="1892"/>
                </a:lnTo>
                <a:lnTo>
                  <a:pt x="3975" y="1908"/>
                </a:lnTo>
                <a:lnTo>
                  <a:pt x="3978" y="1900"/>
                </a:lnTo>
                <a:lnTo>
                  <a:pt x="3982" y="1854"/>
                </a:lnTo>
                <a:lnTo>
                  <a:pt x="3985" y="1823"/>
                </a:lnTo>
                <a:lnTo>
                  <a:pt x="3988" y="1799"/>
                </a:lnTo>
                <a:lnTo>
                  <a:pt x="3991" y="1777"/>
                </a:lnTo>
                <a:lnTo>
                  <a:pt x="3994" y="1774"/>
                </a:lnTo>
                <a:lnTo>
                  <a:pt x="3997" y="1742"/>
                </a:lnTo>
                <a:lnTo>
                  <a:pt x="4000" y="1694"/>
                </a:lnTo>
                <a:lnTo>
                  <a:pt x="4003" y="1703"/>
                </a:lnTo>
                <a:lnTo>
                  <a:pt x="4006" y="1733"/>
                </a:lnTo>
                <a:lnTo>
                  <a:pt x="4009" y="1728"/>
                </a:lnTo>
                <a:lnTo>
                  <a:pt x="4012" y="1696"/>
                </a:lnTo>
                <a:lnTo>
                  <a:pt x="4016" y="1714"/>
                </a:lnTo>
                <a:lnTo>
                  <a:pt x="4019" y="1673"/>
                </a:lnTo>
                <a:lnTo>
                  <a:pt x="4022" y="1700"/>
                </a:lnTo>
                <a:lnTo>
                  <a:pt x="4025" y="1739"/>
                </a:lnTo>
                <a:lnTo>
                  <a:pt x="4028" y="1753"/>
                </a:lnTo>
                <a:lnTo>
                  <a:pt x="4031" y="1746"/>
                </a:lnTo>
                <a:lnTo>
                  <a:pt x="4034" y="1724"/>
                </a:lnTo>
                <a:lnTo>
                  <a:pt x="4037" y="1703"/>
                </a:lnTo>
                <a:lnTo>
                  <a:pt x="4040" y="1645"/>
                </a:lnTo>
                <a:lnTo>
                  <a:pt x="4043" y="1643"/>
                </a:lnTo>
                <a:lnTo>
                  <a:pt x="4046" y="1616"/>
                </a:lnTo>
                <a:lnTo>
                  <a:pt x="4050" y="1597"/>
                </a:lnTo>
                <a:lnTo>
                  <a:pt x="4053" y="1620"/>
                </a:lnTo>
                <a:lnTo>
                  <a:pt x="4056" y="1593"/>
                </a:lnTo>
                <a:lnTo>
                  <a:pt x="4059" y="1549"/>
                </a:lnTo>
                <a:lnTo>
                  <a:pt x="4062" y="1523"/>
                </a:lnTo>
                <a:lnTo>
                  <a:pt x="4065" y="1528"/>
                </a:lnTo>
                <a:lnTo>
                  <a:pt x="4068" y="1445"/>
                </a:lnTo>
                <a:lnTo>
                  <a:pt x="4071" y="1455"/>
                </a:lnTo>
                <a:lnTo>
                  <a:pt x="4074" y="1448"/>
                </a:lnTo>
                <a:lnTo>
                  <a:pt x="4077" y="1358"/>
                </a:lnTo>
                <a:lnTo>
                  <a:pt x="4080" y="1331"/>
                </a:lnTo>
                <a:lnTo>
                  <a:pt x="4084" y="1431"/>
                </a:lnTo>
                <a:lnTo>
                  <a:pt x="4087" y="1461"/>
                </a:lnTo>
                <a:lnTo>
                  <a:pt x="4090" y="1404"/>
                </a:lnTo>
                <a:lnTo>
                  <a:pt x="4093" y="1312"/>
                </a:lnTo>
                <a:lnTo>
                  <a:pt x="4096" y="1324"/>
                </a:lnTo>
                <a:lnTo>
                  <a:pt x="4099" y="1392"/>
                </a:lnTo>
                <a:lnTo>
                  <a:pt x="4102" y="1379"/>
                </a:lnTo>
                <a:lnTo>
                  <a:pt x="4105" y="1404"/>
                </a:lnTo>
                <a:lnTo>
                  <a:pt x="4108" y="1415"/>
                </a:lnTo>
                <a:lnTo>
                  <a:pt x="4111" y="1501"/>
                </a:lnTo>
                <a:lnTo>
                  <a:pt x="4114" y="1581"/>
                </a:lnTo>
                <a:lnTo>
                  <a:pt x="4118" y="1608"/>
                </a:lnTo>
                <a:lnTo>
                  <a:pt x="4121" y="1631"/>
                </a:lnTo>
                <a:lnTo>
                  <a:pt x="4124" y="1703"/>
                </a:lnTo>
                <a:lnTo>
                  <a:pt x="4127" y="1680"/>
                </a:lnTo>
                <a:lnTo>
                  <a:pt x="4130" y="1581"/>
                </a:lnTo>
                <a:lnTo>
                  <a:pt x="4133" y="1558"/>
                </a:lnTo>
                <a:lnTo>
                  <a:pt x="4136" y="1521"/>
                </a:lnTo>
                <a:lnTo>
                  <a:pt x="4139" y="1547"/>
                </a:lnTo>
                <a:lnTo>
                  <a:pt x="4142" y="1625"/>
                </a:lnTo>
                <a:lnTo>
                  <a:pt x="4145" y="1662"/>
                </a:lnTo>
                <a:lnTo>
                  <a:pt x="4148" y="1684"/>
                </a:lnTo>
                <a:lnTo>
                  <a:pt x="4152" y="1662"/>
                </a:lnTo>
                <a:lnTo>
                  <a:pt x="4155" y="1659"/>
                </a:lnTo>
                <a:lnTo>
                  <a:pt x="4158" y="1636"/>
                </a:lnTo>
                <a:lnTo>
                  <a:pt x="4161" y="1638"/>
                </a:lnTo>
                <a:lnTo>
                  <a:pt x="4164" y="1616"/>
                </a:lnTo>
                <a:lnTo>
                  <a:pt x="4167" y="1627"/>
                </a:lnTo>
                <a:lnTo>
                  <a:pt x="4170" y="1631"/>
                </a:lnTo>
                <a:lnTo>
                  <a:pt x="4173" y="1631"/>
                </a:lnTo>
                <a:lnTo>
                  <a:pt x="4176" y="1613"/>
                </a:lnTo>
                <a:lnTo>
                  <a:pt x="4179" y="1553"/>
                </a:lnTo>
                <a:lnTo>
                  <a:pt x="4182" y="1565"/>
                </a:lnTo>
                <a:lnTo>
                  <a:pt x="4186" y="1600"/>
                </a:lnTo>
                <a:lnTo>
                  <a:pt x="4189" y="1586"/>
                </a:lnTo>
                <a:lnTo>
                  <a:pt x="4192" y="1569"/>
                </a:lnTo>
                <a:lnTo>
                  <a:pt x="4195" y="1537"/>
                </a:lnTo>
                <a:lnTo>
                  <a:pt x="4198" y="1524"/>
                </a:lnTo>
                <a:lnTo>
                  <a:pt x="4201" y="1531"/>
                </a:lnTo>
                <a:lnTo>
                  <a:pt x="4204" y="1500"/>
                </a:lnTo>
                <a:lnTo>
                  <a:pt x="4207" y="1491"/>
                </a:lnTo>
                <a:lnTo>
                  <a:pt x="4210" y="1450"/>
                </a:lnTo>
                <a:lnTo>
                  <a:pt x="4213" y="1402"/>
                </a:lnTo>
                <a:lnTo>
                  <a:pt x="4216" y="1457"/>
                </a:lnTo>
                <a:lnTo>
                  <a:pt x="4220" y="1510"/>
                </a:lnTo>
                <a:lnTo>
                  <a:pt x="4223" y="1521"/>
                </a:lnTo>
                <a:lnTo>
                  <a:pt x="4226" y="1519"/>
                </a:lnTo>
                <a:lnTo>
                  <a:pt x="4229" y="1475"/>
                </a:lnTo>
                <a:lnTo>
                  <a:pt x="4232" y="1480"/>
                </a:lnTo>
                <a:lnTo>
                  <a:pt x="4235" y="1436"/>
                </a:lnTo>
                <a:lnTo>
                  <a:pt x="4238" y="1383"/>
                </a:lnTo>
                <a:lnTo>
                  <a:pt x="4241" y="1370"/>
                </a:lnTo>
                <a:lnTo>
                  <a:pt x="4244" y="1377"/>
                </a:lnTo>
                <a:lnTo>
                  <a:pt x="4247" y="1330"/>
                </a:lnTo>
                <a:lnTo>
                  <a:pt x="4251" y="1289"/>
                </a:lnTo>
                <a:lnTo>
                  <a:pt x="4254" y="1289"/>
                </a:lnTo>
                <a:lnTo>
                  <a:pt x="4257" y="1314"/>
                </a:lnTo>
                <a:lnTo>
                  <a:pt x="4260" y="1353"/>
                </a:lnTo>
                <a:lnTo>
                  <a:pt x="4263" y="1397"/>
                </a:lnTo>
                <a:lnTo>
                  <a:pt x="4266" y="1385"/>
                </a:lnTo>
                <a:lnTo>
                  <a:pt x="4269" y="1404"/>
                </a:lnTo>
                <a:lnTo>
                  <a:pt x="4272" y="1344"/>
                </a:lnTo>
                <a:lnTo>
                  <a:pt x="4275" y="1255"/>
                </a:lnTo>
                <a:lnTo>
                  <a:pt x="4278" y="1285"/>
                </a:lnTo>
                <a:lnTo>
                  <a:pt x="4281" y="1321"/>
                </a:lnTo>
                <a:lnTo>
                  <a:pt x="4285" y="1285"/>
                </a:lnTo>
                <a:lnTo>
                  <a:pt x="4288" y="1225"/>
                </a:lnTo>
                <a:lnTo>
                  <a:pt x="4291" y="1220"/>
                </a:lnTo>
                <a:lnTo>
                  <a:pt x="4294" y="1269"/>
                </a:lnTo>
                <a:lnTo>
                  <a:pt x="4297" y="1287"/>
                </a:lnTo>
                <a:lnTo>
                  <a:pt x="4300" y="1296"/>
                </a:lnTo>
                <a:lnTo>
                  <a:pt x="4303" y="1342"/>
                </a:lnTo>
                <a:lnTo>
                  <a:pt x="4306" y="1333"/>
                </a:lnTo>
                <a:lnTo>
                  <a:pt x="4309" y="1344"/>
                </a:lnTo>
                <a:lnTo>
                  <a:pt x="4312" y="1374"/>
                </a:lnTo>
                <a:lnTo>
                  <a:pt x="4315" y="1314"/>
                </a:lnTo>
                <a:lnTo>
                  <a:pt x="4319" y="1321"/>
                </a:lnTo>
                <a:lnTo>
                  <a:pt x="4322" y="1326"/>
                </a:lnTo>
                <a:lnTo>
                  <a:pt x="4325" y="1337"/>
                </a:lnTo>
                <a:lnTo>
                  <a:pt x="4328" y="1369"/>
                </a:lnTo>
                <a:lnTo>
                  <a:pt x="4331" y="1400"/>
                </a:lnTo>
                <a:lnTo>
                  <a:pt x="4334" y="1422"/>
                </a:lnTo>
                <a:lnTo>
                  <a:pt x="4337" y="1496"/>
                </a:lnTo>
                <a:lnTo>
                  <a:pt x="4340" y="1436"/>
                </a:lnTo>
                <a:lnTo>
                  <a:pt x="4343" y="1404"/>
                </a:lnTo>
                <a:lnTo>
                  <a:pt x="4346" y="1392"/>
                </a:lnTo>
                <a:lnTo>
                  <a:pt x="4349" y="1408"/>
                </a:lnTo>
                <a:lnTo>
                  <a:pt x="4353" y="1392"/>
                </a:lnTo>
                <a:lnTo>
                  <a:pt x="4356" y="1423"/>
                </a:lnTo>
                <a:lnTo>
                  <a:pt x="4359" y="1415"/>
                </a:lnTo>
                <a:lnTo>
                  <a:pt x="4362" y="1402"/>
                </a:lnTo>
                <a:lnTo>
                  <a:pt x="4365" y="1413"/>
                </a:lnTo>
                <a:lnTo>
                  <a:pt x="4368" y="1381"/>
                </a:lnTo>
                <a:lnTo>
                  <a:pt x="4371" y="1370"/>
                </a:lnTo>
                <a:lnTo>
                  <a:pt x="4374" y="1351"/>
                </a:lnTo>
                <a:lnTo>
                  <a:pt x="4377" y="1303"/>
                </a:lnTo>
                <a:lnTo>
                  <a:pt x="4380" y="1291"/>
                </a:lnTo>
                <a:lnTo>
                  <a:pt x="4383" y="1289"/>
                </a:lnTo>
                <a:lnTo>
                  <a:pt x="4387" y="1269"/>
                </a:lnTo>
                <a:lnTo>
                  <a:pt x="4390" y="1234"/>
                </a:lnTo>
                <a:lnTo>
                  <a:pt x="4393" y="1215"/>
                </a:lnTo>
                <a:lnTo>
                  <a:pt x="4396" y="1183"/>
                </a:lnTo>
                <a:lnTo>
                  <a:pt x="4399" y="1223"/>
                </a:lnTo>
                <a:lnTo>
                  <a:pt x="4402" y="1222"/>
                </a:lnTo>
                <a:lnTo>
                  <a:pt x="4405" y="1183"/>
                </a:lnTo>
                <a:lnTo>
                  <a:pt x="4408" y="1153"/>
                </a:lnTo>
                <a:lnTo>
                  <a:pt x="4411" y="1117"/>
                </a:lnTo>
                <a:lnTo>
                  <a:pt x="4414" y="1101"/>
                </a:lnTo>
                <a:lnTo>
                  <a:pt x="4417" y="1101"/>
                </a:lnTo>
                <a:lnTo>
                  <a:pt x="4421" y="1098"/>
                </a:lnTo>
                <a:lnTo>
                  <a:pt x="4424" y="1087"/>
                </a:lnTo>
                <a:lnTo>
                  <a:pt x="4427" y="1075"/>
                </a:lnTo>
                <a:lnTo>
                  <a:pt x="4430" y="1135"/>
                </a:lnTo>
                <a:lnTo>
                  <a:pt x="4433" y="1128"/>
                </a:lnTo>
                <a:lnTo>
                  <a:pt x="4436" y="1114"/>
                </a:lnTo>
                <a:lnTo>
                  <a:pt x="4439" y="1061"/>
                </a:lnTo>
                <a:lnTo>
                  <a:pt x="4442" y="889"/>
                </a:lnTo>
                <a:lnTo>
                  <a:pt x="4445" y="827"/>
                </a:lnTo>
                <a:lnTo>
                  <a:pt x="4448" y="873"/>
                </a:lnTo>
                <a:lnTo>
                  <a:pt x="4451" y="800"/>
                </a:lnTo>
                <a:lnTo>
                  <a:pt x="4455" y="515"/>
                </a:lnTo>
                <a:lnTo>
                  <a:pt x="4458" y="455"/>
                </a:lnTo>
                <a:lnTo>
                  <a:pt x="4461" y="682"/>
                </a:lnTo>
                <a:lnTo>
                  <a:pt x="4464" y="910"/>
                </a:lnTo>
                <a:lnTo>
                  <a:pt x="4467" y="981"/>
                </a:lnTo>
                <a:lnTo>
                  <a:pt x="4470" y="898"/>
                </a:lnTo>
                <a:lnTo>
                  <a:pt x="4473" y="747"/>
                </a:lnTo>
                <a:lnTo>
                  <a:pt x="4476" y="675"/>
                </a:lnTo>
                <a:lnTo>
                  <a:pt x="4479" y="632"/>
                </a:lnTo>
                <a:lnTo>
                  <a:pt x="4482" y="468"/>
                </a:lnTo>
                <a:lnTo>
                  <a:pt x="4485" y="439"/>
                </a:lnTo>
                <a:lnTo>
                  <a:pt x="4489" y="487"/>
                </a:lnTo>
                <a:lnTo>
                  <a:pt x="4492" y="377"/>
                </a:lnTo>
                <a:lnTo>
                  <a:pt x="4495" y="390"/>
                </a:lnTo>
                <a:lnTo>
                  <a:pt x="4498" y="291"/>
                </a:lnTo>
                <a:lnTo>
                  <a:pt x="4501" y="216"/>
                </a:lnTo>
                <a:lnTo>
                  <a:pt x="4504" y="328"/>
                </a:lnTo>
                <a:lnTo>
                  <a:pt x="4507" y="184"/>
                </a:lnTo>
                <a:lnTo>
                  <a:pt x="4510" y="68"/>
                </a:lnTo>
                <a:lnTo>
                  <a:pt x="4513" y="0"/>
                </a:lnTo>
                <a:lnTo>
                  <a:pt x="4516" y="30"/>
                </a:lnTo>
                <a:lnTo>
                  <a:pt x="4519" y="342"/>
                </a:lnTo>
                <a:lnTo>
                  <a:pt x="4523" y="284"/>
                </a:lnTo>
                <a:lnTo>
                  <a:pt x="4526" y="130"/>
                </a:lnTo>
                <a:lnTo>
                  <a:pt x="4529" y="158"/>
                </a:lnTo>
                <a:lnTo>
                  <a:pt x="4532" y="259"/>
                </a:lnTo>
                <a:lnTo>
                  <a:pt x="4535" y="257"/>
                </a:lnTo>
                <a:lnTo>
                  <a:pt x="4538" y="301"/>
                </a:lnTo>
                <a:lnTo>
                  <a:pt x="4541" y="181"/>
                </a:lnTo>
                <a:lnTo>
                  <a:pt x="4544" y="243"/>
                </a:lnTo>
                <a:lnTo>
                  <a:pt x="4547" y="400"/>
                </a:lnTo>
                <a:lnTo>
                  <a:pt x="4550" y="528"/>
                </a:lnTo>
                <a:lnTo>
                  <a:pt x="4553" y="781"/>
                </a:lnTo>
                <a:lnTo>
                  <a:pt x="4557" y="845"/>
                </a:lnTo>
                <a:lnTo>
                  <a:pt x="4560" y="846"/>
                </a:lnTo>
                <a:lnTo>
                  <a:pt x="4563" y="803"/>
                </a:lnTo>
                <a:lnTo>
                  <a:pt x="4566" y="891"/>
                </a:lnTo>
                <a:lnTo>
                  <a:pt x="4569" y="832"/>
                </a:lnTo>
                <a:lnTo>
                  <a:pt x="4572" y="904"/>
                </a:lnTo>
                <a:lnTo>
                  <a:pt x="4575" y="798"/>
                </a:lnTo>
                <a:lnTo>
                  <a:pt x="4578" y="782"/>
                </a:lnTo>
                <a:lnTo>
                  <a:pt x="4581" y="628"/>
                </a:lnTo>
                <a:lnTo>
                  <a:pt x="4584" y="596"/>
                </a:lnTo>
                <a:lnTo>
                  <a:pt x="4587" y="691"/>
                </a:lnTo>
                <a:lnTo>
                  <a:pt x="4591" y="636"/>
                </a:lnTo>
                <a:lnTo>
                  <a:pt x="4594" y="657"/>
                </a:lnTo>
                <a:lnTo>
                  <a:pt x="4597" y="625"/>
                </a:lnTo>
                <a:lnTo>
                  <a:pt x="4600" y="649"/>
                </a:lnTo>
                <a:lnTo>
                  <a:pt x="4603" y="576"/>
                </a:lnTo>
                <a:lnTo>
                  <a:pt x="4606" y="507"/>
                </a:lnTo>
                <a:lnTo>
                  <a:pt x="4609" y="445"/>
                </a:lnTo>
                <a:lnTo>
                  <a:pt x="4612" y="267"/>
                </a:lnTo>
                <a:lnTo>
                  <a:pt x="4615" y="271"/>
                </a:lnTo>
                <a:lnTo>
                  <a:pt x="4618" y="422"/>
                </a:lnTo>
                <a:lnTo>
                  <a:pt x="4621" y="446"/>
                </a:lnTo>
                <a:lnTo>
                  <a:pt x="4625" y="507"/>
                </a:lnTo>
                <a:lnTo>
                  <a:pt x="4628" y="652"/>
                </a:lnTo>
                <a:lnTo>
                  <a:pt x="4631" y="685"/>
                </a:lnTo>
                <a:lnTo>
                  <a:pt x="4634" y="652"/>
                </a:lnTo>
                <a:lnTo>
                  <a:pt x="4637" y="740"/>
                </a:lnTo>
                <a:lnTo>
                  <a:pt x="4640" y="609"/>
                </a:lnTo>
                <a:lnTo>
                  <a:pt x="4643" y="650"/>
                </a:lnTo>
                <a:lnTo>
                  <a:pt x="4646" y="705"/>
                </a:lnTo>
                <a:lnTo>
                  <a:pt x="4649" y="887"/>
                </a:lnTo>
                <a:lnTo>
                  <a:pt x="4652" y="900"/>
                </a:lnTo>
                <a:lnTo>
                  <a:pt x="4656" y="836"/>
                </a:lnTo>
                <a:lnTo>
                  <a:pt x="4659" y="898"/>
                </a:lnTo>
                <a:lnTo>
                  <a:pt x="4662" y="885"/>
                </a:lnTo>
                <a:lnTo>
                  <a:pt x="4665" y="946"/>
                </a:lnTo>
                <a:lnTo>
                  <a:pt x="4668" y="1016"/>
                </a:lnTo>
                <a:lnTo>
                  <a:pt x="4671" y="1121"/>
                </a:lnTo>
                <a:lnTo>
                  <a:pt x="4674" y="1105"/>
                </a:lnTo>
                <a:lnTo>
                  <a:pt x="4677" y="1271"/>
                </a:lnTo>
                <a:lnTo>
                  <a:pt x="4680" y="1411"/>
                </a:lnTo>
                <a:lnTo>
                  <a:pt x="4683" y="1402"/>
                </a:lnTo>
                <a:lnTo>
                  <a:pt x="4686" y="1287"/>
                </a:lnTo>
                <a:lnTo>
                  <a:pt x="4690" y="1413"/>
                </a:lnTo>
                <a:lnTo>
                  <a:pt x="4693" y="1418"/>
                </a:lnTo>
                <a:lnTo>
                  <a:pt x="4696" y="1485"/>
                </a:lnTo>
                <a:lnTo>
                  <a:pt x="4699" y="1393"/>
                </a:lnTo>
                <a:lnTo>
                  <a:pt x="4702" y="1415"/>
                </a:lnTo>
                <a:lnTo>
                  <a:pt x="4705" y="1448"/>
                </a:lnTo>
                <a:lnTo>
                  <a:pt x="4708" y="1436"/>
                </a:lnTo>
                <a:lnTo>
                  <a:pt x="4711" y="1441"/>
                </a:lnTo>
                <a:lnTo>
                  <a:pt x="4714" y="1441"/>
                </a:lnTo>
                <a:lnTo>
                  <a:pt x="4717" y="1386"/>
                </a:lnTo>
                <a:lnTo>
                  <a:pt x="4720" y="1262"/>
                </a:lnTo>
                <a:lnTo>
                  <a:pt x="4724" y="1211"/>
                </a:lnTo>
                <a:lnTo>
                  <a:pt x="4727" y="1232"/>
                </a:lnTo>
                <a:lnTo>
                  <a:pt x="4730" y="1179"/>
                </a:lnTo>
                <a:lnTo>
                  <a:pt x="4733" y="1115"/>
                </a:lnTo>
                <a:lnTo>
                  <a:pt x="4736" y="1013"/>
                </a:lnTo>
                <a:lnTo>
                  <a:pt x="4739" y="1146"/>
                </a:lnTo>
                <a:lnTo>
                  <a:pt x="4742" y="1121"/>
                </a:lnTo>
                <a:lnTo>
                  <a:pt x="4745" y="1149"/>
                </a:lnTo>
                <a:lnTo>
                  <a:pt x="4748" y="1252"/>
                </a:lnTo>
                <a:lnTo>
                  <a:pt x="4751" y="1269"/>
                </a:lnTo>
                <a:lnTo>
                  <a:pt x="4754" y="1195"/>
                </a:lnTo>
                <a:lnTo>
                  <a:pt x="4758" y="1140"/>
                </a:lnTo>
                <a:lnTo>
                  <a:pt x="4761" y="1089"/>
                </a:lnTo>
                <a:lnTo>
                  <a:pt x="4764" y="1153"/>
                </a:lnTo>
                <a:lnTo>
                  <a:pt x="4767" y="1100"/>
                </a:lnTo>
                <a:lnTo>
                  <a:pt x="4770" y="1077"/>
                </a:lnTo>
                <a:lnTo>
                  <a:pt x="4773" y="1142"/>
                </a:lnTo>
                <a:lnTo>
                  <a:pt x="4776" y="1184"/>
                </a:lnTo>
                <a:lnTo>
                  <a:pt x="4779" y="1108"/>
                </a:lnTo>
                <a:lnTo>
                  <a:pt x="4782" y="1094"/>
                </a:lnTo>
                <a:lnTo>
                  <a:pt x="4785" y="1121"/>
                </a:lnTo>
                <a:lnTo>
                  <a:pt x="4788" y="1067"/>
                </a:lnTo>
                <a:lnTo>
                  <a:pt x="4792" y="1071"/>
                </a:lnTo>
                <a:lnTo>
                  <a:pt x="4795" y="1114"/>
                </a:lnTo>
                <a:lnTo>
                  <a:pt x="4798" y="1181"/>
                </a:lnTo>
                <a:lnTo>
                  <a:pt x="4801" y="1283"/>
                </a:lnTo>
                <a:lnTo>
                  <a:pt x="4804" y="1331"/>
                </a:lnTo>
                <a:lnTo>
                  <a:pt x="4807" y="1243"/>
                </a:lnTo>
                <a:lnTo>
                  <a:pt x="4810" y="1246"/>
                </a:lnTo>
                <a:lnTo>
                  <a:pt x="4813" y="1312"/>
                </a:lnTo>
                <a:lnTo>
                  <a:pt x="4816" y="1318"/>
                </a:lnTo>
                <a:lnTo>
                  <a:pt x="4819" y="1309"/>
                </a:lnTo>
                <a:lnTo>
                  <a:pt x="4822" y="1222"/>
                </a:lnTo>
                <a:lnTo>
                  <a:pt x="4826" y="1197"/>
                </a:lnTo>
                <a:lnTo>
                  <a:pt x="4829" y="1184"/>
                </a:lnTo>
                <a:lnTo>
                  <a:pt x="4832" y="1114"/>
                </a:lnTo>
                <a:lnTo>
                  <a:pt x="4835" y="1186"/>
                </a:lnTo>
                <a:lnTo>
                  <a:pt x="4838" y="1223"/>
                </a:lnTo>
                <a:lnTo>
                  <a:pt x="4841" y="1236"/>
                </a:lnTo>
                <a:lnTo>
                  <a:pt x="4844" y="1142"/>
                </a:lnTo>
                <a:lnTo>
                  <a:pt x="4847" y="1154"/>
                </a:lnTo>
                <a:lnTo>
                  <a:pt x="4850" y="1183"/>
                </a:lnTo>
                <a:lnTo>
                  <a:pt x="4853" y="1243"/>
                </a:lnTo>
                <a:lnTo>
                  <a:pt x="4856" y="1283"/>
                </a:lnTo>
                <a:lnTo>
                  <a:pt x="4860" y="1291"/>
                </a:lnTo>
                <a:lnTo>
                  <a:pt x="4863" y="1284"/>
                </a:lnTo>
                <a:lnTo>
                  <a:pt x="4866" y="1288"/>
                </a:lnTo>
                <a:lnTo>
                  <a:pt x="4869" y="1293"/>
                </a:lnTo>
                <a:lnTo>
                  <a:pt x="4872" y="1280"/>
                </a:lnTo>
                <a:lnTo>
                  <a:pt x="4875" y="1255"/>
                </a:lnTo>
                <a:lnTo>
                  <a:pt x="4878" y="1270"/>
                </a:lnTo>
                <a:lnTo>
                  <a:pt x="4881" y="1322"/>
                </a:lnTo>
                <a:lnTo>
                  <a:pt x="4884" y="1393"/>
                </a:lnTo>
                <a:lnTo>
                  <a:pt x="4887" y="1393"/>
                </a:lnTo>
                <a:lnTo>
                  <a:pt x="4890" y="1400"/>
                </a:lnTo>
                <a:lnTo>
                  <a:pt x="4894" y="1526"/>
                </a:lnTo>
                <a:lnTo>
                  <a:pt x="4897" y="1421"/>
                </a:lnTo>
                <a:lnTo>
                  <a:pt x="4900" y="1428"/>
                </a:lnTo>
                <a:lnTo>
                  <a:pt x="4903" y="1379"/>
                </a:lnTo>
                <a:lnTo>
                  <a:pt x="4906" y="1367"/>
                </a:lnTo>
                <a:lnTo>
                  <a:pt x="4909" y="1408"/>
                </a:lnTo>
                <a:lnTo>
                  <a:pt x="4912" y="1451"/>
                </a:lnTo>
                <a:lnTo>
                  <a:pt x="4915" y="1526"/>
                </a:lnTo>
                <a:lnTo>
                  <a:pt x="4918" y="1532"/>
                </a:lnTo>
                <a:lnTo>
                  <a:pt x="4921" y="1587"/>
                </a:lnTo>
                <a:lnTo>
                  <a:pt x="4924" y="1512"/>
                </a:lnTo>
                <a:lnTo>
                  <a:pt x="4928" y="1485"/>
                </a:lnTo>
                <a:lnTo>
                  <a:pt x="4931" y="1529"/>
                </a:lnTo>
                <a:lnTo>
                  <a:pt x="4934" y="1585"/>
                </a:lnTo>
                <a:lnTo>
                  <a:pt x="4937" y="1634"/>
                </a:lnTo>
                <a:lnTo>
                  <a:pt x="4940" y="1645"/>
                </a:lnTo>
                <a:lnTo>
                  <a:pt x="4943" y="1643"/>
                </a:lnTo>
                <a:lnTo>
                  <a:pt x="4946" y="1625"/>
                </a:lnTo>
                <a:lnTo>
                  <a:pt x="4949" y="1690"/>
                </a:lnTo>
                <a:lnTo>
                  <a:pt x="4952" y="1685"/>
                </a:lnTo>
                <a:lnTo>
                  <a:pt x="4955" y="1743"/>
                </a:lnTo>
                <a:lnTo>
                  <a:pt x="4958" y="1758"/>
                </a:lnTo>
                <a:lnTo>
                  <a:pt x="4962" y="1754"/>
                </a:lnTo>
                <a:lnTo>
                  <a:pt x="4965" y="1686"/>
                </a:lnTo>
                <a:lnTo>
                  <a:pt x="4968" y="1686"/>
                </a:lnTo>
                <a:lnTo>
                  <a:pt x="4971" y="1712"/>
                </a:lnTo>
                <a:lnTo>
                  <a:pt x="4974" y="1613"/>
                </a:lnTo>
                <a:lnTo>
                  <a:pt x="4977" y="1516"/>
                </a:lnTo>
                <a:lnTo>
                  <a:pt x="4980" y="1465"/>
                </a:lnTo>
                <a:lnTo>
                  <a:pt x="4983" y="1443"/>
                </a:lnTo>
                <a:lnTo>
                  <a:pt x="4986" y="1415"/>
                </a:lnTo>
                <a:lnTo>
                  <a:pt x="4989" y="1456"/>
                </a:lnTo>
                <a:lnTo>
                  <a:pt x="4992" y="1439"/>
                </a:lnTo>
                <a:lnTo>
                  <a:pt x="4996" y="1366"/>
                </a:lnTo>
                <a:lnTo>
                  <a:pt x="4999" y="1331"/>
                </a:lnTo>
                <a:lnTo>
                  <a:pt x="5002" y="1310"/>
                </a:lnTo>
                <a:lnTo>
                  <a:pt x="5005" y="1325"/>
                </a:lnTo>
                <a:lnTo>
                  <a:pt x="5008" y="1368"/>
                </a:lnTo>
                <a:lnTo>
                  <a:pt x="5011" y="1435"/>
                </a:lnTo>
                <a:lnTo>
                  <a:pt x="5014" y="1438"/>
                </a:lnTo>
                <a:lnTo>
                  <a:pt x="5017" y="1464"/>
                </a:lnTo>
                <a:lnTo>
                  <a:pt x="5020" y="1592"/>
                </a:lnTo>
                <a:lnTo>
                  <a:pt x="5023" y="1614"/>
                </a:lnTo>
                <a:lnTo>
                  <a:pt x="5026" y="1574"/>
                </a:lnTo>
                <a:lnTo>
                  <a:pt x="5030" y="1595"/>
                </a:lnTo>
                <a:lnTo>
                  <a:pt x="5033" y="1622"/>
                </a:lnTo>
                <a:lnTo>
                  <a:pt x="5036" y="1648"/>
                </a:lnTo>
                <a:lnTo>
                  <a:pt x="5039" y="1689"/>
                </a:lnTo>
                <a:lnTo>
                  <a:pt x="5042" y="1725"/>
                </a:lnTo>
                <a:lnTo>
                  <a:pt x="5045" y="1723"/>
                </a:lnTo>
                <a:lnTo>
                  <a:pt x="5048" y="1622"/>
                </a:lnTo>
                <a:lnTo>
                  <a:pt x="5051" y="1591"/>
                </a:lnTo>
                <a:lnTo>
                  <a:pt x="5054" y="1536"/>
                </a:lnTo>
                <a:lnTo>
                  <a:pt x="5057" y="1501"/>
                </a:lnTo>
                <a:lnTo>
                  <a:pt x="5061" y="1524"/>
                </a:lnTo>
                <a:lnTo>
                  <a:pt x="5064" y="1510"/>
                </a:lnTo>
                <a:lnTo>
                  <a:pt x="5067" y="1483"/>
                </a:lnTo>
                <a:lnTo>
                  <a:pt x="5070" y="1526"/>
                </a:lnTo>
                <a:lnTo>
                  <a:pt x="5073" y="1585"/>
                </a:lnTo>
                <a:lnTo>
                  <a:pt x="5076" y="1642"/>
                </a:lnTo>
                <a:lnTo>
                  <a:pt x="5079" y="1576"/>
                </a:lnTo>
                <a:lnTo>
                  <a:pt x="5082" y="1560"/>
                </a:lnTo>
                <a:lnTo>
                  <a:pt x="5085" y="1544"/>
                </a:lnTo>
                <a:lnTo>
                  <a:pt x="5088" y="1487"/>
                </a:lnTo>
                <a:lnTo>
                  <a:pt x="5091" y="1524"/>
                </a:lnTo>
                <a:lnTo>
                  <a:pt x="5095" y="1535"/>
                </a:lnTo>
                <a:lnTo>
                  <a:pt x="5098" y="1561"/>
                </a:lnTo>
                <a:lnTo>
                  <a:pt x="5101" y="1648"/>
                </a:lnTo>
                <a:lnTo>
                  <a:pt x="5104" y="1583"/>
                </a:lnTo>
                <a:lnTo>
                  <a:pt x="5107" y="1631"/>
                </a:lnTo>
                <a:lnTo>
                  <a:pt x="5110" y="1682"/>
                </a:lnTo>
                <a:lnTo>
                  <a:pt x="5113" y="1673"/>
                </a:lnTo>
                <a:lnTo>
                  <a:pt x="5116" y="1696"/>
                </a:lnTo>
                <a:lnTo>
                  <a:pt x="5119" y="1736"/>
                </a:lnTo>
                <a:lnTo>
                  <a:pt x="5122" y="1704"/>
                </a:lnTo>
                <a:lnTo>
                  <a:pt x="5125" y="1709"/>
                </a:lnTo>
                <a:lnTo>
                  <a:pt x="5129" y="1708"/>
                </a:lnTo>
                <a:lnTo>
                  <a:pt x="5132" y="1724"/>
                </a:lnTo>
                <a:lnTo>
                  <a:pt x="5135" y="1750"/>
                </a:lnTo>
                <a:lnTo>
                  <a:pt x="5138" y="1739"/>
                </a:lnTo>
                <a:lnTo>
                  <a:pt x="5141" y="1821"/>
                </a:lnTo>
                <a:lnTo>
                  <a:pt x="5144" y="1931"/>
                </a:lnTo>
                <a:lnTo>
                  <a:pt x="5147" y="1896"/>
                </a:lnTo>
                <a:lnTo>
                  <a:pt x="5150" y="1875"/>
                </a:lnTo>
                <a:lnTo>
                  <a:pt x="5153" y="1889"/>
                </a:lnTo>
                <a:lnTo>
                  <a:pt x="5156" y="1888"/>
                </a:lnTo>
                <a:lnTo>
                  <a:pt x="5159" y="1778"/>
                </a:lnTo>
                <a:lnTo>
                  <a:pt x="5163" y="1785"/>
                </a:lnTo>
                <a:lnTo>
                  <a:pt x="5166" y="1764"/>
                </a:lnTo>
                <a:lnTo>
                  <a:pt x="5169" y="1700"/>
                </a:lnTo>
                <a:lnTo>
                  <a:pt x="5172" y="1684"/>
                </a:lnTo>
                <a:lnTo>
                  <a:pt x="5175" y="1667"/>
                </a:lnTo>
                <a:lnTo>
                  <a:pt x="5178" y="1654"/>
                </a:lnTo>
                <a:lnTo>
                  <a:pt x="5181" y="1670"/>
                </a:lnTo>
                <a:lnTo>
                  <a:pt x="5184" y="1648"/>
                </a:lnTo>
                <a:lnTo>
                  <a:pt x="5187" y="1621"/>
                </a:lnTo>
                <a:lnTo>
                  <a:pt x="5190" y="1573"/>
                </a:lnTo>
                <a:lnTo>
                  <a:pt x="5193" y="1532"/>
                </a:lnTo>
                <a:lnTo>
                  <a:pt x="5197" y="1576"/>
                </a:lnTo>
                <a:lnTo>
                  <a:pt x="5200" y="1647"/>
                </a:lnTo>
                <a:lnTo>
                  <a:pt x="5203" y="1611"/>
                </a:lnTo>
                <a:lnTo>
                  <a:pt x="5206" y="1599"/>
                </a:lnTo>
                <a:lnTo>
                  <a:pt x="5209" y="1646"/>
                </a:lnTo>
                <a:lnTo>
                  <a:pt x="5212" y="1643"/>
                </a:lnTo>
                <a:lnTo>
                  <a:pt x="5215" y="1698"/>
                </a:lnTo>
                <a:lnTo>
                  <a:pt x="5218" y="1686"/>
                </a:lnTo>
                <a:lnTo>
                  <a:pt x="5221" y="1693"/>
                </a:lnTo>
                <a:lnTo>
                  <a:pt x="5224" y="1748"/>
                </a:lnTo>
                <a:lnTo>
                  <a:pt x="5227" y="1808"/>
                </a:lnTo>
                <a:lnTo>
                  <a:pt x="5231" y="1799"/>
                </a:lnTo>
                <a:lnTo>
                  <a:pt x="5234" y="1842"/>
                </a:lnTo>
                <a:lnTo>
                  <a:pt x="5237" y="1839"/>
                </a:lnTo>
                <a:lnTo>
                  <a:pt x="5240" y="1802"/>
                </a:lnTo>
                <a:lnTo>
                  <a:pt x="5243" y="1758"/>
                </a:lnTo>
                <a:lnTo>
                  <a:pt x="5246" y="1777"/>
                </a:lnTo>
                <a:lnTo>
                  <a:pt x="5249" y="1785"/>
                </a:lnTo>
                <a:lnTo>
                  <a:pt x="5252" y="1832"/>
                </a:lnTo>
                <a:lnTo>
                  <a:pt x="5255" y="1875"/>
                </a:lnTo>
                <a:lnTo>
                  <a:pt x="5258" y="1903"/>
                </a:lnTo>
                <a:lnTo>
                  <a:pt x="5261" y="1889"/>
                </a:lnTo>
                <a:lnTo>
                  <a:pt x="5265" y="1818"/>
                </a:lnTo>
                <a:lnTo>
                  <a:pt x="5268" y="1822"/>
                </a:lnTo>
                <a:lnTo>
                  <a:pt x="5271" y="1850"/>
                </a:lnTo>
                <a:lnTo>
                  <a:pt x="5274" y="1753"/>
                </a:lnTo>
                <a:lnTo>
                  <a:pt x="5277" y="1813"/>
                </a:lnTo>
                <a:lnTo>
                  <a:pt x="5280" y="1820"/>
                </a:lnTo>
                <a:lnTo>
                  <a:pt x="5283" y="1859"/>
                </a:lnTo>
                <a:lnTo>
                  <a:pt x="5286" y="1923"/>
                </a:lnTo>
                <a:lnTo>
                  <a:pt x="5289" y="1979"/>
                </a:lnTo>
                <a:lnTo>
                  <a:pt x="5292" y="2077"/>
                </a:lnTo>
                <a:lnTo>
                  <a:pt x="5295" y="2025"/>
                </a:lnTo>
                <a:lnTo>
                  <a:pt x="5299" y="1967"/>
                </a:lnTo>
                <a:lnTo>
                  <a:pt x="5302" y="2036"/>
                </a:lnTo>
                <a:lnTo>
                  <a:pt x="5305" y="2011"/>
                </a:lnTo>
                <a:lnTo>
                  <a:pt x="5308" y="2057"/>
                </a:lnTo>
                <a:lnTo>
                  <a:pt x="5311" y="2039"/>
                </a:lnTo>
                <a:lnTo>
                  <a:pt x="5314" y="2032"/>
                </a:lnTo>
                <a:lnTo>
                  <a:pt x="5317" y="2116"/>
                </a:lnTo>
                <a:lnTo>
                  <a:pt x="5320" y="2091"/>
                </a:lnTo>
                <a:lnTo>
                  <a:pt x="5323" y="2008"/>
                </a:lnTo>
                <a:lnTo>
                  <a:pt x="5326" y="1924"/>
                </a:lnTo>
                <a:lnTo>
                  <a:pt x="5329" y="1956"/>
                </a:lnTo>
                <a:lnTo>
                  <a:pt x="5333" y="1953"/>
                </a:lnTo>
                <a:lnTo>
                  <a:pt x="5336" y="1951"/>
                </a:lnTo>
                <a:lnTo>
                  <a:pt x="5339" y="1960"/>
                </a:lnTo>
                <a:lnTo>
                  <a:pt x="5342" y="1981"/>
                </a:lnTo>
                <a:lnTo>
                  <a:pt x="5345" y="2009"/>
                </a:lnTo>
                <a:lnTo>
                  <a:pt x="5348" y="2034"/>
                </a:lnTo>
                <a:lnTo>
                  <a:pt x="5351" y="1914"/>
                </a:lnTo>
                <a:lnTo>
                  <a:pt x="5354" y="1889"/>
                </a:lnTo>
                <a:lnTo>
                  <a:pt x="5357" y="1901"/>
                </a:lnTo>
                <a:lnTo>
                  <a:pt x="5360" y="1919"/>
                </a:lnTo>
                <a:lnTo>
                  <a:pt x="5363" y="1983"/>
                </a:lnTo>
                <a:lnTo>
                  <a:pt x="5367" y="1983"/>
                </a:lnTo>
                <a:lnTo>
                  <a:pt x="5370" y="2000"/>
                </a:lnTo>
                <a:lnTo>
                  <a:pt x="5373" y="1940"/>
                </a:lnTo>
                <a:lnTo>
                  <a:pt x="5376" y="1967"/>
                </a:lnTo>
                <a:lnTo>
                  <a:pt x="5379" y="1981"/>
                </a:lnTo>
                <a:lnTo>
                  <a:pt x="5382" y="1939"/>
                </a:lnTo>
                <a:lnTo>
                  <a:pt x="5385" y="1919"/>
                </a:lnTo>
                <a:lnTo>
                  <a:pt x="5388" y="1969"/>
                </a:lnTo>
                <a:lnTo>
                  <a:pt x="5391" y="2008"/>
                </a:lnTo>
                <a:lnTo>
                  <a:pt x="5394" y="2020"/>
                </a:lnTo>
                <a:lnTo>
                  <a:pt x="5397" y="1949"/>
                </a:lnTo>
                <a:lnTo>
                  <a:pt x="5401" y="2002"/>
                </a:lnTo>
                <a:lnTo>
                  <a:pt x="5404" y="1944"/>
                </a:lnTo>
                <a:lnTo>
                  <a:pt x="5407" y="1907"/>
                </a:lnTo>
                <a:lnTo>
                  <a:pt x="5410" y="1917"/>
                </a:lnTo>
                <a:lnTo>
                  <a:pt x="5413" y="1935"/>
                </a:lnTo>
                <a:lnTo>
                  <a:pt x="5416" y="1912"/>
                </a:lnTo>
                <a:lnTo>
                  <a:pt x="5419" y="1907"/>
                </a:lnTo>
                <a:lnTo>
                  <a:pt x="5422" y="1854"/>
                </a:lnTo>
                <a:lnTo>
                  <a:pt x="5425" y="1818"/>
                </a:lnTo>
                <a:lnTo>
                  <a:pt x="5428" y="1806"/>
                </a:lnTo>
                <a:lnTo>
                  <a:pt x="5431" y="1804"/>
                </a:lnTo>
                <a:lnTo>
                  <a:pt x="5435" y="1829"/>
                </a:lnTo>
                <a:lnTo>
                  <a:pt x="5438" y="1875"/>
                </a:lnTo>
                <a:lnTo>
                  <a:pt x="5441" y="1892"/>
                </a:lnTo>
                <a:lnTo>
                  <a:pt x="5444" y="1898"/>
                </a:lnTo>
                <a:lnTo>
                  <a:pt x="5447" y="1923"/>
                </a:lnTo>
                <a:lnTo>
                  <a:pt x="5450" y="1880"/>
                </a:lnTo>
                <a:lnTo>
                  <a:pt x="5453" y="1861"/>
                </a:lnTo>
                <a:lnTo>
                  <a:pt x="5456" y="1905"/>
                </a:lnTo>
                <a:lnTo>
                  <a:pt x="5459" y="1891"/>
                </a:lnTo>
                <a:lnTo>
                  <a:pt x="5462" y="1894"/>
                </a:lnTo>
                <a:lnTo>
                  <a:pt x="5466" y="1846"/>
                </a:lnTo>
                <a:lnTo>
                  <a:pt x="5469" y="1823"/>
                </a:lnTo>
                <a:lnTo>
                  <a:pt x="5472" y="1873"/>
                </a:lnTo>
                <a:lnTo>
                  <a:pt x="5475" y="1910"/>
                </a:lnTo>
                <a:lnTo>
                  <a:pt x="5478" y="1907"/>
                </a:lnTo>
                <a:lnTo>
                  <a:pt x="5481" y="1921"/>
                </a:lnTo>
                <a:lnTo>
                  <a:pt x="5484" y="2015"/>
                </a:lnTo>
                <a:lnTo>
                  <a:pt x="5487" y="1997"/>
                </a:lnTo>
                <a:lnTo>
                  <a:pt x="5490" y="2062"/>
                </a:lnTo>
                <a:lnTo>
                  <a:pt x="5493" y="2087"/>
                </a:lnTo>
                <a:lnTo>
                  <a:pt x="5496" y="2101"/>
                </a:lnTo>
                <a:lnTo>
                  <a:pt x="5500" y="2045"/>
                </a:lnTo>
                <a:lnTo>
                  <a:pt x="5503" y="1993"/>
                </a:lnTo>
                <a:lnTo>
                  <a:pt x="5506" y="2006"/>
                </a:lnTo>
                <a:lnTo>
                  <a:pt x="5509" y="2006"/>
                </a:lnTo>
                <a:lnTo>
                  <a:pt x="5512" y="2034"/>
                </a:lnTo>
                <a:lnTo>
                  <a:pt x="5515" y="2031"/>
                </a:lnTo>
                <a:lnTo>
                  <a:pt x="5518" y="2011"/>
                </a:lnTo>
                <a:lnTo>
                  <a:pt x="5521" y="2123"/>
                </a:lnTo>
                <a:lnTo>
                  <a:pt x="5524" y="2321"/>
                </a:lnTo>
                <a:lnTo>
                  <a:pt x="5527" y="2252"/>
                </a:lnTo>
                <a:lnTo>
                  <a:pt x="5530" y="2220"/>
                </a:lnTo>
                <a:lnTo>
                  <a:pt x="5534" y="2241"/>
                </a:lnTo>
                <a:lnTo>
                  <a:pt x="5537" y="2160"/>
                </a:lnTo>
                <a:lnTo>
                  <a:pt x="5540" y="2100"/>
                </a:lnTo>
                <a:lnTo>
                  <a:pt x="5543" y="2087"/>
                </a:lnTo>
                <a:lnTo>
                  <a:pt x="5546" y="2098"/>
                </a:lnTo>
                <a:lnTo>
                  <a:pt x="5549" y="2111"/>
                </a:lnTo>
                <a:lnTo>
                  <a:pt x="5552" y="2127"/>
                </a:lnTo>
                <a:lnTo>
                  <a:pt x="5555" y="2113"/>
                </a:lnTo>
                <a:lnTo>
                  <a:pt x="5558" y="2146"/>
                </a:lnTo>
                <a:lnTo>
                  <a:pt x="5561" y="2033"/>
                </a:lnTo>
                <a:lnTo>
                  <a:pt x="5564" y="2078"/>
                </a:lnTo>
                <a:lnTo>
                  <a:pt x="5568" y="2073"/>
                </a:lnTo>
                <a:lnTo>
                  <a:pt x="5571" y="2035"/>
                </a:lnTo>
                <a:lnTo>
                  <a:pt x="5574" y="2065"/>
                </a:lnTo>
                <a:lnTo>
                  <a:pt x="5577" y="2131"/>
                </a:lnTo>
                <a:lnTo>
                  <a:pt x="5580" y="2193"/>
                </a:lnTo>
                <a:lnTo>
                  <a:pt x="5583" y="2198"/>
                </a:lnTo>
                <a:lnTo>
                  <a:pt x="5586" y="2276"/>
                </a:lnTo>
                <a:lnTo>
                  <a:pt x="5589" y="2268"/>
                </a:lnTo>
                <a:lnTo>
                  <a:pt x="5592" y="2252"/>
                </a:lnTo>
                <a:lnTo>
                  <a:pt x="5595" y="2217"/>
                </a:lnTo>
                <a:lnTo>
                  <a:pt x="5598" y="2129"/>
                </a:lnTo>
                <a:lnTo>
                  <a:pt x="5602" y="2115"/>
                </a:lnTo>
                <a:lnTo>
                  <a:pt x="5605" y="2105"/>
                </a:lnTo>
                <a:lnTo>
                  <a:pt x="5608" y="2098"/>
                </a:lnTo>
                <a:lnTo>
                  <a:pt x="5611" y="2130"/>
                </a:lnTo>
                <a:lnTo>
                  <a:pt x="5614" y="2169"/>
                </a:lnTo>
                <a:lnTo>
                  <a:pt x="5617" y="2206"/>
                </a:lnTo>
                <a:lnTo>
                  <a:pt x="5620" y="2216"/>
                </a:lnTo>
                <a:lnTo>
                  <a:pt x="5623" y="2328"/>
                </a:lnTo>
                <a:lnTo>
                  <a:pt x="5626" y="2400"/>
                </a:lnTo>
                <a:lnTo>
                  <a:pt x="5629" y="2339"/>
                </a:lnTo>
                <a:lnTo>
                  <a:pt x="5632" y="2365"/>
                </a:lnTo>
                <a:lnTo>
                  <a:pt x="5636" y="2379"/>
                </a:lnTo>
                <a:lnTo>
                  <a:pt x="5639" y="2395"/>
                </a:lnTo>
                <a:lnTo>
                  <a:pt x="5642" y="2388"/>
                </a:lnTo>
              </a:path>
            </a:pathLst>
          </a:custGeom>
          <a:noFill/>
          <a:ln w="15875">
            <a:solidFill>
              <a:srgbClr val="1D2FB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99368" name="Rectangle 40"/>
          <p:cNvSpPr>
            <a:spLocks noChangeArrowheads="1"/>
          </p:cNvSpPr>
          <p:nvPr/>
        </p:nvSpPr>
        <p:spPr bwMode="auto">
          <a:xfrm>
            <a:off x="1187450" y="2060575"/>
            <a:ext cx="25796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US 10 year bond yields at their</a:t>
            </a:r>
            <a:br>
              <a:rPr lang="en-AU" sz="1400">
                <a:solidFill>
                  <a:srgbClr val="424242"/>
                </a:solidFill>
              </a:rPr>
            </a:br>
            <a:r>
              <a:rPr lang="en-AU" sz="1400">
                <a:solidFill>
                  <a:srgbClr val="424242"/>
                </a:solidFill>
              </a:rPr>
              <a:t>lowest level ever</a:t>
            </a:r>
            <a:endParaRPr lang="en-AU" sz="1400"/>
          </a:p>
        </p:txBody>
      </p:sp>
      <p:sp>
        <p:nvSpPr>
          <p:cNvPr id="99369" name="Rectangle 41"/>
          <p:cNvSpPr>
            <a:spLocks noChangeArrowheads="1"/>
          </p:cNvSpPr>
          <p:nvPr/>
        </p:nvSpPr>
        <p:spPr bwMode="auto">
          <a:xfrm>
            <a:off x="473075" y="5126038"/>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0</a:t>
            </a:r>
            <a:endParaRPr lang="en-AU" sz="1400"/>
          </a:p>
        </p:txBody>
      </p:sp>
      <p:sp>
        <p:nvSpPr>
          <p:cNvPr id="99370" name="Rectangle 42"/>
          <p:cNvSpPr>
            <a:spLocks noChangeArrowheads="1"/>
          </p:cNvSpPr>
          <p:nvPr/>
        </p:nvSpPr>
        <p:spPr bwMode="auto">
          <a:xfrm>
            <a:off x="473075" y="4786313"/>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2</a:t>
            </a:r>
            <a:endParaRPr lang="en-AU" sz="1400"/>
          </a:p>
        </p:txBody>
      </p:sp>
      <p:sp>
        <p:nvSpPr>
          <p:cNvPr id="99371" name="Rectangle 43"/>
          <p:cNvSpPr>
            <a:spLocks noChangeArrowheads="1"/>
          </p:cNvSpPr>
          <p:nvPr/>
        </p:nvSpPr>
        <p:spPr bwMode="auto">
          <a:xfrm>
            <a:off x="473075" y="4448175"/>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4</a:t>
            </a:r>
            <a:endParaRPr lang="en-AU" sz="1400"/>
          </a:p>
        </p:txBody>
      </p:sp>
      <p:sp>
        <p:nvSpPr>
          <p:cNvPr id="99372" name="Rectangle 44"/>
          <p:cNvSpPr>
            <a:spLocks noChangeArrowheads="1"/>
          </p:cNvSpPr>
          <p:nvPr/>
        </p:nvSpPr>
        <p:spPr bwMode="auto">
          <a:xfrm>
            <a:off x="473075" y="4108450"/>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6</a:t>
            </a:r>
            <a:endParaRPr lang="en-AU" sz="1400"/>
          </a:p>
        </p:txBody>
      </p:sp>
      <p:sp>
        <p:nvSpPr>
          <p:cNvPr id="99373" name="Rectangle 45"/>
          <p:cNvSpPr>
            <a:spLocks noChangeArrowheads="1"/>
          </p:cNvSpPr>
          <p:nvPr/>
        </p:nvSpPr>
        <p:spPr bwMode="auto">
          <a:xfrm>
            <a:off x="473075" y="3768725"/>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8</a:t>
            </a:r>
            <a:endParaRPr lang="en-AU" sz="1400"/>
          </a:p>
        </p:txBody>
      </p:sp>
      <p:sp>
        <p:nvSpPr>
          <p:cNvPr id="99374" name="Rectangle 46"/>
          <p:cNvSpPr>
            <a:spLocks noChangeArrowheads="1"/>
          </p:cNvSpPr>
          <p:nvPr/>
        </p:nvSpPr>
        <p:spPr bwMode="auto">
          <a:xfrm>
            <a:off x="395288" y="3429000"/>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10</a:t>
            </a:r>
            <a:endParaRPr lang="en-AU" sz="1400"/>
          </a:p>
        </p:txBody>
      </p:sp>
      <p:sp>
        <p:nvSpPr>
          <p:cNvPr id="99375" name="Rectangle 47"/>
          <p:cNvSpPr>
            <a:spLocks noChangeArrowheads="1"/>
          </p:cNvSpPr>
          <p:nvPr/>
        </p:nvSpPr>
        <p:spPr bwMode="auto">
          <a:xfrm>
            <a:off x="395288" y="309086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12</a:t>
            </a:r>
            <a:endParaRPr lang="en-AU" sz="1400"/>
          </a:p>
        </p:txBody>
      </p:sp>
      <p:sp>
        <p:nvSpPr>
          <p:cNvPr id="99376" name="Rectangle 48"/>
          <p:cNvSpPr>
            <a:spLocks noChangeArrowheads="1"/>
          </p:cNvSpPr>
          <p:nvPr/>
        </p:nvSpPr>
        <p:spPr bwMode="auto">
          <a:xfrm>
            <a:off x="395288" y="2751138"/>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14</a:t>
            </a:r>
            <a:endParaRPr lang="en-AU" sz="1400"/>
          </a:p>
        </p:txBody>
      </p:sp>
      <p:sp>
        <p:nvSpPr>
          <p:cNvPr id="99377" name="Rectangle 49"/>
          <p:cNvSpPr>
            <a:spLocks noChangeArrowheads="1"/>
          </p:cNvSpPr>
          <p:nvPr/>
        </p:nvSpPr>
        <p:spPr bwMode="auto">
          <a:xfrm>
            <a:off x="395288" y="241141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16</a:t>
            </a:r>
            <a:endParaRPr lang="en-AU" sz="1400"/>
          </a:p>
        </p:txBody>
      </p:sp>
      <p:sp>
        <p:nvSpPr>
          <p:cNvPr id="99378" name="Rectangle 50"/>
          <p:cNvSpPr>
            <a:spLocks noChangeArrowheads="1"/>
          </p:cNvSpPr>
          <p:nvPr/>
        </p:nvSpPr>
        <p:spPr bwMode="auto">
          <a:xfrm>
            <a:off x="444500"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1860</a:t>
            </a:r>
            <a:endParaRPr lang="en-AU" sz="1400"/>
          </a:p>
        </p:txBody>
      </p:sp>
      <p:sp>
        <p:nvSpPr>
          <p:cNvPr id="99379" name="Rectangle 51"/>
          <p:cNvSpPr>
            <a:spLocks noChangeArrowheads="1"/>
          </p:cNvSpPr>
          <p:nvPr/>
        </p:nvSpPr>
        <p:spPr bwMode="auto">
          <a:xfrm>
            <a:off x="927100"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1880</a:t>
            </a:r>
            <a:endParaRPr lang="en-AU" sz="1400"/>
          </a:p>
        </p:txBody>
      </p:sp>
      <p:sp>
        <p:nvSpPr>
          <p:cNvPr id="99380" name="Rectangle 52"/>
          <p:cNvSpPr>
            <a:spLocks noChangeArrowheads="1"/>
          </p:cNvSpPr>
          <p:nvPr/>
        </p:nvSpPr>
        <p:spPr bwMode="auto">
          <a:xfrm>
            <a:off x="1409700"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1900</a:t>
            </a:r>
            <a:endParaRPr lang="en-AU" sz="1400"/>
          </a:p>
        </p:txBody>
      </p:sp>
      <p:sp>
        <p:nvSpPr>
          <p:cNvPr id="99381" name="Rectangle 53"/>
          <p:cNvSpPr>
            <a:spLocks noChangeArrowheads="1"/>
          </p:cNvSpPr>
          <p:nvPr/>
        </p:nvSpPr>
        <p:spPr bwMode="auto">
          <a:xfrm>
            <a:off x="1892300"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1920</a:t>
            </a:r>
            <a:endParaRPr lang="en-AU" sz="1400"/>
          </a:p>
        </p:txBody>
      </p:sp>
      <p:sp>
        <p:nvSpPr>
          <p:cNvPr id="99382" name="Rectangle 54"/>
          <p:cNvSpPr>
            <a:spLocks noChangeArrowheads="1"/>
          </p:cNvSpPr>
          <p:nvPr/>
        </p:nvSpPr>
        <p:spPr bwMode="auto">
          <a:xfrm>
            <a:off x="2373313"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1940</a:t>
            </a:r>
            <a:endParaRPr lang="en-AU" sz="1400"/>
          </a:p>
        </p:txBody>
      </p:sp>
      <p:sp>
        <p:nvSpPr>
          <p:cNvPr id="99383" name="Rectangle 55"/>
          <p:cNvSpPr>
            <a:spLocks noChangeArrowheads="1"/>
          </p:cNvSpPr>
          <p:nvPr/>
        </p:nvSpPr>
        <p:spPr bwMode="auto">
          <a:xfrm>
            <a:off x="2855913"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1960</a:t>
            </a:r>
            <a:endParaRPr lang="en-AU" sz="1400"/>
          </a:p>
        </p:txBody>
      </p:sp>
      <p:sp>
        <p:nvSpPr>
          <p:cNvPr id="99384" name="Rectangle 56"/>
          <p:cNvSpPr>
            <a:spLocks noChangeArrowheads="1"/>
          </p:cNvSpPr>
          <p:nvPr/>
        </p:nvSpPr>
        <p:spPr bwMode="auto">
          <a:xfrm>
            <a:off x="3338513"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1980</a:t>
            </a:r>
            <a:endParaRPr lang="en-AU" sz="1400"/>
          </a:p>
        </p:txBody>
      </p:sp>
      <p:sp>
        <p:nvSpPr>
          <p:cNvPr id="99385" name="Rectangle 57"/>
          <p:cNvSpPr>
            <a:spLocks noChangeArrowheads="1"/>
          </p:cNvSpPr>
          <p:nvPr/>
        </p:nvSpPr>
        <p:spPr bwMode="auto">
          <a:xfrm>
            <a:off x="3821113" y="5359400"/>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2000</a:t>
            </a:r>
            <a:endParaRPr lang="en-AU" sz="1400"/>
          </a:p>
        </p:txBody>
      </p:sp>
      <p:sp>
        <p:nvSpPr>
          <p:cNvPr id="99386" name="Rectangle 58"/>
          <p:cNvSpPr>
            <a:spLocks noChangeArrowheads="1"/>
          </p:cNvSpPr>
          <p:nvPr/>
        </p:nvSpPr>
        <p:spPr bwMode="auto">
          <a:xfrm>
            <a:off x="684213" y="2565400"/>
            <a:ext cx="16430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10 year bond yield, </a:t>
            </a:r>
            <a:endParaRPr lang="en-AU" sz="1400"/>
          </a:p>
        </p:txBody>
      </p:sp>
      <p:sp>
        <p:nvSpPr>
          <p:cNvPr id="99387" name="Rectangle 59"/>
          <p:cNvSpPr>
            <a:spLocks noChangeArrowheads="1"/>
          </p:cNvSpPr>
          <p:nvPr/>
        </p:nvSpPr>
        <p:spPr bwMode="auto">
          <a:xfrm>
            <a:off x="1120775" y="2781300"/>
            <a:ext cx="6397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424242"/>
                </a:solidFill>
              </a:rPr>
              <a:t>percent</a:t>
            </a:r>
            <a:endParaRPr lang="en-AU" sz="1400"/>
          </a:p>
        </p:txBody>
      </p:sp>
      <p:sp>
        <p:nvSpPr>
          <p:cNvPr id="99391" name="Rectangle 63"/>
          <p:cNvSpPr>
            <a:spLocks noChangeArrowheads="1"/>
          </p:cNvSpPr>
          <p:nvPr/>
        </p:nvSpPr>
        <p:spPr bwMode="auto">
          <a:xfrm>
            <a:off x="4652963" y="2211388"/>
            <a:ext cx="44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b="0">
                <a:solidFill>
                  <a:srgbClr val="000000"/>
                </a:solidFill>
                <a:latin typeface="Times New Roman" pitchFamily="18" charset="0"/>
              </a:rPr>
              <a:t> </a:t>
            </a:r>
            <a:endParaRPr lang="en-AU" sz="1400"/>
          </a:p>
        </p:txBody>
      </p:sp>
      <p:sp>
        <p:nvSpPr>
          <p:cNvPr id="99392" name="Rectangle 64"/>
          <p:cNvSpPr>
            <a:spLocks noChangeArrowheads="1"/>
          </p:cNvSpPr>
          <p:nvPr/>
        </p:nvSpPr>
        <p:spPr bwMode="auto">
          <a:xfrm>
            <a:off x="4883150" y="2517775"/>
            <a:ext cx="3768725"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99393" name="Rectangle 65"/>
          <p:cNvSpPr>
            <a:spLocks noChangeArrowheads="1"/>
          </p:cNvSpPr>
          <p:nvPr/>
        </p:nvSpPr>
        <p:spPr bwMode="auto">
          <a:xfrm>
            <a:off x="4883150" y="2517775"/>
            <a:ext cx="3768725" cy="2700338"/>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99394" name="Line 66"/>
          <p:cNvSpPr>
            <a:spLocks noChangeShapeType="1"/>
          </p:cNvSpPr>
          <p:nvPr/>
        </p:nvSpPr>
        <p:spPr bwMode="auto">
          <a:xfrm>
            <a:off x="4883150" y="2517775"/>
            <a:ext cx="0" cy="27003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95" name="Line 67"/>
          <p:cNvSpPr>
            <a:spLocks noChangeShapeType="1"/>
          </p:cNvSpPr>
          <p:nvPr/>
        </p:nvSpPr>
        <p:spPr bwMode="auto">
          <a:xfrm>
            <a:off x="4845050" y="5218113"/>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96" name="Line 68"/>
          <p:cNvSpPr>
            <a:spLocks noChangeShapeType="1"/>
          </p:cNvSpPr>
          <p:nvPr/>
        </p:nvSpPr>
        <p:spPr bwMode="auto">
          <a:xfrm>
            <a:off x="4845050" y="4948238"/>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97" name="Line 69"/>
          <p:cNvSpPr>
            <a:spLocks noChangeShapeType="1"/>
          </p:cNvSpPr>
          <p:nvPr/>
        </p:nvSpPr>
        <p:spPr bwMode="auto">
          <a:xfrm>
            <a:off x="4845050" y="4676775"/>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98" name="Line 70"/>
          <p:cNvSpPr>
            <a:spLocks noChangeShapeType="1"/>
          </p:cNvSpPr>
          <p:nvPr/>
        </p:nvSpPr>
        <p:spPr bwMode="auto">
          <a:xfrm>
            <a:off x="4845050" y="4408488"/>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399" name="Line 71"/>
          <p:cNvSpPr>
            <a:spLocks noChangeShapeType="1"/>
          </p:cNvSpPr>
          <p:nvPr/>
        </p:nvSpPr>
        <p:spPr bwMode="auto">
          <a:xfrm>
            <a:off x="4845050" y="4138613"/>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0" name="Line 72"/>
          <p:cNvSpPr>
            <a:spLocks noChangeShapeType="1"/>
          </p:cNvSpPr>
          <p:nvPr/>
        </p:nvSpPr>
        <p:spPr bwMode="auto">
          <a:xfrm>
            <a:off x="4845050" y="3867150"/>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1" name="Line 73"/>
          <p:cNvSpPr>
            <a:spLocks noChangeShapeType="1"/>
          </p:cNvSpPr>
          <p:nvPr/>
        </p:nvSpPr>
        <p:spPr bwMode="auto">
          <a:xfrm>
            <a:off x="4845050" y="3598863"/>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2" name="Line 74"/>
          <p:cNvSpPr>
            <a:spLocks noChangeShapeType="1"/>
          </p:cNvSpPr>
          <p:nvPr/>
        </p:nvSpPr>
        <p:spPr bwMode="auto">
          <a:xfrm>
            <a:off x="4845050" y="3327400"/>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3" name="Line 75"/>
          <p:cNvSpPr>
            <a:spLocks noChangeShapeType="1"/>
          </p:cNvSpPr>
          <p:nvPr/>
        </p:nvSpPr>
        <p:spPr bwMode="auto">
          <a:xfrm>
            <a:off x="4845050" y="3057525"/>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4" name="Line 76"/>
          <p:cNvSpPr>
            <a:spLocks noChangeShapeType="1"/>
          </p:cNvSpPr>
          <p:nvPr/>
        </p:nvSpPr>
        <p:spPr bwMode="auto">
          <a:xfrm>
            <a:off x="4845050" y="2786063"/>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5" name="Line 77"/>
          <p:cNvSpPr>
            <a:spLocks noChangeShapeType="1"/>
          </p:cNvSpPr>
          <p:nvPr/>
        </p:nvSpPr>
        <p:spPr bwMode="auto">
          <a:xfrm>
            <a:off x="4845050" y="2517775"/>
            <a:ext cx="381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6" name="Line 78"/>
          <p:cNvSpPr>
            <a:spLocks noChangeShapeType="1"/>
          </p:cNvSpPr>
          <p:nvPr/>
        </p:nvSpPr>
        <p:spPr bwMode="auto">
          <a:xfrm>
            <a:off x="4883150" y="5218113"/>
            <a:ext cx="37687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7" name="Line 79"/>
          <p:cNvSpPr>
            <a:spLocks noChangeShapeType="1"/>
          </p:cNvSpPr>
          <p:nvPr/>
        </p:nvSpPr>
        <p:spPr bwMode="auto">
          <a:xfrm flipV="1">
            <a:off x="488315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8" name="Line 80"/>
          <p:cNvSpPr>
            <a:spLocks noChangeShapeType="1"/>
          </p:cNvSpPr>
          <p:nvPr/>
        </p:nvSpPr>
        <p:spPr bwMode="auto">
          <a:xfrm flipV="1">
            <a:off x="5211763"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09" name="Line 81"/>
          <p:cNvSpPr>
            <a:spLocks noChangeShapeType="1"/>
          </p:cNvSpPr>
          <p:nvPr/>
        </p:nvSpPr>
        <p:spPr bwMode="auto">
          <a:xfrm flipV="1">
            <a:off x="5538788"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0" name="Line 82"/>
          <p:cNvSpPr>
            <a:spLocks noChangeShapeType="1"/>
          </p:cNvSpPr>
          <p:nvPr/>
        </p:nvSpPr>
        <p:spPr bwMode="auto">
          <a:xfrm flipV="1">
            <a:off x="586740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1" name="Line 83"/>
          <p:cNvSpPr>
            <a:spLocks noChangeShapeType="1"/>
          </p:cNvSpPr>
          <p:nvPr/>
        </p:nvSpPr>
        <p:spPr bwMode="auto">
          <a:xfrm flipV="1">
            <a:off x="6194425"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2" name="Line 84"/>
          <p:cNvSpPr>
            <a:spLocks noChangeShapeType="1"/>
          </p:cNvSpPr>
          <p:nvPr/>
        </p:nvSpPr>
        <p:spPr bwMode="auto">
          <a:xfrm flipV="1">
            <a:off x="652145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3" name="Line 85"/>
          <p:cNvSpPr>
            <a:spLocks noChangeShapeType="1"/>
          </p:cNvSpPr>
          <p:nvPr/>
        </p:nvSpPr>
        <p:spPr bwMode="auto">
          <a:xfrm flipV="1">
            <a:off x="6848475"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4" name="Line 86"/>
          <p:cNvSpPr>
            <a:spLocks noChangeShapeType="1"/>
          </p:cNvSpPr>
          <p:nvPr/>
        </p:nvSpPr>
        <p:spPr bwMode="auto">
          <a:xfrm flipV="1">
            <a:off x="717550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5" name="Line 87"/>
          <p:cNvSpPr>
            <a:spLocks noChangeShapeType="1"/>
          </p:cNvSpPr>
          <p:nvPr/>
        </p:nvSpPr>
        <p:spPr bwMode="auto">
          <a:xfrm flipV="1">
            <a:off x="750570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6" name="Line 88"/>
          <p:cNvSpPr>
            <a:spLocks noChangeShapeType="1"/>
          </p:cNvSpPr>
          <p:nvPr/>
        </p:nvSpPr>
        <p:spPr bwMode="auto">
          <a:xfrm flipV="1">
            <a:off x="7832725"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7" name="Line 89"/>
          <p:cNvSpPr>
            <a:spLocks noChangeShapeType="1"/>
          </p:cNvSpPr>
          <p:nvPr/>
        </p:nvSpPr>
        <p:spPr bwMode="auto">
          <a:xfrm flipV="1">
            <a:off x="8159750"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8" name="Line 90"/>
          <p:cNvSpPr>
            <a:spLocks noChangeShapeType="1"/>
          </p:cNvSpPr>
          <p:nvPr/>
        </p:nvSpPr>
        <p:spPr bwMode="auto">
          <a:xfrm flipV="1">
            <a:off x="8488363" y="5218113"/>
            <a:ext cx="0" cy="555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AU"/>
          </a:p>
        </p:txBody>
      </p:sp>
      <p:sp>
        <p:nvSpPr>
          <p:cNvPr id="99419" name="Freeform 91"/>
          <p:cNvSpPr>
            <a:spLocks/>
          </p:cNvSpPr>
          <p:nvPr/>
        </p:nvSpPr>
        <p:spPr bwMode="auto">
          <a:xfrm>
            <a:off x="4899025" y="3001963"/>
            <a:ext cx="3638550" cy="1798637"/>
          </a:xfrm>
          <a:custGeom>
            <a:avLst/>
            <a:gdLst>
              <a:gd name="T0" fmla="*/ 49 w 5470"/>
              <a:gd name="T1" fmla="*/ 1813 h 1919"/>
              <a:gd name="T2" fmla="*/ 148 w 5470"/>
              <a:gd name="T3" fmla="*/ 1818 h 1919"/>
              <a:gd name="T4" fmla="*/ 246 w 5470"/>
              <a:gd name="T5" fmla="*/ 1868 h 1919"/>
              <a:gd name="T6" fmla="*/ 345 w 5470"/>
              <a:gd name="T7" fmla="*/ 1850 h 1919"/>
              <a:gd name="T8" fmla="*/ 443 w 5470"/>
              <a:gd name="T9" fmla="*/ 1814 h 1919"/>
              <a:gd name="T10" fmla="*/ 542 w 5470"/>
              <a:gd name="T11" fmla="*/ 1813 h 1919"/>
              <a:gd name="T12" fmla="*/ 640 w 5470"/>
              <a:gd name="T13" fmla="*/ 1752 h 1919"/>
              <a:gd name="T14" fmla="*/ 739 w 5470"/>
              <a:gd name="T15" fmla="*/ 1635 h 1919"/>
              <a:gd name="T16" fmla="*/ 838 w 5470"/>
              <a:gd name="T17" fmla="*/ 1653 h 1919"/>
              <a:gd name="T18" fmla="*/ 936 w 5470"/>
              <a:gd name="T19" fmla="*/ 1519 h 1919"/>
              <a:gd name="T20" fmla="*/ 1035 w 5470"/>
              <a:gd name="T21" fmla="*/ 1387 h 1919"/>
              <a:gd name="T22" fmla="*/ 1133 w 5470"/>
              <a:gd name="T23" fmla="*/ 1498 h 1919"/>
              <a:gd name="T24" fmla="*/ 1232 w 5470"/>
              <a:gd name="T25" fmla="*/ 1615 h 1919"/>
              <a:gd name="T26" fmla="*/ 1330 w 5470"/>
              <a:gd name="T27" fmla="*/ 1582 h 1919"/>
              <a:gd name="T28" fmla="*/ 1429 w 5470"/>
              <a:gd name="T29" fmla="*/ 1562 h 1919"/>
              <a:gd name="T30" fmla="*/ 1528 w 5470"/>
              <a:gd name="T31" fmla="*/ 1690 h 1919"/>
              <a:gd name="T32" fmla="*/ 1626 w 5470"/>
              <a:gd name="T33" fmla="*/ 1844 h 1919"/>
              <a:gd name="T34" fmla="*/ 1725 w 5470"/>
              <a:gd name="T35" fmla="*/ 1826 h 1919"/>
              <a:gd name="T36" fmla="*/ 1823 w 5470"/>
              <a:gd name="T37" fmla="*/ 1834 h 1919"/>
              <a:gd name="T38" fmla="*/ 1922 w 5470"/>
              <a:gd name="T39" fmla="*/ 1817 h 1919"/>
              <a:gd name="T40" fmla="*/ 2020 w 5470"/>
              <a:gd name="T41" fmla="*/ 1896 h 1919"/>
              <a:gd name="T42" fmla="*/ 2119 w 5470"/>
              <a:gd name="T43" fmla="*/ 1898 h 1919"/>
              <a:gd name="T44" fmla="*/ 2218 w 5470"/>
              <a:gd name="T45" fmla="*/ 1896 h 1919"/>
              <a:gd name="T46" fmla="*/ 2316 w 5470"/>
              <a:gd name="T47" fmla="*/ 1908 h 1919"/>
              <a:gd name="T48" fmla="*/ 2415 w 5470"/>
              <a:gd name="T49" fmla="*/ 1915 h 1919"/>
              <a:gd name="T50" fmla="*/ 2513 w 5470"/>
              <a:gd name="T51" fmla="*/ 1824 h 1919"/>
              <a:gd name="T52" fmla="*/ 2612 w 5470"/>
              <a:gd name="T53" fmla="*/ 1731 h 1919"/>
              <a:gd name="T54" fmla="*/ 2710 w 5470"/>
              <a:gd name="T55" fmla="*/ 1712 h 1919"/>
              <a:gd name="T56" fmla="*/ 2809 w 5470"/>
              <a:gd name="T57" fmla="*/ 1644 h 1919"/>
              <a:gd name="T58" fmla="*/ 2908 w 5470"/>
              <a:gd name="T59" fmla="*/ 1669 h 1919"/>
              <a:gd name="T60" fmla="*/ 3006 w 5470"/>
              <a:gd name="T61" fmla="*/ 1661 h 1919"/>
              <a:gd name="T62" fmla="*/ 3105 w 5470"/>
              <a:gd name="T63" fmla="*/ 1746 h 1919"/>
              <a:gd name="T64" fmla="*/ 3203 w 5470"/>
              <a:gd name="T65" fmla="*/ 1622 h 1919"/>
              <a:gd name="T66" fmla="*/ 3302 w 5470"/>
              <a:gd name="T67" fmla="*/ 1630 h 1919"/>
              <a:gd name="T68" fmla="*/ 3400 w 5470"/>
              <a:gd name="T69" fmla="*/ 1376 h 1919"/>
              <a:gd name="T70" fmla="*/ 3499 w 5470"/>
              <a:gd name="T71" fmla="*/ 1521 h 1919"/>
              <a:gd name="T72" fmla="*/ 3598 w 5470"/>
              <a:gd name="T73" fmla="*/ 992 h 1919"/>
              <a:gd name="T74" fmla="*/ 3696 w 5470"/>
              <a:gd name="T75" fmla="*/ 923 h 1919"/>
              <a:gd name="T76" fmla="*/ 3795 w 5470"/>
              <a:gd name="T77" fmla="*/ 1053 h 1919"/>
              <a:gd name="T78" fmla="*/ 3893 w 5470"/>
              <a:gd name="T79" fmla="*/ 663 h 1919"/>
              <a:gd name="T80" fmla="*/ 3992 w 5470"/>
              <a:gd name="T81" fmla="*/ 0 h 1919"/>
              <a:gd name="T82" fmla="*/ 4090 w 5470"/>
              <a:gd name="T83" fmla="*/ 382 h 1919"/>
              <a:gd name="T84" fmla="*/ 4189 w 5470"/>
              <a:gd name="T85" fmla="*/ 498 h 1919"/>
              <a:gd name="T86" fmla="*/ 4288 w 5470"/>
              <a:gd name="T87" fmla="*/ 642 h 1919"/>
              <a:gd name="T88" fmla="*/ 4386 w 5470"/>
              <a:gd name="T89" fmla="*/ 433 h 1919"/>
              <a:gd name="T90" fmla="*/ 4485 w 5470"/>
              <a:gd name="T91" fmla="*/ 1082 h 1919"/>
              <a:gd name="T92" fmla="*/ 4583 w 5470"/>
              <a:gd name="T93" fmla="*/ 981 h 1919"/>
              <a:gd name="T94" fmla="*/ 4682 w 5470"/>
              <a:gd name="T95" fmla="*/ 1082 h 1919"/>
              <a:gd name="T96" fmla="*/ 4780 w 5470"/>
              <a:gd name="T97" fmla="*/ 1560 h 1919"/>
              <a:gd name="T98" fmla="*/ 4879 w 5470"/>
              <a:gd name="T99" fmla="*/ 1475 h 1919"/>
              <a:gd name="T100" fmla="*/ 4978 w 5470"/>
              <a:gd name="T101" fmla="*/ 1498 h 1919"/>
              <a:gd name="T102" fmla="*/ 5076 w 5470"/>
              <a:gd name="T103" fmla="*/ 1521 h 1919"/>
              <a:gd name="T104" fmla="*/ 5175 w 5470"/>
              <a:gd name="T105" fmla="*/ 1537 h 1919"/>
              <a:gd name="T106" fmla="*/ 5273 w 5470"/>
              <a:gd name="T107" fmla="*/ 1559 h 1919"/>
              <a:gd name="T108" fmla="*/ 5372 w 5470"/>
              <a:gd name="T109" fmla="*/ 1596 h 1919"/>
              <a:gd name="T110" fmla="*/ 5470 w 5470"/>
              <a:gd name="T111" fmla="*/ 183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470" h="1919">
                <a:moveTo>
                  <a:pt x="0" y="1883"/>
                </a:moveTo>
                <a:lnTo>
                  <a:pt x="49" y="1813"/>
                </a:lnTo>
                <a:lnTo>
                  <a:pt x="98" y="1859"/>
                </a:lnTo>
                <a:lnTo>
                  <a:pt x="148" y="1818"/>
                </a:lnTo>
                <a:lnTo>
                  <a:pt x="197" y="1787"/>
                </a:lnTo>
                <a:lnTo>
                  <a:pt x="246" y="1868"/>
                </a:lnTo>
                <a:lnTo>
                  <a:pt x="295" y="1878"/>
                </a:lnTo>
                <a:lnTo>
                  <a:pt x="345" y="1850"/>
                </a:lnTo>
                <a:lnTo>
                  <a:pt x="394" y="1837"/>
                </a:lnTo>
                <a:lnTo>
                  <a:pt x="443" y="1814"/>
                </a:lnTo>
                <a:lnTo>
                  <a:pt x="493" y="1840"/>
                </a:lnTo>
                <a:lnTo>
                  <a:pt x="542" y="1813"/>
                </a:lnTo>
                <a:lnTo>
                  <a:pt x="591" y="1666"/>
                </a:lnTo>
                <a:lnTo>
                  <a:pt x="640" y="1752"/>
                </a:lnTo>
                <a:lnTo>
                  <a:pt x="690" y="1720"/>
                </a:lnTo>
                <a:lnTo>
                  <a:pt x="739" y="1635"/>
                </a:lnTo>
                <a:lnTo>
                  <a:pt x="788" y="1596"/>
                </a:lnTo>
                <a:lnTo>
                  <a:pt x="838" y="1653"/>
                </a:lnTo>
                <a:lnTo>
                  <a:pt x="887" y="1602"/>
                </a:lnTo>
                <a:lnTo>
                  <a:pt x="936" y="1519"/>
                </a:lnTo>
                <a:lnTo>
                  <a:pt x="985" y="1324"/>
                </a:lnTo>
                <a:lnTo>
                  <a:pt x="1035" y="1387"/>
                </a:lnTo>
                <a:lnTo>
                  <a:pt x="1084" y="1458"/>
                </a:lnTo>
                <a:lnTo>
                  <a:pt x="1133" y="1498"/>
                </a:lnTo>
                <a:lnTo>
                  <a:pt x="1183" y="1506"/>
                </a:lnTo>
                <a:lnTo>
                  <a:pt x="1232" y="1615"/>
                </a:lnTo>
                <a:lnTo>
                  <a:pt x="1281" y="1595"/>
                </a:lnTo>
                <a:lnTo>
                  <a:pt x="1330" y="1582"/>
                </a:lnTo>
                <a:lnTo>
                  <a:pt x="1380" y="1607"/>
                </a:lnTo>
                <a:lnTo>
                  <a:pt x="1429" y="1562"/>
                </a:lnTo>
                <a:lnTo>
                  <a:pt x="1478" y="1426"/>
                </a:lnTo>
                <a:lnTo>
                  <a:pt x="1528" y="1690"/>
                </a:lnTo>
                <a:lnTo>
                  <a:pt x="1577" y="1800"/>
                </a:lnTo>
                <a:lnTo>
                  <a:pt x="1626" y="1844"/>
                </a:lnTo>
                <a:lnTo>
                  <a:pt x="1675" y="1888"/>
                </a:lnTo>
                <a:lnTo>
                  <a:pt x="1725" y="1826"/>
                </a:lnTo>
                <a:lnTo>
                  <a:pt x="1774" y="1785"/>
                </a:lnTo>
                <a:lnTo>
                  <a:pt x="1823" y="1834"/>
                </a:lnTo>
                <a:lnTo>
                  <a:pt x="1873" y="1803"/>
                </a:lnTo>
                <a:lnTo>
                  <a:pt x="1922" y="1817"/>
                </a:lnTo>
                <a:lnTo>
                  <a:pt x="1971" y="1919"/>
                </a:lnTo>
                <a:lnTo>
                  <a:pt x="2020" y="1896"/>
                </a:lnTo>
                <a:lnTo>
                  <a:pt x="2070" y="1899"/>
                </a:lnTo>
                <a:lnTo>
                  <a:pt x="2119" y="1898"/>
                </a:lnTo>
                <a:lnTo>
                  <a:pt x="2168" y="1898"/>
                </a:lnTo>
                <a:lnTo>
                  <a:pt x="2218" y="1896"/>
                </a:lnTo>
                <a:lnTo>
                  <a:pt x="2267" y="1902"/>
                </a:lnTo>
                <a:lnTo>
                  <a:pt x="2316" y="1908"/>
                </a:lnTo>
                <a:lnTo>
                  <a:pt x="2365" y="1914"/>
                </a:lnTo>
                <a:lnTo>
                  <a:pt x="2415" y="1915"/>
                </a:lnTo>
                <a:lnTo>
                  <a:pt x="2464" y="1908"/>
                </a:lnTo>
                <a:lnTo>
                  <a:pt x="2513" y="1824"/>
                </a:lnTo>
                <a:lnTo>
                  <a:pt x="2563" y="1712"/>
                </a:lnTo>
                <a:lnTo>
                  <a:pt x="2612" y="1731"/>
                </a:lnTo>
                <a:lnTo>
                  <a:pt x="2661" y="1713"/>
                </a:lnTo>
                <a:lnTo>
                  <a:pt x="2710" y="1712"/>
                </a:lnTo>
                <a:lnTo>
                  <a:pt x="2760" y="1631"/>
                </a:lnTo>
                <a:lnTo>
                  <a:pt x="2809" y="1644"/>
                </a:lnTo>
                <a:lnTo>
                  <a:pt x="2858" y="1654"/>
                </a:lnTo>
                <a:lnTo>
                  <a:pt x="2908" y="1669"/>
                </a:lnTo>
                <a:lnTo>
                  <a:pt x="2957" y="1595"/>
                </a:lnTo>
                <a:lnTo>
                  <a:pt x="3006" y="1661"/>
                </a:lnTo>
                <a:lnTo>
                  <a:pt x="3055" y="1684"/>
                </a:lnTo>
                <a:lnTo>
                  <a:pt x="3105" y="1746"/>
                </a:lnTo>
                <a:lnTo>
                  <a:pt x="3154" y="1679"/>
                </a:lnTo>
                <a:lnTo>
                  <a:pt x="3203" y="1622"/>
                </a:lnTo>
                <a:lnTo>
                  <a:pt x="3253" y="1641"/>
                </a:lnTo>
                <a:lnTo>
                  <a:pt x="3302" y="1630"/>
                </a:lnTo>
                <a:lnTo>
                  <a:pt x="3351" y="1657"/>
                </a:lnTo>
                <a:lnTo>
                  <a:pt x="3400" y="1376"/>
                </a:lnTo>
                <a:lnTo>
                  <a:pt x="3450" y="1380"/>
                </a:lnTo>
                <a:lnTo>
                  <a:pt x="3499" y="1521"/>
                </a:lnTo>
                <a:lnTo>
                  <a:pt x="3548" y="1396"/>
                </a:lnTo>
                <a:lnTo>
                  <a:pt x="3598" y="992"/>
                </a:lnTo>
                <a:lnTo>
                  <a:pt x="3647" y="995"/>
                </a:lnTo>
                <a:lnTo>
                  <a:pt x="3696" y="923"/>
                </a:lnTo>
                <a:lnTo>
                  <a:pt x="3745" y="865"/>
                </a:lnTo>
                <a:lnTo>
                  <a:pt x="3795" y="1053"/>
                </a:lnTo>
                <a:lnTo>
                  <a:pt x="3844" y="923"/>
                </a:lnTo>
                <a:lnTo>
                  <a:pt x="3893" y="663"/>
                </a:lnTo>
                <a:lnTo>
                  <a:pt x="3943" y="476"/>
                </a:lnTo>
                <a:lnTo>
                  <a:pt x="3992" y="0"/>
                </a:lnTo>
                <a:lnTo>
                  <a:pt x="4041" y="245"/>
                </a:lnTo>
                <a:lnTo>
                  <a:pt x="4090" y="382"/>
                </a:lnTo>
                <a:lnTo>
                  <a:pt x="4140" y="418"/>
                </a:lnTo>
                <a:lnTo>
                  <a:pt x="4189" y="498"/>
                </a:lnTo>
                <a:lnTo>
                  <a:pt x="4238" y="519"/>
                </a:lnTo>
                <a:lnTo>
                  <a:pt x="4288" y="642"/>
                </a:lnTo>
                <a:lnTo>
                  <a:pt x="4337" y="418"/>
                </a:lnTo>
                <a:lnTo>
                  <a:pt x="4386" y="433"/>
                </a:lnTo>
                <a:lnTo>
                  <a:pt x="4435" y="754"/>
                </a:lnTo>
                <a:lnTo>
                  <a:pt x="4485" y="1082"/>
                </a:lnTo>
                <a:lnTo>
                  <a:pt x="4534" y="1298"/>
                </a:lnTo>
                <a:lnTo>
                  <a:pt x="4583" y="981"/>
                </a:lnTo>
                <a:lnTo>
                  <a:pt x="4633" y="1038"/>
                </a:lnTo>
                <a:lnTo>
                  <a:pt x="4682" y="1082"/>
                </a:lnTo>
                <a:lnTo>
                  <a:pt x="4731" y="1334"/>
                </a:lnTo>
                <a:lnTo>
                  <a:pt x="4780" y="1560"/>
                </a:lnTo>
                <a:lnTo>
                  <a:pt x="4830" y="1470"/>
                </a:lnTo>
                <a:lnTo>
                  <a:pt x="4879" y="1475"/>
                </a:lnTo>
                <a:lnTo>
                  <a:pt x="4928" y="1514"/>
                </a:lnTo>
                <a:lnTo>
                  <a:pt x="4978" y="1498"/>
                </a:lnTo>
                <a:lnTo>
                  <a:pt x="5027" y="1673"/>
                </a:lnTo>
                <a:lnTo>
                  <a:pt x="5076" y="1521"/>
                </a:lnTo>
                <a:lnTo>
                  <a:pt x="5125" y="1624"/>
                </a:lnTo>
                <a:lnTo>
                  <a:pt x="5175" y="1537"/>
                </a:lnTo>
                <a:lnTo>
                  <a:pt x="5224" y="1471"/>
                </a:lnTo>
                <a:lnTo>
                  <a:pt x="5273" y="1559"/>
                </a:lnTo>
                <a:lnTo>
                  <a:pt x="5323" y="1563"/>
                </a:lnTo>
                <a:lnTo>
                  <a:pt x="5372" y="1596"/>
                </a:lnTo>
                <a:lnTo>
                  <a:pt x="5421" y="1621"/>
                </a:lnTo>
                <a:lnTo>
                  <a:pt x="5470" y="1830"/>
                </a:lnTo>
              </a:path>
            </a:pathLst>
          </a:custGeom>
          <a:noFill/>
          <a:ln w="14288">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99420" name="Rectangle 92"/>
          <p:cNvSpPr>
            <a:spLocks noChangeArrowheads="1"/>
          </p:cNvSpPr>
          <p:nvPr/>
        </p:nvSpPr>
        <p:spPr bwMode="auto">
          <a:xfrm>
            <a:off x="4733925" y="5119688"/>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0</a:t>
            </a:r>
            <a:endParaRPr lang="en-AU" sz="1400"/>
          </a:p>
        </p:txBody>
      </p:sp>
      <p:sp>
        <p:nvSpPr>
          <p:cNvPr id="99421" name="Rectangle 93"/>
          <p:cNvSpPr>
            <a:spLocks noChangeArrowheads="1"/>
          </p:cNvSpPr>
          <p:nvPr/>
        </p:nvSpPr>
        <p:spPr bwMode="auto">
          <a:xfrm>
            <a:off x="4733925" y="4851400"/>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2</a:t>
            </a:r>
            <a:endParaRPr lang="en-AU" sz="1400"/>
          </a:p>
        </p:txBody>
      </p:sp>
      <p:sp>
        <p:nvSpPr>
          <p:cNvPr id="99422" name="Rectangle 94"/>
          <p:cNvSpPr>
            <a:spLocks noChangeArrowheads="1"/>
          </p:cNvSpPr>
          <p:nvPr/>
        </p:nvSpPr>
        <p:spPr bwMode="auto">
          <a:xfrm>
            <a:off x="4733925" y="4579938"/>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4</a:t>
            </a:r>
            <a:endParaRPr lang="en-AU" sz="1400"/>
          </a:p>
        </p:txBody>
      </p:sp>
      <p:sp>
        <p:nvSpPr>
          <p:cNvPr id="99423" name="Rectangle 95"/>
          <p:cNvSpPr>
            <a:spLocks noChangeArrowheads="1"/>
          </p:cNvSpPr>
          <p:nvPr/>
        </p:nvSpPr>
        <p:spPr bwMode="auto">
          <a:xfrm>
            <a:off x="4733925" y="4310063"/>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6</a:t>
            </a:r>
            <a:endParaRPr lang="en-AU" sz="1400"/>
          </a:p>
        </p:txBody>
      </p:sp>
      <p:sp>
        <p:nvSpPr>
          <p:cNvPr id="99424" name="Rectangle 96"/>
          <p:cNvSpPr>
            <a:spLocks noChangeArrowheads="1"/>
          </p:cNvSpPr>
          <p:nvPr/>
        </p:nvSpPr>
        <p:spPr bwMode="auto">
          <a:xfrm>
            <a:off x="4733925" y="4038600"/>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8</a:t>
            </a:r>
            <a:endParaRPr lang="en-AU" sz="1400"/>
          </a:p>
        </p:txBody>
      </p:sp>
      <p:sp>
        <p:nvSpPr>
          <p:cNvPr id="99425" name="Rectangle 97"/>
          <p:cNvSpPr>
            <a:spLocks noChangeArrowheads="1"/>
          </p:cNvSpPr>
          <p:nvPr/>
        </p:nvSpPr>
        <p:spPr bwMode="auto">
          <a:xfrm>
            <a:off x="4651375" y="377031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10</a:t>
            </a:r>
            <a:endParaRPr lang="en-AU" sz="1400"/>
          </a:p>
        </p:txBody>
      </p:sp>
      <p:sp>
        <p:nvSpPr>
          <p:cNvPr id="99426" name="Rectangle 98"/>
          <p:cNvSpPr>
            <a:spLocks noChangeArrowheads="1"/>
          </p:cNvSpPr>
          <p:nvPr/>
        </p:nvSpPr>
        <p:spPr bwMode="auto">
          <a:xfrm>
            <a:off x="4651375" y="3498850"/>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12</a:t>
            </a:r>
            <a:endParaRPr lang="en-AU" sz="1400"/>
          </a:p>
        </p:txBody>
      </p:sp>
      <p:sp>
        <p:nvSpPr>
          <p:cNvPr id="99427" name="Rectangle 99"/>
          <p:cNvSpPr>
            <a:spLocks noChangeArrowheads="1"/>
          </p:cNvSpPr>
          <p:nvPr/>
        </p:nvSpPr>
        <p:spPr bwMode="auto">
          <a:xfrm>
            <a:off x="4651375" y="3228975"/>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14</a:t>
            </a:r>
            <a:endParaRPr lang="en-AU" sz="1400"/>
          </a:p>
        </p:txBody>
      </p:sp>
      <p:sp>
        <p:nvSpPr>
          <p:cNvPr id="99428" name="Rectangle 100"/>
          <p:cNvSpPr>
            <a:spLocks noChangeArrowheads="1"/>
          </p:cNvSpPr>
          <p:nvPr/>
        </p:nvSpPr>
        <p:spPr bwMode="auto">
          <a:xfrm>
            <a:off x="4651375" y="2959100"/>
            <a:ext cx="1968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16</a:t>
            </a:r>
            <a:endParaRPr lang="en-AU" sz="1400"/>
          </a:p>
        </p:txBody>
      </p:sp>
      <p:sp>
        <p:nvSpPr>
          <p:cNvPr id="99429" name="Rectangle 101"/>
          <p:cNvSpPr>
            <a:spLocks noChangeArrowheads="1"/>
          </p:cNvSpPr>
          <p:nvPr/>
        </p:nvSpPr>
        <p:spPr bwMode="auto">
          <a:xfrm>
            <a:off x="4651375" y="2689225"/>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18</a:t>
            </a:r>
            <a:endParaRPr lang="en-AU" sz="1400"/>
          </a:p>
        </p:txBody>
      </p:sp>
      <p:sp>
        <p:nvSpPr>
          <p:cNvPr id="99430" name="Rectangle 102"/>
          <p:cNvSpPr>
            <a:spLocks noChangeArrowheads="1"/>
          </p:cNvSpPr>
          <p:nvPr/>
        </p:nvSpPr>
        <p:spPr bwMode="auto">
          <a:xfrm>
            <a:off x="4651375" y="2419350"/>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20</a:t>
            </a:r>
            <a:endParaRPr lang="en-AU" sz="1400"/>
          </a:p>
        </p:txBody>
      </p:sp>
      <p:sp>
        <p:nvSpPr>
          <p:cNvPr id="99431" name="Rectangle 103"/>
          <p:cNvSpPr>
            <a:spLocks noChangeArrowheads="1"/>
          </p:cNvSpPr>
          <p:nvPr/>
        </p:nvSpPr>
        <p:spPr bwMode="auto">
          <a:xfrm>
            <a:off x="4732338"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1901</a:t>
            </a:r>
            <a:endParaRPr lang="en-AU" sz="1400"/>
          </a:p>
        </p:txBody>
      </p:sp>
      <p:sp>
        <p:nvSpPr>
          <p:cNvPr id="99433" name="Rectangle 105"/>
          <p:cNvSpPr>
            <a:spLocks noChangeArrowheads="1"/>
          </p:cNvSpPr>
          <p:nvPr/>
        </p:nvSpPr>
        <p:spPr bwMode="auto">
          <a:xfrm>
            <a:off x="5384800"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1921</a:t>
            </a:r>
            <a:endParaRPr lang="en-AU" sz="1400"/>
          </a:p>
        </p:txBody>
      </p:sp>
      <p:sp>
        <p:nvSpPr>
          <p:cNvPr id="99435" name="Rectangle 107"/>
          <p:cNvSpPr>
            <a:spLocks noChangeArrowheads="1"/>
          </p:cNvSpPr>
          <p:nvPr/>
        </p:nvSpPr>
        <p:spPr bwMode="auto">
          <a:xfrm>
            <a:off x="6042025"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1941</a:t>
            </a:r>
            <a:endParaRPr lang="en-AU" sz="1400"/>
          </a:p>
        </p:txBody>
      </p:sp>
      <p:sp>
        <p:nvSpPr>
          <p:cNvPr id="99437" name="Rectangle 109"/>
          <p:cNvSpPr>
            <a:spLocks noChangeArrowheads="1"/>
          </p:cNvSpPr>
          <p:nvPr/>
        </p:nvSpPr>
        <p:spPr bwMode="auto">
          <a:xfrm>
            <a:off x="6696075"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1961</a:t>
            </a:r>
            <a:endParaRPr lang="en-AU" sz="1400"/>
          </a:p>
        </p:txBody>
      </p:sp>
      <p:sp>
        <p:nvSpPr>
          <p:cNvPr id="99439" name="Rectangle 111"/>
          <p:cNvSpPr>
            <a:spLocks noChangeArrowheads="1"/>
          </p:cNvSpPr>
          <p:nvPr/>
        </p:nvSpPr>
        <p:spPr bwMode="auto">
          <a:xfrm>
            <a:off x="7353300"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1981</a:t>
            </a:r>
            <a:endParaRPr lang="en-AU" sz="1400"/>
          </a:p>
        </p:txBody>
      </p:sp>
      <p:sp>
        <p:nvSpPr>
          <p:cNvPr id="99441" name="Rectangle 113"/>
          <p:cNvSpPr>
            <a:spLocks noChangeArrowheads="1"/>
          </p:cNvSpPr>
          <p:nvPr/>
        </p:nvSpPr>
        <p:spPr bwMode="auto">
          <a:xfrm>
            <a:off x="8005763" y="5368925"/>
            <a:ext cx="393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2001</a:t>
            </a:r>
            <a:endParaRPr lang="en-AU" sz="1400"/>
          </a:p>
        </p:txBody>
      </p:sp>
      <p:sp>
        <p:nvSpPr>
          <p:cNvPr id="99443" name="Rectangle 115"/>
          <p:cNvSpPr>
            <a:spLocks noChangeArrowheads="1"/>
          </p:cNvSpPr>
          <p:nvPr/>
        </p:nvSpPr>
        <p:spPr bwMode="auto">
          <a:xfrm>
            <a:off x="4989513" y="2509838"/>
            <a:ext cx="16430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10 year bond yield, </a:t>
            </a:r>
            <a:endParaRPr lang="en-AU" sz="1400"/>
          </a:p>
        </p:txBody>
      </p:sp>
      <p:sp>
        <p:nvSpPr>
          <p:cNvPr id="99444" name="Rectangle 116"/>
          <p:cNvSpPr>
            <a:spLocks noChangeArrowheads="1"/>
          </p:cNvSpPr>
          <p:nvPr/>
        </p:nvSpPr>
        <p:spPr bwMode="auto">
          <a:xfrm>
            <a:off x="5338763" y="2733675"/>
            <a:ext cx="6397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percent</a:t>
            </a:r>
            <a:endParaRPr lang="en-AU" sz="1400"/>
          </a:p>
        </p:txBody>
      </p:sp>
      <p:sp>
        <p:nvSpPr>
          <p:cNvPr id="99445" name="Rectangle 117"/>
          <p:cNvSpPr>
            <a:spLocks noChangeArrowheads="1"/>
          </p:cNvSpPr>
          <p:nvPr/>
        </p:nvSpPr>
        <p:spPr bwMode="auto">
          <a:xfrm>
            <a:off x="5497513" y="2060575"/>
            <a:ext cx="25590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AU" sz="1400">
                <a:solidFill>
                  <a:srgbClr val="000000"/>
                </a:solidFill>
              </a:rPr>
              <a:t>Australian 10 year bond yields</a:t>
            </a:r>
            <a:br>
              <a:rPr lang="en-AU" sz="1400">
                <a:solidFill>
                  <a:srgbClr val="000000"/>
                </a:solidFill>
              </a:rPr>
            </a:br>
            <a:r>
              <a:rPr lang="en-AU" sz="1400">
                <a:solidFill>
                  <a:srgbClr val="000000"/>
                </a:solidFill>
              </a:rPr>
              <a:t>at their lowest since 1951</a:t>
            </a:r>
            <a:endParaRPr lang="en-AU" sz="1400"/>
          </a:p>
        </p:txBody>
      </p:sp>
      <p:sp>
        <p:nvSpPr>
          <p:cNvPr id="99448" name="Text Box 3"/>
          <p:cNvSpPr txBox="1">
            <a:spLocks noChangeArrowheads="1"/>
          </p:cNvSpPr>
          <p:nvPr/>
        </p:nvSpPr>
        <p:spPr bwMode="auto">
          <a:xfrm>
            <a:off x="323850" y="6237288"/>
            <a:ext cx="15748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AMP Capital Investors</a:t>
            </a:r>
          </a:p>
        </p:txBody>
      </p:sp>
      <p:pic>
        <p:nvPicPr>
          <p:cNvPr id="106"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9125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2"/>
          <p:cNvSpPr>
            <a:spLocks noGrp="1" noChangeArrowheads="1"/>
          </p:cNvSpPr>
          <p:nvPr>
            <p:ph type="title"/>
          </p:nvPr>
        </p:nvSpPr>
        <p:spPr>
          <a:prstGeom prst="rect">
            <a:avLst/>
          </a:prstGeom>
        </p:spPr>
        <p:txBody>
          <a:bodyPr/>
          <a:lstStyle/>
          <a:p>
            <a:r>
              <a:rPr lang="en-AU" smtClean="0"/>
              <a:t>Commodity prices still in a long term uptrend</a:t>
            </a:r>
          </a:p>
        </p:txBody>
      </p:sp>
      <p:sp>
        <p:nvSpPr>
          <p:cNvPr id="132099" name="Slide Number Placeholder 4"/>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1152D54D-9FE2-4BB5-8C52-B1B74E22C815}" type="slidenum">
              <a:rPr lang="en-AU" sz="1000" b="0">
                <a:solidFill>
                  <a:schemeClr val="bg1"/>
                </a:solidFill>
              </a:rPr>
              <a:pPr/>
              <a:t>23</a:t>
            </a:fld>
            <a:endParaRPr lang="en-AU" sz="1000" b="0">
              <a:solidFill>
                <a:schemeClr val="bg1"/>
              </a:solidFill>
            </a:endParaRPr>
          </a:p>
        </p:txBody>
      </p:sp>
      <p:sp>
        <p:nvSpPr>
          <p:cNvPr id="132101" name="Text Box 3"/>
          <p:cNvSpPr txBox="1">
            <a:spLocks noChangeArrowheads="1"/>
          </p:cNvSpPr>
          <p:nvPr/>
        </p:nvSpPr>
        <p:spPr bwMode="auto">
          <a:xfrm>
            <a:off x="323850" y="6237288"/>
            <a:ext cx="249396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Thomson Financial, AMP Capital Investors</a:t>
            </a:r>
          </a:p>
        </p:txBody>
      </p:sp>
      <p:pic>
        <p:nvPicPr>
          <p:cNvPr id="132102" name="Picture 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750" y="1557338"/>
            <a:ext cx="8062913"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87" descr="AMP Capital logo_2 colour_cm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2271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AU" smtClean="0"/>
              <a:t>Huge catch-up potential in China, along with other emerging countries, will drive commodity demand</a:t>
            </a:r>
          </a:p>
        </p:txBody>
      </p:sp>
      <p:graphicFrame>
        <p:nvGraphicFramePr>
          <p:cNvPr id="100452" name="Group 100"/>
          <p:cNvGraphicFramePr>
            <a:graphicFrameLocks noGrp="1"/>
          </p:cNvGraphicFramePr>
          <p:nvPr>
            <p:ph idx="1"/>
          </p:nvPr>
        </p:nvGraphicFramePr>
        <p:xfrm>
          <a:off x="457200" y="1773238"/>
          <a:ext cx="8229600" cy="3638234"/>
        </p:xfrm>
        <a:graphic>
          <a:graphicData uri="http://schemas.openxmlformats.org/drawingml/2006/table">
            <a:tbl>
              <a:tblPr/>
              <a:tblGrid>
                <a:gridCol w="4114800"/>
                <a:gridCol w="4114800"/>
              </a:tblGrid>
              <a:tr h="541338">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endParaRPr kumimoji="0" lang="en-US" sz="1600" b="0" i="0" u="none" strike="noStrike" cap="none" normalizeH="0" baseline="0" smtClean="0">
                        <a:ln>
                          <a:noFill/>
                        </a:ln>
                        <a:solidFill>
                          <a:schemeClr val="tx1"/>
                        </a:solidFill>
                        <a:effectLst/>
                        <a:latin typeface="Arial" charset="0"/>
                      </a:endParaRPr>
                    </a:p>
                  </a:txBody>
                  <a:tcPr marL="88504" marR="88504" horzOverflow="overflow">
                    <a:lnL cap="flat">
                      <a:noFill/>
                    </a:lnL>
                    <a:lnR>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Chinese level per person as %</a:t>
                      </a:r>
                      <a:br>
                        <a:rPr kumimoji="0" lang="en-AU" sz="1600" b="0" i="0" u="none" strike="noStrike" cap="none" normalizeH="0" baseline="0" smtClean="0">
                          <a:ln>
                            <a:noFill/>
                          </a:ln>
                          <a:solidFill>
                            <a:schemeClr val="tx1"/>
                          </a:solidFill>
                          <a:effectLst/>
                          <a:latin typeface="Arial" charset="0"/>
                        </a:rPr>
                      </a:br>
                      <a:r>
                        <a:rPr kumimoji="0" lang="en-AU" sz="1600" b="0" i="0" u="none" strike="noStrike" cap="none" normalizeH="0" baseline="0" smtClean="0">
                          <a:ln>
                            <a:noFill/>
                          </a:ln>
                          <a:solidFill>
                            <a:schemeClr val="tx1"/>
                          </a:solidFill>
                          <a:effectLst/>
                          <a:latin typeface="Arial" charset="0"/>
                        </a:rPr>
                        <a:t>of US level per person</a:t>
                      </a:r>
                    </a:p>
                  </a:txBody>
                  <a:tcPr marL="88504" marR="88504" horzOverflow="overflow">
                    <a:lnL>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r>
              <a:tr h="611188">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Road network</a:t>
                      </a:r>
                    </a:p>
                  </a:txBody>
                  <a:tcPr marL="88504" marR="88504" horzOverflow="overflow">
                    <a:lnL cap="flat">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14</a:t>
                      </a:r>
                    </a:p>
                  </a:txBody>
                  <a:tcPr marL="88504" marR="88504" horzOverflow="overflow">
                    <a:lnL>
                      <a:noFill/>
                    </a:lnL>
                    <a:lnR cap="flat">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612775">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Rail network</a:t>
                      </a:r>
                    </a:p>
                  </a:txBody>
                  <a:tcPr marL="88504" marR="88504" horzOverflow="overflow">
                    <a:lnL cap="flat">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6</a:t>
                      </a:r>
                    </a:p>
                  </a:txBody>
                  <a:tcPr marL="88504" marR="88504" horzOverflow="overflow">
                    <a:lnL>
                      <a:noFill/>
                    </a:lnL>
                    <a:lnR cap="flat">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611188">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Telephone lines</a:t>
                      </a:r>
                    </a:p>
                  </a:txBody>
                  <a:tcPr marL="88504" marR="88504" horzOverflow="overflow">
                    <a:lnL cap="flat">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43</a:t>
                      </a:r>
                    </a:p>
                  </a:txBody>
                  <a:tcPr marL="88504" marR="88504" horzOverflow="overflow">
                    <a:lnL>
                      <a:noFill/>
                    </a:lnL>
                    <a:lnR cap="flat">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611188">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Living space</a:t>
                      </a:r>
                    </a:p>
                  </a:txBody>
                  <a:tcPr marL="88504" marR="88504" horzOverflow="overflow">
                    <a:lnL cap="flat">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35</a:t>
                      </a:r>
                    </a:p>
                  </a:txBody>
                  <a:tcPr marL="88504" marR="88504" horzOverflow="overflow">
                    <a:lnL>
                      <a:noFill/>
                    </a:lnL>
                    <a:lnR cap="flat">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612775">
                <a:tc>
                  <a:txBody>
                    <a:bodyPr/>
                    <a:lstStyle/>
                    <a:p>
                      <a:pPr marL="0" marR="0" lvl="0" indent="0" algn="l"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Passenger cars</a:t>
                      </a:r>
                    </a:p>
                  </a:txBody>
                  <a:tcPr marL="88504" marR="88504" horzOverflow="overflow">
                    <a:lnL cap="flat">
                      <a:noFill/>
                    </a:lnL>
                    <a:lnR>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MS Reference Sans Serif" pitchFamily="34" charset="0"/>
                        <a:buNone/>
                        <a:tabLst/>
                      </a:pPr>
                      <a:r>
                        <a:rPr kumimoji="0" lang="en-AU" sz="1600" b="0" i="0" u="none" strike="noStrike" cap="none" normalizeH="0" baseline="0" smtClean="0">
                          <a:ln>
                            <a:noFill/>
                          </a:ln>
                          <a:solidFill>
                            <a:schemeClr val="tx1"/>
                          </a:solidFill>
                          <a:effectLst/>
                          <a:latin typeface="Arial" charset="0"/>
                        </a:rPr>
                        <a:t>5</a:t>
                      </a:r>
                    </a:p>
                  </a:txBody>
                  <a:tcPr marL="88504" marR="88504" horzOverflow="overflow">
                    <a:lnL>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r>
            </a:tbl>
          </a:graphicData>
        </a:graphic>
      </p:graphicFrame>
      <p:sp>
        <p:nvSpPr>
          <p:cNvPr id="100453" name="Text Box 3"/>
          <p:cNvSpPr txBox="1">
            <a:spLocks noChangeArrowheads="1"/>
          </p:cNvSpPr>
          <p:nvPr/>
        </p:nvSpPr>
        <p:spPr bwMode="auto">
          <a:xfrm>
            <a:off x="323850" y="6237288"/>
            <a:ext cx="15748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AMP Capital Investors</a:t>
            </a:r>
          </a:p>
        </p:txBody>
      </p:sp>
      <p:pic>
        <p:nvPicPr>
          <p:cNvPr id="6"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2302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ChangeArrowheads="1"/>
          </p:cNvSpPr>
          <p:nvPr>
            <p:ph type="title"/>
          </p:nvPr>
        </p:nvSpPr>
        <p:spPr>
          <a:prstGeom prst="rect">
            <a:avLst/>
          </a:prstGeom>
        </p:spPr>
        <p:txBody>
          <a:bodyPr/>
          <a:lstStyle/>
          <a:p>
            <a:r>
              <a:rPr lang="en-AU" smtClean="0"/>
              <a:t>Expect the $A to remain relatively strong</a:t>
            </a:r>
          </a:p>
        </p:txBody>
      </p:sp>
      <p:sp>
        <p:nvSpPr>
          <p:cNvPr id="88068" name="Text Box 3"/>
          <p:cNvSpPr txBox="1">
            <a:spLocks noChangeArrowheads="1"/>
          </p:cNvSpPr>
          <p:nvPr/>
        </p:nvSpPr>
        <p:spPr bwMode="auto">
          <a:xfrm>
            <a:off x="323850" y="6237288"/>
            <a:ext cx="3232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RBA, Thomson Financial, AMP Capital Investors</a:t>
            </a:r>
          </a:p>
        </p:txBody>
      </p:sp>
      <p:pic>
        <p:nvPicPr>
          <p:cNvPr id="8806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980728"/>
            <a:ext cx="8496300"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58219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AU" sz="2800" dirty="0" smtClean="0"/>
              <a:t>Medium term returns in traditional assets are likely to remain constrained and volatile</a:t>
            </a:r>
          </a:p>
        </p:txBody>
      </p:sp>
      <p:sp>
        <p:nvSpPr>
          <p:cNvPr id="104451" name="Rectangle 3"/>
          <p:cNvSpPr>
            <a:spLocks noGrp="1" noChangeArrowheads="1"/>
          </p:cNvSpPr>
          <p:nvPr>
            <p:ph idx="1"/>
          </p:nvPr>
        </p:nvSpPr>
        <p:spPr/>
        <p:txBody>
          <a:bodyPr>
            <a:normAutofit fontScale="92500"/>
          </a:bodyPr>
          <a:lstStyle/>
          <a:p>
            <a:r>
              <a:rPr lang="en-AU" dirty="0" smtClean="0"/>
              <a:t>Private sector deleveraging in advanced countries</a:t>
            </a:r>
          </a:p>
          <a:p>
            <a:r>
              <a:rPr lang="en-AU" dirty="0" smtClean="0"/>
              <a:t>Fiscal austerity in Europe, the US and Japan</a:t>
            </a:r>
          </a:p>
          <a:p>
            <a:r>
              <a:rPr lang="en-AU" dirty="0" smtClean="0"/>
              <a:t>Extreme monetary policy settings</a:t>
            </a:r>
          </a:p>
          <a:p>
            <a:r>
              <a:rPr lang="en-AU" dirty="0" smtClean="0"/>
              <a:t>Easy gains from shift to low inflation are long over</a:t>
            </a:r>
          </a:p>
          <a:p>
            <a:r>
              <a:rPr lang="en-AU" dirty="0" smtClean="0"/>
              <a:t>Social unrest is on the rise</a:t>
            </a:r>
          </a:p>
          <a:p>
            <a:r>
              <a:rPr lang="en-AU" dirty="0" smtClean="0"/>
              <a:t>Policy pendulum swinging back to the left</a:t>
            </a:r>
          </a:p>
          <a:p>
            <a:r>
              <a:rPr lang="en-AU" dirty="0" smtClean="0"/>
              <a:t>Great reliance on emerging countries which are normally more volatile</a:t>
            </a:r>
          </a:p>
          <a:p>
            <a:endParaRPr lang="en-AU" dirty="0" smtClean="0"/>
          </a:p>
        </p:txBody>
      </p:sp>
      <p:pic>
        <p:nvPicPr>
          <p:cNvPr id="5"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4136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2"/>
          <p:cNvSpPr>
            <a:spLocks noGrp="1" noChangeArrowheads="1"/>
          </p:cNvSpPr>
          <p:nvPr>
            <p:ph type="title"/>
          </p:nvPr>
        </p:nvSpPr>
        <p:spPr>
          <a:prstGeom prst="rect">
            <a:avLst/>
          </a:prstGeom>
        </p:spPr>
        <p:txBody>
          <a:bodyPr/>
          <a:lstStyle/>
          <a:p>
            <a:r>
              <a:rPr lang="en-AU" sz="2200" smtClean="0"/>
              <a:t>Projected medium term returns, %pa, pre fees and taxes</a:t>
            </a:r>
          </a:p>
        </p:txBody>
      </p:sp>
      <p:graphicFrame>
        <p:nvGraphicFramePr>
          <p:cNvPr id="558084" name="Group 4"/>
          <p:cNvGraphicFramePr>
            <a:graphicFrameLocks noGrp="1"/>
          </p:cNvGraphicFramePr>
          <p:nvPr>
            <p:ph idx="1"/>
            <p:extLst>
              <p:ext uri="{D42A27DB-BD31-4B8C-83A1-F6EECF244321}">
                <p14:modId xmlns:p14="http://schemas.microsoft.com/office/powerpoint/2010/main" val="4189047534"/>
              </p:ext>
            </p:extLst>
          </p:nvPr>
        </p:nvGraphicFramePr>
        <p:xfrm>
          <a:off x="451416" y="1393817"/>
          <a:ext cx="8229600" cy="4483108"/>
        </p:xfrm>
        <a:graphic>
          <a:graphicData uri="http://schemas.openxmlformats.org/drawingml/2006/table">
            <a:tbl>
              <a:tblPr/>
              <a:tblGrid>
                <a:gridCol w="2844963"/>
                <a:gridCol w="1871339"/>
                <a:gridCol w="1646910"/>
                <a:gridCol w="1866388"/>
              </a:tblGrid>
              <a:tr h="273050">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Wingdings" pitchFamily="2" charset="2"/>
                        <a:buNone/>
                        <a:tabLst/>
                      </a:pPr>
                      <a:endParaRPr kumimoji="0" lang="en-US" sz="1000" b="1" i="0" u="none" strike="noStrike" cap="none" normalizeH="0" baseline="0" smtClean="0">
                        <a:ln>
                          <a:noFill/>
                        </a:ln>
                        <a:solidFill>
                          <a:schemeClr val="bg1"/>
                        </a:solidFill>
                        <a:effectLst/>
                        <a:latin typeface="Arial" charset="0"/>
                      </a:endParaRP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Wingdings" pitchFamily="2" charset="2"/>
                        <a:buNone/>
                        <a:tabLst/>
                      </a:pPr>
                      <a:r>
                        <a:rPr kumimoji="0" lang="en-AU" sz="1000" b="0" i="0" u="none" strike="noStrike" cap="none" normalizeH="0" baseline="0" smtClean="0">
                          <a:ln>
                            <a:noFill/>
                          </a:ln>
                          <a:solidFill>
                            <a:schemeClr val="bg1"/>
                          </a:solidFill>
                          <a:effectLst/>
                          <a:latin typeface="Arial" charset="0"/>
                        </a:rPr>
                        <a:t>Current Yield #</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Wingdings" pitchFamily="2" charset="2"/>
                        <a:buNone/>
                        <a:tabLst/>
                      </a:pPr>
                      <a:r>
                        <a:rPr kumimoji="0" lang="en-AU" sz="1000" b="0" i="0" u="none" strike="noStrike" cap="none" normalizeH="0" baseline="0" smtClean="0">
                          <a:ln>
                            <a:noFill/>
                          </a:ln>
                          <a:solidFill>
                            <a:schemeClr val="bg1"/>
                          </a:solidFill>
                          <a:effectLst/>
                          <a:latin typeface="Arial" charset="0"/>
                        </a:rPr>
                        <a:t>+ Growth</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35000"/>
                        </a:spcAft>
                        <a:buClr>
                          <a:schemeClr val="tx2"/>
                        </a:buClr>
                        <a:buSzPct val="130000"/>
                        <a:buFont typeface="Wingdings" pitchFamily="2" charset="2"/>
                        <a:buNone/>
                        <a:tabLst/>
                      </a:pPr>
                      <a:r>
                        <a:rPr kumimoji="0" lang="en-AU" sz="1000" b="0" i="0" u="none" strike="noStrike" cap="none" normalizeH="0" baseline="0" smtClean="0">
                          <a:ln>
                            <a:noFill/>
                          </a:ln>
                          <a:solidFill>
                            <a:schemeClr val="bg1"/>
                          </a:solidFill>
                          <a:effectLst/>
                          <a:latin typeface="Arial" charset="0"/>
                        </a:rPr>
                        <a:t>= Return</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US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4.5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6.5</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UK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3.6</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7.1</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European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4.0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7.5</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Japanese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Asia ex Japan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2.3</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8.0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10.3</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Emerging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2.6</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7.0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9.6</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World Equities, local currencies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2.6</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4.3</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6.9</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Australian Equities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4.7 (6.1*)</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5.2</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9.9 (11.3*)</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Unlisted Commercial Property</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7.0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9.5</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Australian REITS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6.1</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2.5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8.6</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Global REITS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3.3</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8.8</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Unlisted Infrastructure</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4.0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10.0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Global Listed Infrastructure</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8.0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Australian Gov’t Bonds</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3.5</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0.0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3.5</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Australian Corporate Debt</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0.0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6.0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Australian Cash</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0.0</a:t>
                      </a: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5.0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smtClean="0">
                          <a:ln>
                            <a:noFill/>
                          </a:ln>
                          <a:solidFill>
                            <a:schemeClr val="tx1"/>
                          </a:solidFill>
                          <a:effectLst/>
                          <a:latin typeface="Arial" charset="0"/>
                        </a:rPr>
                        <a:t>Diversified Growth Mix</a:t>
                      </a:r>
                    </a:p>
                  </a:txBody>
                  <a:tcPr marL="95052" marR="9505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endParaRPr kumimoji="0" lang="en-US" sz="1000" b="1" i="0" u="none" strike="noStrike" cap="none" normalizeH="0" baseline="0" smtClean="0">
                        <a:ln>
                          <a:noFill/>
                        </a:ln>
                        <a:solidFill>
                          <a:schemeClr val="tx1"/>
                        </a:solidFill>
                        <a:effectLst/>
                        <a:latin typeface="Arial" charset="0"/>
                      </a:endParaRP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endParaRPr kumimoji="0" lang="en-US" sz="1000" b="1" i="0" u="none" strike="noStrike" cap="none" normalizeH="0" baseline="0" smtClean="0">
                        <a:ln>
                          <a:noFill/>
                        </a:ln>
                        <a:solidFill>
                          <a:schemeClr val="tx1"/>
                        </a:solidFill>
                        <a:effectLst/>
                        <a:latin typeface="Arial" charset="0"/>
                      </a:endParaRPr>
                    </a:p>
                  </a:txBody>
                  <a:tcPr marL="95052" marR="9505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5000"/>
                        </a:lnSpc>
                        <a:spcBef>
                          <a:spcPct val="20000"/>
                        </a:spcBef>
                        <a:spcAft>
                          <a:spcPct val="35000"/>
                        </a:spcAft>
                        <a:buClr>
                          <a:schemeClr val="tx2"/>
                        </a:buClr>
                        <a:buSzPct val="130000"/>
                        <a:buFont typeface="Wingdings" pitchFamily="2" charset="2"/>
                        <a:buNone/>
                        <a:tabLst/>
                      </a:pPr>
                      <a:r>
                        <a:rPr kumimoji="0" lang="en-AU" sz="1000" b="1" i="0" u="none" strike="noStrike" cap="none" normalizeH="0" baseline="0" dirty="0" smtClean="0">
                          <a:ln>
                            <a:noFill/>
                          </a:ln>
                          <a:solidFill>
                            <a:schemeClr val="tx1"/>
                          </a:solidFill>
                          <a:effectLst/>
                          <a:latin typeface="Arial" charset="0"/>
                        </a:rPr>
                        <a:t>8.0</a:t>
                      </a:r>
                    </a:p>
                  </a:txBody>
                  <a:tcPr marL="95052" marR="9505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4147" name="Slide Number Placeholder 4"/>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EA7FB998-E74A-413C-8236-ADFBE6DBACF1}" type="slidenum">
              <a:rPr lang="en-AU" sz="1000" b="0">
                <a:solidFill>
                  <a:schemeClr val="bg1"/>
                </a:solidFill>
              </a:rPr>
              <a:pPr/>
              <a:t>27</a:t>
            </a:fld>
            <a:endParaRPr lang="en-AU" sz="1000" b="0">
              <a:solidFill>
                <a:schemeClr val="bg1"/>
              </a:solidFill>
            </a:endParaRPr>
          </a:p>
        </p:txBody>
      </p:sp>
      <p:sp>
        <p:nvSpPr>
          <p:cNvPr id="134246" name="Text Box 100"/>
          <p:cNvSpPr txBox="1">
            <a:spLocks noChangeArrowheads="1"/>
          </p:cNvSpPr>
          <p:nvPr/>
        </p:nvSpPr>
        <p:spPr bwMode="auto">
          <a:xfrm>
            <a:off x="539750" y="5876925"/>
            <a:ext cx="46339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000" b="0">
                <a:solidFill>
                  <a:schemeClr val="tx1"/>
                </a:solidFill>
              </a:rPr>
              <a:t># Current dividend yield for shares, distribution/net rental yields for property and</a:t>
            </a:r>
            <a:br>
              <a:rPr lang="en-AU" sz="1000" b="0">
                <a:solidFill>
                  <a:schemeClr val="tx1"/>
                </a:solidFill>
              </a:rPr>
            </a:br>
            <a:r>
              <a:rPr lang="en-AU" sz="1000" b="0">
                <a:solidFill>
                  <a:schemeClr val="tx1"/>
                </a:solidFill>
              </a:rPr>
              <a:t>5 year bond yield for bonds. ^ Assumes forward points averaging 2% point pa.</a:t>
            </a:r>
            <a:br>
              <a:rPr lang="en-AU" sz="1000" b="0">
                <a:solidFill>
                  <a:schemeClr val="tx1"/>
                </a:solidFill>
              </a:rPr>
            </a:br>
            <a:r>
              <a:rPr lang="en-AU" sz="1000" b="0">
                <a:solidFill>
                  <a:schemeClr val="tx1"/>
                </a:solidFill>
              </a:rPr>
              <a:t>* With franking credits added in. </a:t>
            </a:r>
          </a:p>
        </p:txBody>
      </p:sp>
      <p:sp>
        <p:nvSpPr>
          <p:cNvPr id="134247" name="Text Box 101"/>
          <p:cNvSpPr txBox="1">
            <a:spLocks noChangeArrowheads="1"/>
          </p:cNvSpPr>
          <p:nvPr/>
        </p:nvSpPr>
        <p:spPr bwMode="auto">
          <a:xfrm>
            <a:off x="6156176" y="5937250"/>
            <a:ext cx="15748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dirty="0">
                <a:solidFill>
                  <a:schemeClr val="tx1"/>
                </a:solidFill>
              </a:rPr>
              <a:t>Source: AMP Capital Investors</a:t>
            </a:r>
          </a:p>
        </p:txBody>
      </p:sp>
      <p:pic>
        <p:nvPicPr>
          <p:cNvPr id="9"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2316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Rectangle 2"/>
          <p:cNvSpPr>
            <a:spLocks noGrp="1" noChangeArrowheads="1"/>
          </p:cNvSpPr>
          <p:nvPr>
            <p:ph type="title"/>
          </p:nvPr>
        </p:nvSpPr>
        <p:spPr>
          <a:prstGeom prst="rect">
            <a:avLst/>
          </a:prstGeom>
        </p:spPr>
        <p:txBody>
          <a:bodyPr/>
          <a:lstStyle/>
          <a:p>
            <a:r>
              <a:rPr lang="en-AU" smtClean="0"/>
              <a:t>Outlook for 2012</a:t>
            </a:r>
          </a:p>
        </p:txBody>
      </p:sp>
      <p:sp>
        <p:nvSpPr>
          <p:cNvPr id="111621" name="Rectangle 3"/>
          <p:cNvSpPr>
            <a:spLocks noGrp="1" noChangeArrowheads="1"/>
          </p:cNvSpPr>
          <p:nvPr>
            <p:ph idx="1"/>
          </p:nvPr>
        </p:nvSpPr>
        <p:spPr>
          <a:xfrm>
            <a:off x="467544" y="1268760"/>
            <a:ext cx="8229600" cy="4353347"/>
          </a:xfrm>
        </p:spPr>
        <p:txBody>
          <a:bodyPr>
            <a:normAutofit fontScale="62500" lnSpcReduction="20000"/>
          </a:bodyPr>
          <a:lstStyle/>
          <a:p>
            <a:pPr marL="266700" indent="-266700">
              <a:buFont typeface="Arial" charset="0"/>
              <a:buChar char="&gt;"/>
              <a:tabLst>
                <a:tab pos="266700" algn="l"/>
              </a:tabLst>
            </a:pPr>
            <a:endParaRPr lang="en-AU" b="1" dirty="0" smtClean="0"/>
          </a:p>
          <a:p>
            <a:pPr marL="266700" indent="-266700">
              <a:lnSpc>
                <a:spcPct val="135000"/>
              </a:lnSpc>
              <a:buFont typeface="Arial" charset="0"/>
              <a:buChar char="&gt;"/>
              <a:tabLst>
                <a:tab pos="266700" algn="l"/>
              </a:tabLst>
            </a:pPr>
            <a:r>
              <a:rPr lang="en-AU" dirty="0" smtClean="0"/>
              <a:t>Budget cutbacks in Europe &amp; US, but global monetary easing, including in </a:t>
            </a:r>
            <a:r>
              <a:rPr lang="en-AU" dirty="0" err="1" smtClean="0"/>
              <a:t>Aust</a:t>
            </a:r>
            <a:r>
              <a:rPr lang="en-AU" dirty="0" smtClean="0"/>
              <a:t> </a:t>
            </a:r>
          </a:p>
          <a:p>
            <a:pPr marL="266700" indent="-266700">
              <a:lnSpc>
                <a:spcPct val="135000"/>
              </a:lnSpc>
              <a:buFont typeface="Arial" charset="0"/>
              <a:buChar char="&gt;"/>
              <a:tabLst>
                <a:tab pos="266700" algn="l"/>
              </a:tabLst>
            </a:pPr>
            <a:r>
              <a:rPr lang="en-AU" dirty="0" smtClean="0"/>
              <a:t>Global growth to slow to 3% - ranging from mild recession in Europe to 8% growth in China</a:t>
            </a:r>
          </a:p>
          <a:p>
            <a:pPr marL="266700" indent="-266700">
              <a:lnSpc>
                <a:spcPct val="135000"/>
              </a:lnSpc>
              <a:buFont typeface="Arial" charset="0"/>
              <a:buChar char="&gt;"/>
              <a:tabLst>
                <a:tab pos="266700" algn="l"/>
              </a:tabLst>
            </a:pPr>
            <a:r>
              <a:rPr lang="en-AU" dirty="0" smtClean="0"/>
              <a:t>Expect 3% growth in Australia, but a slight rise in unemployment</a:t>
            </a:r>
          </a:p>
          <a:p>
            <a:pPr marL="266700" indent="-266700">
              <a:lnSpc>
                <a:spcPct val="135000"/>
              </a:lnSpc>
              <a:buFont typeface="Arial" charset="0"/>
              <a:buChar char="&gt;"/>
              <a:tabLst>
                <a:tab pos="266700" algn="l"/>
              </a:tabLst>
            </a:pPr>
            <a:r>
              <a:rPr lang="en-AU" dirty="0" smtClean="0"/>
              <a:t>Europe woes will result in a volatile ride, but expect stronger share markets helped by attractive valuations, excessive pessimism and monetary easing</a:t>
            </a:r>
          </a:p>
          <a:p>
            <a:pPr marL="266700" indent="-266700">
              <a:lnSpc>
                <a:spcPct val="135000"/>
              </a:lnSpc>
              <a:buFont typeface="Arial" charset="0"/>
              <a:buChar char="&gt;"/>
              <a:tabLst>
                <a:tab pos="266700" algn="l"/>
              </a:tabLst>
            </a:pPr>
            <a:r>
              <a:rPr lang="en-AU" dirty="0" smtClean="0"/>
              <a:t>Bonds are poor value</a:t>
            </a:r>
          </a:p>
          <a:p>
            <a:pPr marL="266700" indent="-266700">
              <a:lnSpc>
                <a:spcPct val="135000"/>
              </a:lnSpc>
              <a:buFont typeface="Arial" charset="0"/>
              <a:buChar char="&gt;"/>
              <a:tabLst>
                <a:tab pos="266700" algn="l"/>
              </a:tabLst>
            </a:pPr>
            <a:r>
              <a:rPr lang="en-AU" dirty="0" smtClean="0"/>
              <a:t>The $A is likely to remain volatile but strong</a:t>
            </a:r>
          </a:p>
          <a:p>
            <a:pPr marL="266700" indent="-266700">
              <a:spcBef>
                <a:spcPct val="60000"/>
              </a:spcBef>
              <a:tabLst>
                <a:tab pos="266700" algn="l"/>
              </a:tabLst>
            </a:pPr>
            <a:endParaRPr lang="en-AU" dirty="0" smtClean="0"/>
          </a:p>
        </p:txBody>
      </p:sp>
      <p:sp>
        <p:nvSpPr>
          <p:cNvPr id="111622" name="Text Box 4"/>
          <p:cNvSpPr txBox="1">
            <a:spLocks noChangeArrowheads="1"/>
          </p:cNvSpPr>
          <p:nvPr/>
        </p:nvSpPr>
        <p:spPr bwMode="auto">
          <a:xfrm>
            <a:off x="539750" y="6092825"/>
            <a:ext cx="1574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r>
              <a:rPr lang="en-AU" sz="800" b="0">
                <a:solidFill>
                  <a:schemeClr val="tx1"/>
                </a:solidFill>
              </a:rPr>
              <a:t>Source: AMP Capital Investors</a:t>
            </a:r>
          </a:p>
        </p:txBody>
      </p:sp>
      <p:pic>
        <p:nvPicPr>
          <p:cNvPr id="6"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4591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prstGeom prst="rect">
            <a:avLst/>
          </a:prstGeom>
        </p:spPr>
        <p:txBody>
          <a:bodyPr/>
          <a:lstStyle/>
          <a:p>
            <a:r>
              <a:rPr lang="en-AU" smtClean="0"/>
              <a:t>What should investors consider in the current environment?</a:t>
            </a:r>
          </a:p>
        </p:txBody>
      </p:sp>
      <p:sp>
        <p:nvSpPr>
          <p:cNvPr id="94211" name="Rectangle 3"/>
          <p:cNvSpPr>
            <a:spLocks noGrp="1" noChangeArrowheads="1"/>
          </p:cNvSpPr>
          <p:nvPr>
            <p:ph idx="1"/>
          </p:nvPr>
        </p:nvSpPr>
        <p:spPr/>
        <p:txBody>
          <a:bodyPr/>
          <a:lstStyle/>
          <a:p>
            <a:pPr marL="266700" indent="-266700">
              <a:lnSpc>
                <a:spcPct val="90000"/>
              </a:lnSpc>
              <a:buFont typeface="Arial" charset="0"/>
              <a:buChar char="&gt;"/>
              <a:tabLst>
                <a:tab pos="266700" algn="l"/>
              </a:tabLst>
            </a:pPr>
            <a:endParaRPr lang="en-AU" sz="1400" b="1" smtClean="0"/>
          </a:p>
          <a:p>
            <a:pPr marL="266700" indent="-266700">
              <a:lnSpc>
                <a:spcPct val="135000"/>
              </a:lnSpc>
              <a:buFont typeface="Arial" charset="0"/>
              <a:buChar char="&gt;"/>
              <a:tabLst>
                <a:tab pos="266700" algn="l"/>
              </a:tabLst>
            </a:pPr>
            <a:r>
              <a:rPr lang="en-AU" sz="1400" smtClean="0"/>
              <a:t>There is </a:t>
            </a:r>
            <a:r>
              <a:rPr lang="en-GB" sz="1400" smtClean="0"/>
              <a:t>still a cycle – times of gloom eventually give way to times of boom</a:t>
            </a:r>
            <a:r>
              <a:rPr lang="en-AU" sz="1400" smtClean="0"/>
              <a:t> global monetary easing, including rate cuts in Australia</a:t>
            </a:r>
          </a:p>
          <a:p>
            <a:pPr marL="266700" indent="-266700">
              <a:lnSpc>
                <a:spcPct val="135000"/>
              </a:lnSpc>
              <a:buFont typeface="Arial" charset="0"/>
              <a:buChar char="&gt;"/>
              <a:tabLst>
                <a:tab pos="266700" algn="l"/>
              </a:tabLst>
            </a:pPr>
            <a:r>
              <a:rPr lang="en-AU" sz="1400" smtClean="0"/>
              <a:t>The power of compound interest – regular investing of small amounts can compound to a big amount over long periods</a:t>
            </a:r>
          </a:p>
          <a:p>
            <a:pPr marL="266700" indent="-266700">
              <a:lnSpc>
                <a:spcPct val="135000"/>
              </a:lnSpc>
              <a:buFont typeface="Arial" charset="0"/>
              <a:buChar char="&gt;"/>
              <a:tabLst>
                <a:tab pos="266700" algn="l"/>
              </a:tabLst>
            </a:pPr>
            <a:r>
              <a:rPr lang="en-AU" sz="1400" smtClean="0"/>
              <a:t>Buy low and sell high - </a:t>
            </a:r>
            <a:r>
              <a:rPr lang="en-GB" sz="1400" smtClean="0"/>
              <a:t>recent weakness provides opportunities for far sighted investors</a:t>
            </a:r>
          </a:p>
          <a:p>
            <a:pPr marL="266700" indent="-266700">
              <a:lnSpc>
                <a:spcPct val="135000"/>
              </a:lnSpc>
              <a:buFont typeface="Arial" charset="0"/>
              <a:buChar char="&gt;"/>
              <a:tabLst>
                <a:tab pos="266700" algn="l"/>
              </a:tabLst>
            </a:pPr>
            <a:r>
              <a:rPr lang="en-GB" sz="1400" smtClean="0"/>
              <a:t>Focus on investments providing decent and sustainable cash flows – such as dividends or rents</a:t>
            </a:r>
          </a:p>
          <a:p>
            <a:pPr marL="266700" indent="-266700">
              <a:lnSpc>
                <a:spcPct val="135000"/>
              </a:lnSpc>
              <a:buFont typeface="Arial" charset="0"/>
              <a:buChar char="&gt;"/>
              <a:tabLst>
                <a:tab pos="266700" algn="l"/>
              </a:tabLst>
            </a:pPr>
            <a:r>
              <a:rPr lang="en-AU" sz="1400" smtClean="0"/>
              <a:t>Invest for the long term </a:t>
            </a:r>
            <a:r>
              <a:rPr lang="en-GB" sz="1400" smtClean="0"/>
              <a:t>– but for those with a short term horizon consider investment strategies with targeted outcomes in terms of return or cash flows</a:t>
            </a:r>
            <a:endParaRPr lang="en-AU" sz="1400" smtClean="0"/>
          </a:p>
          <a:p>
            <a:pPr marL="266700" indent="-266700">
              <a:lnSpc>
                <a:spcPct val="135000"/>
              </a:lnSpc>
              <a:buFont typeface="Arial" charset="0"/>
              <a:buChar char="&gt;"/>
              <a:tabLst>
                <a:tab pos="266700" algn="l"/>
              </a:tabLst>
            </a:pPr>
            <a:r>
              <a:rPr lang="en-AU" sz="1400" smtClean="0"/>
              <a:t>Avoid the crowd</a:t>
            </a:r>
          </a:p>
          <a:p>
            <a:pPr marL="266700" indent="-266700">
              <a:lnSpc>
                <a:spcPct val="90000"/>
              </a:lnSpc>
              <a:spcBef>
                <a:spcPct val="60000"/>
              </a:spcBef>
              <a:tabLst>
                <a:tab pos="266700" algn="l"/>
              </a:tabLst>
            </a:pPr>
            <a:endParaRPr lang="en-AU" sz="1400" smtClean="0"/>
          </a:p>
        </p:txBody>
      </p:sp>
      <p:sp>
        <p:nvSpPr>
          <p:cNvPr id="94212" name="Text Box 4"/>
          <p:cNvSpPr txBox="1">
            <a:spLocks noChangeArrowheads="1"/>
          </p:cNvSpPr>
          <p:nvPr/>
        </p:nvSpPr>
        <p:spPr bwMode="auto">
          <a:xfrm>
            <a:off x="539750" y="6092825"/>
            <a:ext cx="1574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r>
              <a:rPr lang="en-AU" sz="800" b="0">
                <a:solidFill>
                  <a:schemeClr val="tx1"/>
                </a:solidFill>
              </a:rPr>
              <a:t>Source: AMP Capital Investors</a:t>
            </a:r>
          </a:p>
        </p:txBody>
      </p:sp>
      <p:pic>
        <p:nvPicPr>
          <p:cNvPr id="6"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846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0"/>
          </p:nvPr>
        </p:nvSpPr>
        <p:spPr>
          <a:xfrm>
            <a:off x="467544" y="188640"/>
            <a:ext cx="7344816" cy="792088"/>
          </a:xfrm>
        </p:spPr>
        <p:txBody>
          <a:bodyPr>
            <a:normAutofit fontScale="85000" lnSpcReduction="20000"/>
          </a:bodyPr>
          <a:lstStyle/>
          <a:p>
            <a:r>
              <a:rPr lang="en-AU" dirty="0"/>
              <a:t>2011 saw disappointing returns with global growth worries impacting share markets</a:t>
            </a:r>
            <a:endParaRPr lang="en-AU" dirty="0"/>
          </a:p>
        </p:txBody>
      </p:sp>
      <p:pic>
        <p:nvPicPr>
          <p:cNvPr id="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324593"/>
            <a:ext cx="8280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a:prstGeom prst="rect">
            <a:avLst/>
          </a:prstGeom>
        </p:spPr>
        <p:txBody>
          <a:bodyPr/>
          <a:lstStyle/>
          <a:p>
            <a:r>
              <a:rPr lang="en-AU" smtClean="0"/>
              <a:t>Important note</a:t>
            </a:r>
          </a:p>
        </p:txBody>
      </p:sp>
      <p:sp>
        <p:nvSpPr>
          <p:cNvPr id="74756" name="Text Box 3"/>
          <p:cNvSpPr txBox="1">
            <a:spLocks noChangeArrowheads="1"/>
          </p:cNvSpPr>
          <p:nvPr/>
        </p:nvSpPr>
        <p:spPr bwMode="auto">
          <a:xfrm>
            <a:off x="333375" y="2197100"/>
            <a:ext cx="8480425" cy="347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spcAft>
                <a:spcPct val="35000"/>
              </a:spcAft>
              <a:buClr>
                <a:schemeClr val="tx2"/>
              </a:buClr>
              <a:buSzPct val="120000"/>
              <a:buFont typeface="Arial" charset="0"/>
              <a:buNone/>
            </a:pPr>
            <a:r>
              <a:rPr lang="en-AU" sz="1400" b="0">
                <a:solidFill>
                  <a:schemeClr val="tx1"/>
                </a:solidFill>
              </a:rPr>
              <a:t>Neither AMP Capital Investors Limited (ABN 59 001 777 591) (AFSL 232497), nor any other company in the AMP Group guarantees the repayment of capital or the performance of any product or any particular rate of return referred to in this presentation. </a:t>
            </a:r>
          </a:p>
          <a:p>
            <a:pPr>
              <a:spcAft>
                <a:spcPct val="35000"/>
              </a:spcAft>
              <a:buClr>
                <a:schemeClr val="tx2"/>
              </a:buClr>
              <a:buSzPct val="120000"/>
              <a:buFont typeface="Arial" charset="0"/>
              <a:buNone/>
            </a:pPr>
            <a:r>
              <a:rPr lang="en-AU" sz="1400" b="0">
                <a:solidFill>
                  <a:schemeClr val="tx1"/>
                </a:solidFill>
              </a:rPr>
              <a:t>Past performance is not a reliable indicator of future performance.</a:t>
            </a:r>
          </a:p>
          <a:p>
            <a:pPr>
              <a:spcAft>
                <a:spcPct val="35000"/>
              </a:spcAft>
              <a:buClr>
                <a:schemeClr val="tx2"/>
              </a:buClr>
              <a:buSzPct val="120000"/>
              <a:buFont typeface="Arial" charset="0"/>
              <a:buNone/>
            </a:pPr>
            <a:r>
              <a:rPr lang="en-AU" sz="1400" b="0">
                <a:solidFill>
                  <a:schemeClr val="tx1"/>
                </a:solidFill>
              </a:rPr>
              <a:t>While every care has been taken in the preparation of this document, AMP Capital Investors makes no representation or warranty as to the accuracy or completeness of any statement in it including, without limitation, any forecasts.</a:t>
            </a:r>
          </a:p>
          <a:p>
            <a:pPr>
              <a:spcAft>
                <a:spcPct val="35000"/>
              </a:spcAft>
              <a:buClr>
                <a:schemeClr val="tx2"/>
              </a:buClr>
              <a:buSzPct val="120000"/>
              <a:buFont typeface="Arial" charset="0"/>
              <a:buNone/>
            </a:pPr>
            <a:r>
              <a:rPr lang="en-AU" sz="1400" b="0">
                <a:solidFill>
                  <a:schemeClr val="tx1"/>
                </a:solidFill>
              </a:rPr>
              <a:t>This document has been prepared for the purpose of providing general information, without taking account of any particular investor’s objectives, financial situation or needs. An investor should, before making any investment decisions, consider the appropriateness of the information in this document, and seek professional advice, having regard to the investor’s objectives, financial situation and needs.</a:t>
            </a:r>
          </a:p>
          <a:p>
            <a:pPr>
              <a:spcAft>
                <a:spcPct val="35000"/>
              </a:spcAft>
              <a:buClr>
                <a:schemeClr val="tx2"/>
              </a:buClr>
              <a:buSzPct val="120000"/>
              <a:buFont typeface="Arial" charset="0"/>
              <a:buNone/>
            </a:pPr>
            <a:r>
              <a:rPr lang="en-AU" sz="1400" b="0">
                <a:solidFill>
                  <a:schemeClr val="tx1"/>
                </a:solidFill>
              </a:rPr>
              <a:t>This document is solely for the use of the party to whom it is provided.</a:t>
            </a:r>
          </a:p>
          <a:p>
            <a:pPr>
              <a:spcBef>
                <a:spcPct val="50000"/>
              </a:spcBef>
            </a:pPr>
            <a:endParaRPr lang="en-AU" b="0"/>
          </a:p>
        </p:txBody>
      </p:sp>
      <p:pic>
        <p:nvPicPr>
          <p:cNvPr id="6" name="Picture 287" descr="AMP Capital logo_2 colour_cm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944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409088" y="188640"/>
            <a:ext cx="8502650" cy="869950"/>
          </a:xfrm>
          <a:prstGeom prst="rect">
            <a:avLst/>
          </a:prstGeom>
        </p:spPr>
        <p:txBody>
          <a:bodyPr/>
          <a:lstStyle/>
          <a:p>
            <a:pPr algn="l"/>
            <a:r>
              <a:rPr lang="en-AU" sz="2800" dirty="0" smtClean="0">
                <a:solidFill>
                  <a:schemeClr val="bg1"/>
                </a:solidFill>
              </a:rPr>
              <a:t>Europe is probably already in recession, but recent economic indicators have improved…</a:t>
            </a:r>
          </a:p>
        </p:txBody>
      </p:sp>
      <p:pic>
        <p:nvPicPr>
          <p:cNvPr id="8" name="Picture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556792"/>
            <a:ext cx="806450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2480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95288" y="116632"/>
            <a:ext cx="8064500" cy="869950"/>
          </a:xfrm>
          <a:prstGeom prst="rect">
            <a:avLst/>
          </a:prstGeom>
        </p:spPr>
        <p:txBody>
          <a:bodyPr/>
          <a:lstStyle/>
          <a:p>
            <a:pPr algn="l"/>
            <a:r>
              <a:rPr lang="en-AU" sz="2800" dirty="0" smtClean="0">
                <a:solidFill>
                  <a:schemeClr val="bg1"/>
                </a:solidFill>
              </a:rPr>
              <a:t>…and ECB support for banks and bond buying suggest the risk of a meltdown has faded</a:t>
            </a:r>
          </a:p>
        </p:txBody>
      </p:sp>
      <p:pic>
        <p:nvPicPr>
          <p:cNvPr id="8" name="Picture 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1556792"/>
            <a:ext cx="8064500"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a:prstGeom prst="rect">
            <a:avLst/>
          </a:prstGeom>
        </p:spPr>
        <p:txBody>
          <a:bodyPr/>
          <a:lstStyle/>
          <a:p>
            <a:r>
              <a:rPr lang="en-AU" sz="2400" dirty="0" smtClean="0"/>
              <a:t>Global business conditions indicators generally have stabilised or improved – suggesting less risk of global recession</a:t>
            </a:r>
          </a:p>
        </p:txBody>
      </p:sp>
      <p:sp>
        <p:nvSpPr>
          <p:cNvPr id="117764" name="Text Box 3"/>
          <p:cNvSpPr txBox="1">
            <a:spLocks noChangeArrowheads="1"/>
          </p:cNvSpPr>
          <p:nvPr/>
        </p:nvSpPr>
        <p:spPr bwMode="auto">
          <a:xfrm>
            <a:off x="323850" y="6237288"/>
            <a:ext cx="21542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Bloomberg, AMP Capital Investors</a:t>
            </a:r>
          </a:p>
        </p:txBody>
      </p:sp>
      <p:sp>
        <p:nvSpPr>
          <p:cNvPr id="117765" name="AutoShape 5"/>
          <p:cNvSpPr>
            <a:spLocks noChangeAspect="1" noChangeArrowheads="1" noTextEdit="1"/>
          </p:cNvSpPr>
          <p:nvPr/>
        </p:nvSpPr>
        <p:spPr bwMode="auto">
          <a:xfrm>
            <a:off x="623888" y="1700213"/>
            <a:ext cx="806450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17766" name="Rectangle 6"/>
          <p:cNvSpPr>
            <a:spLocks noChangeArrowheads="1"/>
          </p:cNvSpPr>
          <p:nvPr/>
        </p:nvSpPr>
        <p:spPr bwMode="auto">
          <a:xfrm>
            <a:off x="1122363" y="1825625"/>
            <a:ext cx="6931025" cy="4008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17767" name="Freeform 7"/>
          <p:cNvSpPr>
            <a:spLocks noEditPoints="1"/>
          </p:cNvSpPr>
          <p:nvPr/>
        </p:nvSpPr>
        <p:spPr bwMode="auto">
          <a:xfrm>
            <a:off x="1109663" y="1824038"/>
            <a:ext cx="6931025" cy="3438525"/>
          </a:xfrm>
          <a:custGeom>
            <a:avLst/>
            <a:gdLst>
              <a:gd name="T0" fmla="*/ 0 w 4366"/>
              <a:gd name="T1" fmla="*/ 2164 h 2166"/>
              <a:gd name="T2" fmla="*/ 4366 w 4366"/>
              <a:gd name="T3" fmla="*/ 2164 h 2166"/>
              <a:gd name="T4" fmla="*/ 4366 w 4366"/>
              <a:gd name="T5" fmla="*/ 2166 h 2166"/>
              <a:gd name="T6" fmla="*/ 0 w 4366"/>
              <a:gd name="T7" fmla="*/ 2166 h 2166"/>
              <a:gd name="T8" fmla="*/ 0 w 4366"/>
              <a:gd name="T9" fmla="*/ 2164 h 2166"/>
              <a:gd name="T10" fmla="*/ 0 w 4366"/>
              <a:gd name="T11" fmla="*/ 1803 h 2166"/>
              <a:gd name="T12" fmla="*/ 4366 w 4366"/>
              <a:gd name="T13" fmla="*/ 1803 h 2166"/>
              <a:gd name="T14" fmla="*/ 4366 w 4366"/>
              <a:gd name="T15" fmla="*/ 1805 h 2166"/>
              <a:gd name="T16" fmla="*/ 0 w 4366"/>
              <a:gd name="T17" fmla="*/ 1805 h 2166"/>
              <a:gd name="T18" fmla="*/ 0 w 4366"/>
              <a:gd name="T19" fmla="*/ 1803 h 2166"/>
              <a:gd name="T20" fmla="*/ 0 w 4366"/>
              <a:gd name="T21" fmla="*/ 1443 h 2166"/>
              <a:gd name="T22" fmla="*/ 4366 w 4366"/>
              <a:gd name="T23" fmla="*/ 1443 h 2166"/>
              <a:gd name="T24" fmla="*/ 4366 w 4366"/>
              <a:gd name="T25" fmla="*/ 1444 h 2166"/>
              <a:gd name="T26" fmla="*/ 0 w 4366"/>
              <a:gd name="T27" fmla="*/ 1444 h 2166"/>
              <a:gd name="T28" fmla="*/ 0 w 4366"/>
              <a:gd name="T29" fmla="*/ 1443 h 2166"/>
              <a:gd name="T30" fmla="*/ 0 w 4366"/>
              <a:gd name="T31" fmla="*/ 1082 h 2166"/>
              <a:gd name="T32" fmla="*/ 4366 w 4366"/>
              <a:gd name="T33" fmla="*/ 1082 h 2166"/>
              <a:gd name="T34" fmla="*/ 4366 w 4366"/>
              <a:gd name="T35" fmla="*/ 1084 h 2166"/>
              <a:gd name="T36" fmla="*/ 0 w 4366"/>
              <a:gd name="T37" fmla="*/ 1084 h 2166"/>
              <a:gd name="T38" fmla="*/ 0 w 4366"/>
              <a:gd name="T39" fmla="*/ 1082 h 2166"/>
              <a:gd name="T40" fmla="*/ 0 w 4366"/>
              <a:gd name="T41" fmla="*/ 722 h 2166"/>
              <a:gd name="T42" fmla="*/ 4366 w 4366"/>
              <a:gd name="T43" fmla="*/ 722 h 2166"/>
              <a:gd name="T44" fmla="*/ 4366 w 4366"/>
              <a:gd name="T45" fmla="*/ 723 h 2166"/>
              <a:gd name="T46" fmla="*/ 0 w 4366"/>
              <a:gd name="T47" fmla="*/ 723 h 2166"/>
              <a:gd name="T48" fmla="*/ 0 w 4366"/>
              <a:gd name="T49" fmla="*/ 722 h 2166"/>
              <a:gd name="T50" fmla="*/ 0 w 4366"/>
              <a:gd name="T51" fmla="*/ 361 h 2166"/>
              <a:gd name="T52" fmla="*/ 4366 w 4366"/>
              <a:gd name="T53" fmla="*/ 361 h 2166"/>
              <a:gd name="T54" fmla="*/ 4366 w 4366"/>
              <a:gd name="T55" fmla="*/ 363 h 2166"/>
              <a:gd name="T56" fmla="*/ 0 w 4366"/>
              <a:gd name="T57" fmla="*/ 363 h 2166"/>
              <a:gd name="T58" fmla="*/ 0 w 4366"/>
              <a:gd name="T59" fmla="*/ 361 h 2166"/>
              <a:gd name="T60" fmla="*/ 0 w 4366"/>
              <a:gd name="T61" fmla="*/ 0 h 2166"/>
              <a:gd name="T62" fmla="*/ 4366 w 4366"/>
              <a:gd name="T63" fmla="*/ 0 h 2166"/>
              <a:gd name="T64" fmla="*/ 4366 w 4366"/>
              <a:gd name="T65" fmla="*/ 1 h 2166"/>
              <a:gd name="T66" fmla="*/ 0 w 4366"/>
              <a:gd name="T67" fmla="*/ 1 h 2166"/>
              <a:gd name="T68" fmla="*/ 0 w 4366"/>
              <a:gd name="T69" fmla="*/ 0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66" h="2166">
                <a:moveTo>
                  <a:pt x="0" y="2164"/>
                </a:moveTo>
                <a:lnTo>
                  <a:pt x="4366" y="2164"/>
                </a:lnTo>
                <a:lnTo>
                  <a:pt x="4366" y="2166"/>
                </a:lnTo>
                <a:lnTo>
                  <a:pt x="0" y="2166"/>
                </a:lnTo>
                <a:lnTo>
                  <a:pt x="0" y="2164"/>
                </a:lnTo>
                <a:close/>
                <a:moveTo>
                  <a:pt x="0" y="1803"/>
                </a:moveTo>
                <a:lnTo>
                  <a:pt x="4366" y="1803"/>
                </a:lnTo>
                <a:lnTo>
                  <a:pt x="4366" y="1805"/>
                </a:lnTo>
                <a:lnTo>
                  <a:pt x="0" y="1805"/>
                </a:lnTo>
                <a:lnTo>
                  <a:pt x="0" y="1803"/>
                </a:lnTo>
                <a:close/>
                <a:moveTo>
                  <a:pt x="0" y="1443"/>
                </a:moveTo>
                <a:lnTo>
                  <a:pt x="4366" y="1443"/>
                </a:lnTo>
                <a:lnTo>
                  <a:pt x="4366" y="1444"/>
                </a:lnTo>
                <a:lnTo>
                  <a:pt x="0" y="1444"/>
                </a:lnTo>
                <a:lnTo>
                  <a:pt x="0" y="1443"/>
                </a:lnTo>
                <a:close/>
                <a:moveTo>
                  <a:pt x="0" y="1082"/>
                </a:moveTo>
                <a:lnTo>
                  <a:pt x="4366" y="1082"/>
                </a:lnTo>
                <a:lnTo>
                  <a:pt x="4366" y="1084"/>
                </a:lnTo>
                <a:lnTo>
                  <a:pt x="0" y="1084"/>
                </a:lnTo>
                <a:lnTo>
                  <a:pt x="0" y="1082"/>
                </a:lnTo>
                <a:close/>
                <a:moveTo>
                  <a:pt x="0" y="722"/>
                </a:moveTo>
                <a:lnTo>
                  <a:pt x="4366" y="722"/>
                </a:lnTo>
                <a:lnTo>
                  <a:pt x="4366" y="723"/>
                </a:lnTo>
                <a:lnTo>
                  <a:pt x="0" y="723"/>
                </a:lnTo>
                <a:lnTo>
                  <a:pt x="0" y="722"/>
                </a:lnTo>
                <a:close/>
                <a:moveTo>
                  <a:pt x="0" y="361"/>
                </a:moveTo>
                <a:lnTo>
                  <a:pt x="4366" y="361"/>
                </a:lnTo>
                <a:lnTo>
                  <a:pt x="4366" y="363"/>
                </a:lnTo>
                <a:lnTo>
                  <a:pt x="0" y="363"/>
                </a:lnTo>
                <a:lnTo>
                  <a:pt x="0" y="361"/>
                </a:lnTo>
                <a:close/>
                <a:moveTo>
                  <a:pt x="0" y="0"/>
                </a:moveTo>
                <a:lnTo>
                  <a:pt x="4366" y="0"/>
                </a:lnTo>
                <a:lnTo>
                  <a:pt x="4366" y="1"/>
                </a:lnTo>
                <a:lnTo>
                  <a:pt x="0" y="1"/>
                </a:lnTo>
                <a:lnTo>
                  <a:pt x="0" y="0"/>
                </a:lnTo>
                <a:close/>
              </a:path>
            </a:pathLst>
          </a:custGeom>
          <a:solidFill>
            <a:srgbClr val="FFFFFF"/>
          </a:solidFill>
          <a:ln w="1588" cap="flat">
            <a:solidFill>
              <a:srgbClr val="FFFFFF"/>
            </a:solidFill>
            <a:prstDash val="solid"/>
            <a:bevel/>
            <a:headEnd/>
            <a:tailEnd/>
          </a:ln>
        </p:spPr>
        <p:txBody>
          <a:bodyPr/>
          <a:lstStyle/>
          <a:p>
            <a:endParaRPr lang="en-AU"/>
          </a:p>
        </p:txBody>
      </p:sp>
      <p:sp>
        <p:nvSpPr>
          <p:cNvPr id="117768" name="Freeform 8"/>
          <p:cNvSpPr>
            <a:spLocks noEditPoints="1"/>
          </p:cNvSpPr>
          <p:nvPr/>
        </p:nvSpPr>
        <p:spPr bwMode="auto">
          <a:xfrm>
            <a:off x="1108075" y="1819275"/>
            <a:ext cx="6934200" cy="4010025"/>
          </a:xfrm>
          <a:custGeom>
            <a:avLst/>
            <a:gdLst>
              <a:gd name="T0" fmla="*/ 0 w 20784"/>
              <a:gd name="T1" fmla="*/ 4 h 13064"/>
              <a:gd name="T2" fmla="*/ 4 w 20784"/>
              <a:gd name="T3" fmla="*/ 0 h 13064"/>
              <a:gd name="T4" fmla="*/ 20780 w 20784"/>
              <a:gd name="T5" fmla="*/ 0 h 13064"/>
              <a:gd name="T6" fmla="*/ 20784 w 20784"/>
              <a:gd name="T7" fmla="*/ 4 h 13064"/>
              <a:gd name="T8" fmla="*/ 20784 w 20784"/>
              <a:gd name="T9" fmla="*/ 13060 h 13064"/>
              <a:gd name="T10" fmla="*/ 20780 w 20784"/>
              <a:gd name="T11" fmla="*/ 13064 h 13064"/>
              <a:gd name="T12" fmla="*/ 4 w 20784"/>
              <a:gd name="T13" fmla="*/ 13064 h 13064"/>
              <a:gd name="T14" fmla="*/ 0 w 20784"/>
              <a:gd name="T15" fmla="*/ 13060 h 13064"/>
              <a:gd name="T16" fmla="*/ 0 w 20784"/>
              <a:gd name="T17" fmla="*/ 4 h 13064"/>
              <a:gd name="T18" fmla="*/ 8 w 20784"/>
              <a:gd name="T19" fmla="*/ 13060 h 13064"/>
              <a:gd name="T20" fmla="*/ 4 w 20784"/>
              <a:gd name="T21" fmla="*/ 13056 h 13064"/>
              <a:gd name="T22" fmla="*/ 20780 w 20784"/>
              <a:gd name="T23" fmla="*/ 13056 h 13064"/>
              <a:gd name="T24" fmla="*/ 20776 w 20784"/>
              <a:gd name="T25" fmla="*/ 13060 h 13064"/>
              <a:gd name="T26" fmla="*/ 20776 w 20784"/>
              <a:gd name="T27" fmla="*/ 4 h 13064"/>
              <a:gd name="T28" fmla="*/ 20780 w 20784"/>
              <a:gd name="T29" fmla="*/ 8 h 13064"/>
              <a:gd name="T30" fmla="*/ 4 w 20784"/>
              <a:gd name="T31" fmla="*/ 8 h 13064"/>
              <a:gd name="T32" fmla="*/ 8 w 20784"/>
              <a:gd name="T33" fmla="*/ 4 h 13064"/>
              <a:gd name="T34" fmla="*/ 8 w 20784"/>
              <a:gd name="T35" fmla="*/ 13060 h 13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84" h="13064">
                <a:moveTo>
                  <a:pt x="0" y="4"/>
                </a:moveTo>
                <a:cubicBezTo>
                  <a:pt x="0" y="2"/>
                  <a:pt x="2" y="0"/>
                  <a:pt x="4" y="0"/>
                </a:cubicBezTo>
                <a:lnTo>
                  <a:pt x="20780" y="0"/>
                </a:lnTo>
                <a:cubicBezTo>
                  <a:pt x="20783" y="0"/>
                  <a:pt x="20784" y="2"/>
                  <a:pt x="20784" y="4"/>
                </a:cubicBezTo>
                <a:lnTo>
                  <a:pt x="20784" y="13060"/>
                </a:lnTo>
                <a:cubicBezTo>
                  <a:pt x="20784" y="13063"/>
                  <a:pt x="20783" y="13064"/>
                  <a:pt x="20780" y="13064"/>
                </a:cubicBezTo>
                <a:lnTo>
                  <a:pt x="4" y="13064"/>
                </a:lnTo>
                <a:cubicBezTo>
                  <a:pt x="2" y="13064"/>
                  <a:pt x="0" y="13063"/>
                  <a:pt x="0" y="13060"/>
                </a:cubicBezTo>
                <a:lnTo>
                  <a:pt x="0" y="4"/>
                </a:lnTo>
                <a:close/>
                <a:moveTo>
                  <a:pt x="8" y="13060"/>
                </a:moveTo>
                <a:lnTo>
                  <a:pt x="4" y="13056"/>
                </a:lnTo>
                <a:lnTo>
                  <a:pt x="20780" y="13056"/>
                </a:lnTo>
                <a:lnTo>
                  <a:pt x="20776" y="13060"/>
                </a:lnTo>
                <a:lnTo>
                  <a:pt x="20776" y="4"/>
                </a:lnTo>
                <a:lnTo>
                  <a:pt x="20780" y="8"/>
                </a:lnTo>
                <a:lnTo>
                  <a:pt x="4" y="8"/>
                </a:lnTo>
                <a:lnTo>
                  <a:pt x="8" y="4"/>
                </a:lnTo>
                <a:lnTo>
                  <a:pt x="8" y="1306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17769" name="Rectangle 9"/>
          <p:cNvSpPr>
            <a:spLocks noChangeArrowheads="1"/>
          </p:cNvSpPr>
          <p:nvPr/>
        </p:nvSpPr>
        <p:spPr bwMode="auto">
          <a:xfrm>
            <a:off x="8039100" y="1825625"/>
            <a:ext cx="3175" cy="4008438"/>
          </a:xfrm>
          <a:prstGeom prst="rect">
            <a:avLst/>
          </a:prstGeom>
          <a:solidFill>
            <a:srgbClr val="000000"/>
          </a:solidFill>
          <a:ln w="1588">
            <a:solidFill>
              <a:srgbClr val="000000"/>
            </a:solidFill>
            <a:bevel/>
            <a:headEnd/>
            <a:tailEnd/>
          </a:ln>
        </p:spPr>
        <p:txBody>
          <a:bodyPr/>
          <a:lstStyle/>
          <a:p>
            <a:endParaRPr lang="en-AU"/>
          </a:p>
        </p:txBody>
      </p:sp>
      <p:sp>
        <p:nvSpPr>
          <p:cNvPr id="117770" name="Freeform 10"/>
          <p:cNvSpPr>
            <a:spLocks noEditPoints="1"/>
          </p:cNvSpPr>
          <p:nvPr/>
        </p:nvSpPr>
        <p:spPr bwMode="auto">
          <a:xfrm>
            <a:off x="8040688" y="1824038"/>
            <a:ext cx="74612" cy="4010025"/>
          </a:xfrm>
          <a:custGeom>
            <a:avLst/>
            <a:gdLst>
              <a:gd name="T0" fmla="*/ 0 w 47"/>
              <a:gd name="T1" fmla="*/ 2525 h 2526"/>
              <a:gd name="T2" fmla="*/ 47 w 47"/>
              <a:gd name="T3" fmla="*/ 2525 h 2526"/>
              <a:gd name="T4" fmla="*/ 47 w 47"/>
              <a:gd name="T5" fmla="*/ 2526 h 2526"/>
              <a:gd name="T6" fmla="*/ 0 w 47"/>
              <a:gd name="T7" fmla="*/ 2526 h 2526"/>
              <a:gd name="T8" fmla="*/ 0 w 47"/>
              <a:gd name="T9" fmla="*/ 2525 h 2526"/>
              <a:gd name="T10" fmla="*/ 0 w 47"/>
              <a:gd name="T11" fmla="*/ 2164 h 2526"/>
              <a:gd name="T12" fmla="*/ 47 w 47"/>
              <a:gd name="T13" fmla="*/ 2164 h 2526"/>
              <a:gd name="T14" fmla="*/ 47 w 47"/>
              <a:gd name="T15" fmla="*/ 2166 h 2526"/>
              <a:gd name="T16" fmla="*/ 0 w 47"/>
              <a:gd name="T17" fmla="*/ 2166 h 2526"/>
              <a:gd name="T18" fmla="*/ 0 w 47"/>
              <a:gd name="T19" fmla="*/ 2164 h 2526"/>
              <a:gd name="T20" fmla="*/ 0 w 47"/>
              <a:gd name="T21" fmla="*/ 1803 h 2526"/>
              <a:gd name="T22" fmla="*/ 47 w 47"/>
              <a:gd name="T23" fmla="*/ 1803 h 2526"/>
              <a:gd name="T24" fmla="*/ 47 w 47"/>
              <a:gd name="T25" fmla="*/ 1805 h 2526"/>
              <a:gd name="T26" fmla="*/ 0 w 47"/>
              <a:gd name="T27" fmla="*/ 1805 h 2526"/>
              <a:gd name="T28" fmla="*/ 0 w 47"/>
              <a:gd name="T29" fmla="*/ 1803 h 2526"/>
              <a:gd name="T30" fmla="*/ 0 w 47"/>
              <a:gd name="T31" fmla="*/ 1443 h 2526"/>
              <a:gd name="T32" fmla="*/ 47 w 47"/>
              <a:gd name="T33" fmla="*/ 1443 h 2526"/>
              <a:gd name="T34" fmla="*/ 47 w 47"/>
              <a:gd name="T35" fmla="*/ 1444 h 2526"/>
              <a:gd name="T36" fmla="*/ 0 w 47"/>
              <a:gd name="T37" fmla="*/ 1444 h 2526"/>
              <a:gd name="T38" fmla="*/ 0 w 47"/>
              <a:gd name="T39" fmla="*/ 1443 h 2526"/>
              <a:gd name="T40" fmla="*/ 0 w 47"/>
              <a:gd name="T41" fmla="*/ 1082 h 2526"/>
              <a:gd name="T42" fmla="*/ 47 w 47"/>
              <a:gd name="T43" fmla="*/ 1082 h 2526"/>
              <a:gd name="T44" fmla="*/ 47 w 47"/>
              <a:gd name="T45" fmla="*/ 1084 h 2526"/>
              <a:gd name="T46" fmla="*/ 0 w 47"/>
              <a:gd name="T47" fmla="*/ 1084 h 2526"/>
              <a:gd name="T48" fmla="*/ 0 w 47"/>
              <a:gd name="T49" fmla="*/ 1082 h 2526"/>
              <a:gd name="T50" fmla="*/ 0 w 47"/>
              <a:gd name="T51" fmla="*/ 722 h 2526"/>
              <a:gd name="T52" fmla="*/ 47 w 47"/>
              <a:gd name="T53" fmla="*/ 722 h 2526"/>
              <a:gd name="T54" fmla="*/ 47 w 47"/>
              <a:gd name="T55" fmla="*/ 723 h 2526"/>
              <a:gd name="T56" fmla="*/ 0 w 47"/>
              <a:gd name="T57" fmla="*/ 723 h 2526"/>
              <a:gd name="T58" fmla="*/ 0 w 47"/>
              <a:gd name="T59" fmla="*/ 722 h 2526"/>
              <a:gd name="T60" fmla="*/ 0 w 47"/>
              <a:gd name="T61" fmla="*/ 361 h 2526"/>
              <a:gd name="T62" fmla="*/ 47 w 47"/>
              <a:gd name="T63" fmla="*/ 361 h 2526"/>
              <a:gd name="T64" fmla="*/ 47 w 47"/>
              <a:gd name="T65" fmla="*/ 363 h 2526"/>
              <a:gd name="T66" fmla="*/ 0 w 47"/>
              <a:gd name="T67" fmla="*/ 363 h 2526"/>
              <a:gd name="T68" fmla="*/ 0 w 47"/>
              <a:gd name="T69" fmla="*/ 361 h 2526"/>
              <a:gd name="T70" fmla="*/ 0 w 47"/>
              <a:gd name="T71" fmla="*/ 0 h 2526"/>
              <a:gd name="T72" fmla="*/ 47 w 47"/>
              <a:gd name="T73" fmla="*/ 0 h 2526"/>
              <a:gd name="T74" fmla="*/ 47 w 47"/>
              <a:gd name="T75" fmla="*/ 1 h 2526"/>
              <a:gd name="T76" fmla="*/ 0 w 47"/>
              <a:gd name="T77" fmla="*/ 1 h 2526"/>
              <a:gd name="T78" fmla="*/ 0 w 47"/>
              <a:gd name="T79" fmla="*/ 0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2526">
                <a:moveTo>
                  <a:pt x="0" y="2525"/>
                </a:moveTo>
                <a:lnTo>
                  <a:pt x="47" y="2525"/>
                </a:lnTo>
                <a:lnTo>
                  <a:pt x="47" y="2526"/>
                </a:lnTo>
                <a:lnTo>
                  <a:pt x="0" y="2526"/>
                </a:lnTo>
                <a:lnTo>
                  <a:pt x="0" y="2525"/>
                </a:lnTo>
                <a:close/>
                <a:moveTo>
                  <a:pt x="0" y="2164"/>
                </a:moveTo>
                <a:lnTo>
                  <a:pt x="47" y="2164"/>
                </a:lnTo>
                <a:lnTo>
                  <a:pt x="47" y="2166"/>
                </a:lnTo>
                <a:lnTo>
                  <a:pt x="0" y="2166"/>
                </a:lnTo>
                <a:lnTo>
                  <a:pt x="0" y="2164"/>
                </a:lnTo>
                <a:close/>
                <a:moveTo>
                  <a:pt x="0" y="1803"/>
                </a:moveTo>
                <a:lnTo>
                  <a:pt x="47" y="1803"/>
                </a:lnTo>
                <a:lnTo>
                  <a:pt x="47" y="1805"/>
                </a:lnTo>
                <a:lnTo>
                  <a:pt x="0" y="1805"/>
                </a:lnTo>
                <a:lnTo>
                  <a:pt x="0" y="1803"/>
                </a:lnTo>
                <a:close/>
                <a:moveTo>
                  <a:pt x="0" y="1443"/>
                </a:moveTo>
                <a:lnTo>
                  <a:pt x="47" y="1443"/>
                </a:lnTo>
                <a:lnTo>
                  <a:pt x="47" y="1444"/>
                </a:lnTo>
                <a:lnTo>
                  <a:pt x="0" y="1444"/>
                </a:lnTo>
                <a:lnTo>
                  <a:pt x="0" y="1443"/>
                </a:lnTo>
                <a:close/>
                <a:moveTo>
                  <a:pt x="0" y="1082"/>
                </a:moveTo>
                <a:lnTo>
                  <a:pt x="47" y="1082"/>
                </a:lnTo>
                <a:lnTo>
                  <a:pt x="47" y="1084"/>
                </a:lnTo>
                <a:lnTo>
                  <a:pt x="0" y="1084"/>
                </a:lnTo>
                <a:lnTo>
                  <a:pt x="0" y="1082"/>
                </a:lnTo>
                <a:close/>
                <a:moveTo>
                  <a:pt x="0" y="722"/>
                </a:moveTo>
                <a:lnTo>
                  <a:pt x="47" y="722"/>
                </a:lnTo>
                <a:lnTo>
                  <a:pt x="47" y="723"/>
                </a:lnTo>
                <a:lnTo>
                  <a:pt x="0" y="723"/>
                </a:lnTo>
                <a:lnTo>
                  <a:pt x="0" y="722"/>
                </a:lnTo>
                <a:close/>
                <a:moveTo>
                  <a:pt x="0" y="361"/>
                </a:moveTo>
                <a:lnTo>
                  <a:pt x="47" y="361"/>
                </a:lnTo>
                <a:lnTo>
                  <a:pt x="47" y="363"/>
                </a:lnTo>
                <a:lnTo>
                  <a:pt x="0" y="363"/>
                </a:lnTo>
                <a:lnTo>
                  <a:pt x="0" y="361"/>
                </a:lnTo>
                <a:close/>
                <a:moveTo>
                  <a:pt x="0" y="0"/>
                </a:moveTo>
                <a:lnTo>
                  <a:pt x="47" y="0"/>
                </a:lnTo>
                <a:lnTo>
                  <a:pt x="47" y="1"/>
                </a:lnTo>
                <a:lnTo>
                  <a:pt x="0" y="1"/>
                </a:lnTo>
                <a:lnTo>
                  <a:pt x="0" y="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17771" name="Rectangle 11"/>
          <p:cNvSpPr>
            <a:spLocks noChangeArrowheads="1"/>
          </p:cNvSpPr>
          <p:nvPr/>
        </p:nvSpPr>
        <p:spPr bwMode="auto">
          <a:xfrm>
            <a:off x="1108075" y="1825625"/>
            <a:ext cx="3175" cy="4008438"/>
          </a:xfrm>
          <a:prstGeom prst="rect">
            <a:avLst/>
          </a:prstGeom>
          <a:solidFill>
            <a:srgbClr val="000000"/>
          </a:solidFill>
          <a:ln w="1588">
            <a:solidFill>
              <a:srgbClr val="000000"/>
            </a:solidFill>
            <a:bevel/>
            <a:headEnd/>
            <a:tailEnd/>
          </a:ln>
        </p:spPr>
        <p:txBody>
          <a:bodyPr/>
          <a:lstStyle/>
          <a:p>
            <a:endParaRPr lang="en-AU"/>
          </a:p>
        </p:txBody>
      </p:sp>
      <p:sp>
        <p:nvSpPr>
          <p:cNvPr id="117772" name="Freeform 12"/>
          <p:cNvSpPr>
            <a:spLocks noEditPoints="1"/>
          </p:cNvSpPr>
          <p:nvPr/>
        </p:nvSpPr>
        <p:spPr bwMode="auto">
          <a:xfrm>
            <a:off x="1036638" y="1824038"/>
            <a:ext cx="73025" cy="4010025"/>
          </a:xfrm>
          <a:custGeom>
            <a:avLst/>
            <a:gdLst>
              <a:gd name="T0" fmla="*/ 0 w 46"/>
              <a:gd name="T1" fmla="*/ 2525 h 2526"/>
              <a:gd name="T2" fmla="*/ 46 w 46"/>
              <a:gd name="T3" fmla="*/ 2525 h 2526"/>
              <a:gd name="T4" fmla="*/ 46 w 46"/>
              <a:gd name="T5" fmla="*/ 2526 h 2526"/>
              <a:gd name="T6" fmla="*/ 0 w 46"/>
              <a:gd name="T7" fmla="*/ 2526 h 2526"/>
              <a:gd name="T8" fmla="*/ 0 w 46"/>
              <a:gd name="T9" fmla="*/ 2525 h 2526"/>
              <a:gd name="T10" fmla="*/ 0 w 46"/>
              <a:gd name="T11" fmla="*/ 2164 h 2526"/>
              <a:gd name="T12" fmla="*/ 46 w 46"/>
              <a:gd name="T13" fmla="*/ 2164 h 2526"/>
              <a:gd name="T14" fmla="*/ 46 w 46"/>
              <a:gd name="T15" fmla="*/ 2166 h 2526"/>
              <a:gd name="T16" fmla="*/ 0 w 46"/>
              <a:gd name="T17" fmla="*/ 2166 h 2526"/>
              <a:gd name="T18" fmla="*/ 0 w 46"/>
              <a:gd name="T19" fmla="*/ 2164 h 2526"/>
              <a:gd name="T20" fmla="*/ 0 w 46"/>
              <a:gd name="T21" fmla="*/ 1803 h 2526"/>
              <a:gd name="T22" fmla="*/ 46 w 46"/>
              <a:gd name="T23" fmla="*/ 1803 h 2526"/>
              <a:gd name="T24" fmla="*/ 46 w 46"/>
              <a:gd name="T25" fmla="*/ 1805 h 2526"/>
              <a:gd name="T26" fmla="*/ 0 w 46"/>
              <a:gd name="T27" fmla="*/ 1805 h 2526"/>
              <a:gd name="T28" fmla="*/ 0 w 46"/>
              <a:gd name="T29" fmla="*/ 1803 h 2526"/>
              <a:gd name="T30" fmla="*/ 0 w 46"/>
              <a:gd name="T31" fmla="*/ 1443 h 2526"/>
              <a:gd name="T32" fmla="*/ 46 w 46"/>
              <a:gd name="T33" fmla="*/ 1443 h 2526"/>
              <a:gd name="T34" fmla="*/ 46 w 46"/>
              <a:gd name="T35" fmla="*/ 1444 h 2526"/>
              <a:gd name="T36" fmla="*/ 0 w 46"/>
              <a:gd name="T37" fmla="*/ 1444 h 2526"/>
              <a:gd name="T38" fmla="*/ 0 w 46"/>
              <a:gd name="T39" fmla="*/ 1443 h 2526"/>
              <a:gd name="T40" fmla="*/ 0 w 46"/>
              <a:gd name="T41" fmla="*/ 1082 h 2526"/>
              <a:gd name="T42" fmla="*/ 46 w 46"/>
              <a:gd name="T43" fmla="*/ 1082 h 2526"/>
              <a:gd name="T44" fmla="*/ 46 w 46"/>
              <a:gd name="T45" fmla="*/ 1084 h 2526"/>
              <a:gd name="T46" fmla="*/ 0 w 46"/>
              <a:gd name="T47" fmla="*/ 1084 h 2526"/>
              <a:gd name="T48" fmla="*/ 0 w 46"/>
              <a:gd name="T49" fmla="*/ 1082 h 2526"/>
              <a:gd name="T50" fmla="*/ 0 w 46"/>
              <a:gd name="T51" fmla="*/ 722 h 2526"/>
              <a:gd name="T52" fmla="*/ 46 w 46"/>
              <a:gd name="T53" fmla="*/ 722 h 2526"/>
              <a:gd name="T54" fmla="*/ 46 w 46"/>
              <a:gd name="T55" fmla="*/ 723 h 2526"/>
              <a:gd name="T56" fmla="*/ 0 w 46"/>
              <a:gd name="T57" fmla="*/ 723 h 2526"/>
              <a:gd name="T58" fmla="*/ 0 w 46"/>
              <a:gd name="T59" fmla="*/ 722 h 2526"/>
              <a:gd name="T60" fmla="*/ 0 w 46"/>
              <a:gd name="T61" fmla="*/ 361 h 2526"/>
              <a:gd name="T62" fmla="*/ 46 w 46"/>
              <a:gd name="T63" fmla="*/ 361 h 2526"/>
              <a:gd name="T64" fmla="*/ 46 w 46"/>
              <a:gd name="T65" fmla="*/ 363 h 2526"/>
              <a:gd name="T66" fmla="*/ 0 w 46"/>
              <a:gd name="T67" fmla="*/ 363 h 2526"/>
              <a:gd name="T68" fmla="*/ 0 w 46"/>
              <a:gd name="T69" fmla="*/ 361 h 2526"/>
              <a:gd name="T70" fmla="*/ 0 w 46"/>
              <a:gd name="T71" fmla="*/ 0 h 2526"/>
              <a:gd name="T72" fmla="*/ 46 w 46"/>
              <a:gd name="T73" fmla="*/ 0 h 2526"/>
              <a:gd name="T74" fmla="*/ 46 w 46"/>
              <a:gd name="T75" fmla="*/ 1 h 2526"/>
              <a:gd name="T76" fmla="*/ 0 w 46"/>
              <a:gd name="T77" fmla="*/ 1 h 2526"/>
              <a:gd name="T78" fmla="*/ 0 w 46"/>
              <a:gd name="T79" fmla="*/ 0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2526">
                <a:moveTo>
                  <a:pt x="0" y="2525"/>
                </a:moveTo>
                <a:lnTo>
                  <a:pt x="46" y="2525"/>
                </a:lnTo>
                <a:lnTo>
                  <a:pt x="46" y="2526"/>
                </a:lnTo>
                <a:lnTo>
                  <a:pt x="0" y="2526"/>
                </a:lnTo>
                <a:lnTo>
                  <a:pt x="0" y="2525"/>
                </a:lnTo>
                <a:close/>
                <a:moveTo>
                  <a:pt x="0" y="2164"/>
                </a:moveTo>
                <a:lnTo>
                  <a:pt x="46" y="2164"/>
                </a:lnTo>
                <a:lnTo>
                  <a:pt x="46" y="2166"/>
                </a:lnTo>
                <a:lnTo>
                  <a:pt x="0" y="2166"/>
                </a:lnTo>
                <a:lnTo>
                  <a:pt x="0" y="2164"/>
                </a:lnTo>
                <a:close/>
                <a:moveTo>
                  <a:pt x="0" y="1803"/>
                </a:moveTo>
                <a:lnTo>
                  <a:pt x="46" y="1803"/>
                </a:lnTo>
                <a:lnTo>
                  <a:pt x="46" y="1805"/>
                </a:lnTo>
                <a:lnTo>
                  <a:pt x="0" y="1805"/>
                </a:lnTo>
                <a:lnTo>
                  <a:pt x="0" y="1803"/>
                </a:lnTo>
                <a:close/>
                <a:moveTo>
                  <a:pt x="0" y="1443"/>
                </a:moveTo>
                <a:lnTo>
                  <a:pt x="46" y="1443"/>
                </a:lnTo>
                <a:lnTo>
                  <a:pt x="46" y="1444"/>
                </a:lnTo>
                <a:lnTo>
                  <a:pt x="0" y="1444"/>
                </a:lnTo>
                <a:lnTo>
                  <a:pt x="0" y="1443"/>
                </a:lnTo>
                <a:close/>
                <a:moveTo>
                  <a:pt x="0" y="1082"/>
                </a:moveTo>
                <a:lnTo>
                  <a:pt x="46" y="1082"/>
                </a:lnTo>
                <a:lnTo>
                  <a:pt x="46" y="1084"/>
                </a:lnTo>
                <a:lnTo>
                  <a:pt x="0" y="1084"/>
                </a:lnTo>
                <a:lnTo>
                  <a:pt x="0" y="1082"/>
                </a:lnTo>
                <a:close/>
                <a:moveTo>
                  <a:pt x="0" y="722"/>
                </a:moveTo>
                <a:lnTo>
                  <a:pt x="46" y="722"/>
                </a:lnTo>
                <a:lnTo>
                  <a:pt x="46" y="723"/>
                </a:lnTo>
                <a:lnTo>
                  <a:pt x="0" y="723"/>
                </a:lnTo>
                <a:lnTo>
                  <a:pt x="0" y="722"/>
                </a:lnTo>
                <a:close/>
                <a:moveTo>
                  <a:pt x="0" y="361"/>
                </a:moveTo>
                <a:lnTo>
                  <a:pt x="46" y="361"/>
                </a:lnTo>
                <a:lnTo>
                  <a:pt x="46" y="363"/>
                </a:lnTo>
                <a:lnTo>
                  <a:pt x="0" y="363"/>
                </a:lnTo>
                <a:lnTo>
                  <a:pt x="0" y="361"/>
                </a:lnTo>
                <a:close/>
                <a:moveTo>
                  <a:pt x="0" y="0"/>
                </a:moveTo>
                <a:lnTo>
                  <a:pt x="46" y="0"/>
                </a:lnTo>
                <a:lnTo>
                  <a:pt x="46" y="1"/>
                </a:lnTo>
                <a:lnTo>
                  <a:pt x="0" y="1"/>
                </a:lnTo>
                <a:lnTo>
                  <a:pt x="0" y="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17773" name="Rectangle 13"/>
          <p:cNvSpPr>
            <a:spLocks noChangeArrowheads="1"/>
          </p:cNvSpPr>
          <p:nvPr/>
        </p:nvSpPr>
        <p:spPr bwMode="auto">
          <a:xfrm>
            <a:off x="1109663" y="5832475"/>
            <a:ext cx="6931025" cy="1588"/>
          </a:xfrm>
          <a:prstGeom prst="rect">
            <a:avLst/>
          </a:prstGeom>
          <a:solidFill>
            <a:srgbClr val="000000"/>
          </a:solidFill>
          <a:ln w="1588">
            <a:solidFill>
              <a:srgbClr val="000000"/>
            </a:solidFill>
            <a:bevel/>
            <a:headEnd/>
            <a:tailEnd/>
          </a:ln>
        </p:spPr>
        <p:txBody>
          <a:bodyPr/>
          <a:lstStyle/>
          <a:p>
            <a:endParaRPr lang="en-AU"/>
          </a:p>
        </p:txBody>
      </p:sp>
      <p:sp>
        <p:nvSpPr>
          <p:cNvPr id="117774" name="Freeform 14"/>
          <p:cNvSpPr>
            <a:spLocks noEditPoints="1"/>
          </p:cNvSpPr>
          <p:nvPr/>
        </p:nvSpPr>
        <p:spPr bwMode="auto">
          <a:xfrm>
            <a:off x="1108075" y="5834063"/>
            <a:ext cx="6442075" cy="66675"/>
          </a:xfrm>
          <a:custGeom>
            <a:avLst/>
            <a:gdLst>
              <a:gd name="T0" fmla="*/ 2 w 4058"/>
              <a:gd name="T1" fmla="*/ 42 h 42"/>
              <a:gd name="T2" fmla="*/ 0 w 4058"/>
              <a:gd name="T3" fmla="*/ 0 h 42"/>
              <a:gd name="T4" fmla="*/ 340 w 4058"/>
              <a:gd name="T5" fmla="*/ 0 h 42"/>
              <a:gd name="T6" fmla="*/ 338 w 4058"/>
              <a:gd name="T7" fmla="*/ 42 h 42"/>
              <a:gd name="T8" fmla="*/ 340 w 4058"/>
              <a:gd name="T9" fmla="*/ 0 h 42"/>
              <a:gd name="T10" fmla="*/ 678 w 4058"/>
              <a:gd name="T11" fmla="*/ 42 h 42"/>
              <a:gd name="T12" fmla="*/ 676 w 4058"/>
              <a:gd name="T13" fmla="*/ 0 h 42"/>
              <a:gd name="T14" fmla="*/ 1016 w 4058"/>
              <a:gd name="T15" fmla="*/ 0 h 42"/>
              <a:gd name="T16" fmla="*/ 1014 w 4058"/>
              <a:gd name="T17" fmla="*/ 42 h 42"/>
              <a:gd name="T18" fmla="*/ 1016 w 4058"/>
              <a:gd name="T19" fmla="*/ 0 h 42"/>
              <a:gd name="T20" fmla="*/ 1354 w 4058"/>
              <a:gd name="T21" fmla="*/ 42 h 42"/>
              <a:gd name="T22" fmla="*/ 1352 w 4058"/>
              <a:gd name="T23" fmla="*/ 0 h 42"/>
              <a:gd name="T24" fmla="*/ 1692 w 4058"/>
              <a:gd name="T25" fmla="*/ 0 h 42"/>
              <a:gd name="T26" fmla="*/ 1691 w 4058"/>
              <a:gd name="T27" fmla="*/ 42 h 42"/>
              <a:gd name="T28" fmla="*/ 1692 w 4058"/>
              <a:gd name="T29" fmla="*/ 0 h 42"/>
              <a:gd name="T30" fmla="*/ 2030 w 4058"/>
              <a:gd name="T31" fmla="*/ 42 h 42"/>
              <a:gd name="T32" fmla="*/ 2029 w 4058"/>
              <a:gd name="T33" fmla="*/ 0 h 42"/>
              <a:gd name="T34" fmla="*/ 2368 w 4058"/>
              <a:gd name="T35" fmla="*/ 0 h 42"/>
              <a:gd name="T36" fmla="*/ 2367 w 4058"/>
              <a:gd name="T37" fmla="*/ 42 h 42"/>
              <a:gd name="T38" fmla="*/ 2368 w 4058"/>
              <a:gd name="T39" fmla="*/ 0 h 42"/>
              <a:gd name="T40" fmla="*/ 2706 w 4058"/>
              <a:gd name="T41" fmla="*/ 42 h 42"/>
              <a:gd name="T42" fmla="*/ 2704 w 4058"/>
              <a:gd name="T43" fmla="*/ 0 h 42"/>
              <a:gd name="T44" fmla="*/ 3044 w 4058"/>
              <a:gd name="T45" fmla="*/ 0 h 42"/>
              <a:gd name="T46" fmla="*/ 3042 w 4058"/>
              <a:gd name="T47" fmla="*/ 42 h 42"/>
              <a:gd name="T48" fmla="*/ 3044 w 4058"/>
              <a:gd name="T49" fmla="*/ 0 h 42"/>
              <a:gd name="T50" fmla="*/ 3382 w 4058"/>
              <a:gd name="T51" fmla="*/ 42 h 42"/>
              <a:gd name="T52" fmla="*/ 3380 w 4058"/>
              <a:gd name="T53" fmla="*/ 0 h 42"/>
              <a:gd name="T54" fmla="*/ 3720 w 4058"/>
              <a:gd name="T55" fmla="*/ 0 h 42"/>
              <a:gd name="T56" fmla="*/ 3718 w 4058"/>
              <a:gd name="T57" fmla="*/ 42 h 42"/>
              <a:gd name="T58" fmla="*/ 3720 w 4058"/>
              <a:gd name="T59" fmla="*/ 0 h 42"/>
              <a:gd name="T60" fmla="*/ 4058 w 4058"/>
              <a:gd name="T61" fmla="*/ 42 h 42"/>
              <a:gd name="T62" fmla="*/ 4056 w 4058"/>
              <a:gd name="T6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58" h="42">
                <a:moveTo>
                  <a:pt x="2" y="0"/>
                </a:moveTo>
                <a:lnTo>
                  <a:pt x="2" y="42"/>
                </a:lnTo>
                <a:lnTo>
                  <a:pt x="0" y="42"/>
                </a:lnTo>
                <a:lnTo>
                  <a:pt x="0" y="0"/>
                </a:lnTo>
                <a:lnTo>
                  <a:pt x="2" y="0"/>
                </a:lnTo>
                <a:close/>
                <a:moveTo>
                  <a:pt x="340" y="0"/>
                </a:moveTo>
                <a:lnTo>
                  <a:pt x="340" y="42"/>
                </a:lnTo>
                <a:lnTo>
                  <a:pt x="338" y="42"/>
                </a:lnTo>
                <a:lnTo>
                  <a:pt x="338" y="0"/>
                </a:lnTo>
                <a:lnTo>
                  <a:pt x="340" y="0"/>
                </a:lnTo>
                <a:close/>
                <a:moveTo>
                  <a:pt x="678" y="0"/>
                </a:moveTo>
                <a:lnTo>
                  <a:pt x="678" y="42"/>
                </a:lnTo>
                <a:lnTo>
                  <a:pt x="676" y="42"/>
                </a:lnTo>
                <a:lnTo>
                  <a:pt x="676" y="0"/>
                </a:lnTo>
                <a:lnTo>
                  <a:pt x="678" y="0"/>
                </a:lnTo>
                <a:close/>
                <a:moveTo>
                  <a:pt x="1016" y="0"/>
                </a:moveTo>
                <a:lnTo>
                  <a:pt x="1016" y="42"/>
                </a:lnTo>
                <a:lnTo>
                  <a:pt x="1014" y="42"/>
                </a:lnTo>
                <a:lnTo>
                  <a:pt x="1014" y="0"/>
                </a:lnTo>
                <a:lnTo>
                  <a:pt x="1016" y="0"/>
                </a:lnTo>
                <a:close/>
                <a:moveTo>
                  <a:pt x="1354" y="0"/>
                </a:moveTo>
                <a:lnTo>
                  <a:pt x="1354" y="42"/>
                </a:lnTo>
                <a:lnTo>
                  <a:pt x="1352" y="42"/>
                </a:lnTo>
                <a:lnTo>
                  <a:pt x="1352" y="0"/>
                </a:lnTo>
                <a:lnTo>
                  <a:pt x="1354" y="0"/>
                </a:lnTo>
                <a:close/>
                <a:moveTo>
                  <a:pt x="1692" y="0"/>
                </a:moveTo>
                <a:lnTo>
                  <a:pt x="1692" y="42"/>
                </a:lnTo>
                <a:lnTo>
                  <a:pt x="1691" y="42"/>
                </a:lnTo>
                <a:lnTo>
                  <a:pt x="1691" y="0"/>
                </a:lnTo>
                <a:lnTo>
                  <a:pt x="1692" y="0"/>
                </a:lnTo>
                <a:close/>
                <a:moveTo>
                  <a:pt x="2030" y="0"/>
                </a:moveTo>
                <a:lnTo>
                  <a:pt x="2030" y="42"/>
                </a:lnTo>
                <a:lnTo>
                  <a:pt x="2029" y="42"/>
                </a:lnTo>
                <a:lnTo>
                  <a:pt x="2029" y="0"/>
                </a:lnTo>
                <a:lnTo>
                  <a:pt x="2030" y="0"/>
                </a:lnTo>
                <a:close/>
                <a:moveTo>
                  <a:pt x="2368" y="0"/>
                </a:moveTo>
                <a:lnTo>
                  <a:pt x="2368" y="42"/>
                </a:lnTo>
                <a:lnTo>
                  <a:pt x="2367" y="42"/>
                </a:lnTo>
                <a:lnTo>
                  <a:pt x="2367" y="0"/>
                </a:lnTo>
                <a:lnTo>
                  <a:pt x="2368" y="0"/>
                </a:lnTo>
                <a:close/>
                <a:moveTo>
                  <a:pt x="2706" y="0"/>
                </a:moveTo>
                <a:lnTo>
                  <a:pt x="2706" y="42"/>
                </a:lnTo>
                <a:lnTo>
                  <a:pt x="2704" y="42"/>
                </a:lnTo>
                <a:lnTo>
                  <a:pt x="2704" y="0"/>
                </a:lnTo>
                <a:lnTo>
                  <a:pt x="2706" y="0"/>
                </a:lnTo>
                <a:close/>
                <a:moveTo>
                  <a:pt x="3044" y="0"/>
                </a:moveTo>
                <a:lnTo>
                  <a:pt x="3044" y="42"/>
                </a:lnTo>
                <a:lnTo>
                  <a:pt x="3042" y="42"/>
                </a:lnTo>
                <a:lnTo>
                  <a:pt x="3042" y="0"/>
                </a:lnTo>
                <a:lnTo>
                  <a:pt x="3044" y="0"/>
                </a:lnTo>
                <a:close/>
                <a:moveTo>
                  <a:pt x="3382" y="0"/>
                </a:moveTo>
                <a:lnTo>
                  <a:pt x="3382" y="42"/>
                </a:lnTo>
                <a:lnTo>
                  <a:pt x="3380" y="42"/>
                </a:lnTo>
                <a:lnTo>
                  <a:pt x="3380" y="0"/>
                </a:lnTo>
                <a:lnTo>
                  <a:pt x="3382" y="0"/>
                </a:lnTo>
                <a:close/>
                <a:moveTo>
                  <a:pt x="3720" y="0"/>
                </a:moveTo>
                <a:lnTo>
                  <a:pt x="3720" y="42"/>
                </a:lnTo>
                <a:lnTo>
                  <a:pt x="3718" y="42"/>
                </a:lnTo>
                <a:lnTo>
                  <a:pt x="3718" y="0"/>
                </a:lnTo>
                <a:lnTo>
                  <a:pt x="3720" y="0"/>
                </a:lnTo>
                <a:close/>
                <a:moveTo>
                  <a:pt x="4058" y="0"/>
                </a:moveTo>
                <a:lnTo>
                  <a:pt x="4058" y="42"/>
                </a:lnTo>
                <a:lnTo>
                  <a:pt x="4056" y="42"/>
                </a:lnTo>
                <a:lnTo>
                  <a:pt x="4056" y="0"/>
                </a:lnTo>
                <a:lnTo>
                  <a:pt x="4058" y="0"/>
                </a:lnTo>
                <a:close/>
              </a:path>
            </a:pathLst>
          </a:custGeom>
          <a:solidFill>
            <a:srgbClr val="000000"/>
          </a:solidFill>
          <a:ln w="1588" cap="flat">
            <a:solidFill>
              <a:srgbClr val="000000"/>
            </a:solidFill>
            <a:prstDash val="solid"/>
            <a:bevel/>
            <a:headEnd/>
            <a:tailEnd/>
          </a:ln>
        </p:spPr>
        <p:txBody>
          <a:bodyPr/>
          <a:lstStyle/>
          <a:p>
            <a:endParaRPr lang="en-AU"/>
          </a:p>
        </p:txBody>
      </p:sp>
      <p:sp>
        <p:nvSpPr>
          <p:cNvPr id="117775" name="Freeform 15"/>
          <p:cNvSpPr>
            <a:spLocks/>
          </p:cNvSpPr>
          <p:nvPr/>
        </p:nvSpPr>
        <p:spPr bwMode="auto">
          <a:xfrm>
            <a:off x="1112838" y="2341563"/>
            <a:ext cx="6477000" cy="1590675"/>
          </a:xfrm>
          <a:custGeom>
            <a:avLst/>
            <a:gdLst>
              <a:gd name="T0" fmla="*/ 605 w 19413"/>
              <a:gd name="T1" fmla="*/ 191 h 5183"/>
              <a:gd name="T2" fmla="*/ 1438 w 19413"/>
              <a:gd name="T3" fmla="*/ 1164 h 5183"/>
              <a:gd name="T4" fmla="*/ 2106 w 19413"/>
              <a:gd name="T5" fmla="*/ 2146 h 5183"/>
              <a:gd name="T6" fmla="*/ 2789 w 19413"/>
              <a:gd name="T7" fmla="*/ 2800 h 5183"/>
              <a:gd name="T8" fmla="*/ 3500 w 19413"/>
              <a:gd name="T9" fmla="*/ 2025 h 5183"/>
              <a:gd name="T10" fmla="*/ 4250 w 19413"/>
              <a:gd name="T11" fmla="*/ 1866 h 5183"/>
              <a:gd name="T12" fmla="*/ 4710 w 19413"/>
              <a:gd name="T13" fmla="*/ 2316 h 5183"/>
              <a:gd name="T14" fmla="*/ 5461 w 19413"/>
              <a:gd name="T15" fmla="*/ 2614 h 5183"/>
              <a:gd name="T16" fmla="*/ 6186 w 19413"/>
              <a:gd name="T17" fmla="*/ 1608 h 5183"/>
              <a:gd name="T18" fmla="*/ 6994 w 19413"/>
              <a:gd name="T19" fmla="*/ 1136 h 5183"/>
              <a:gd name="T20" fmla="*/ 7743 w 19413"/>
              <a:gd name="T21" fmla="*/ 1582 h 5183"/>
              <a:gd name="T22" fmla="*/ 8413 w 19413"/>
              <a:gd name="T23" fmla="*/ 1954 h 5183"/>
              <a:gd name="T24" fmla="*/ 8929 w 19413"/>
              <a:gd name="T25" fmla="*/ 1408 h 5183"/>
              <a:gd name="T26" fmla="*/ 9560 w 19413"/>
              <a:gd name="T27" fmla="*/ 807 h 5183"/>
              <a:gd name="T28" fmla="*/ 10225 w 19413"/>
              <a:gd name="T29" fmla="*/ 697 h 5183"/>
              <a:gd name="T30" fmla="*/ 10756 w 19413"/>
              <a:gd name="T31" fmla="*/ 776 h 5183"/>
              <a:gd name="T32" fmla="*/ 11441 w 19413"/>
              <a:gd name="T33" fmla="*/ 954 h 5183"/>
              <a:gd name="T34" fmla="*/ 12019 w 19413"/>
              <a:gd name="T35" fmla="*/ 968 h 5183"/>
              <a:gd name="T36" fmla="*/ 12669 w 19413"/>
              <a:gd name="T37" fmla="*/ 1479 h 5183"/>
              <a:gd name="T38" fmla="*/ 13372 w 19413"/>
              <a:gd name="T39" fmla="*/ 1895 h 5183"/>
              <a:gd name="T40" fmla="*/ 13913 w 19413"/>
              <a:gd name="T41" fmla="*/ 2482 h 5183"/>
              <a:gd name="T42" fmla="*/ 14707 w 19413"/>
              <a:gd name="T43" fmla="*/ 5096 h 5183"/>
              <a:gd name="T44" fmla="*/ 15287 w 19413"/>
              <a:gd name="T45" fmla="*/ 2730 h 5183"/>
              <a:gd name="T46" fmla="*/ 15985 w 19413"/>
              <a:gd name="T47" fmla="*/ 1707 h 5183"/>
              <a:gd name="T48" fmla="*/ 16591 w 19413"/>
              <a:gd name="T49" fmla="*/ 613 h 5183"/>
              <a:gd name="T50" fmla="*/ 17257 w 19413"/>
              <a:gd name="T51" fmla="*/ 1337 h 5183"/>
              <a:gd name="T52" fmla="*/ 17839 w 19413"/>
              <a:gd name="T53" fmla="*/ 352 h 5183"/>
              <a:gd name="T54" fmla="*/ 18469 w 19413"/>
              <a:gd name="T55" fmla="*/ 1662 h 5183"/>
              <a:gd name="T56" fmla="*/ 19060 w 19413"/>
              <a:gd name="T57" fmla="*/ 2678 h 5183"/>
              <a:gd name="T58" fmla="*/ 19054 w 19413"/>
              <a:gd name="T59" fmla="*/ 2755 h 5183"/>
              <a:gd name="T60" fmla="*/ 18236 w 19413"/>
              <a:gd name="T61" fmla="*/ 1202 h 5183"/>
              <a:gd name="T62" fmla="*/ 17762 w 19413"/>
              <a:gd name="T63" fmla="*/ 736 h 5183"/>
              <a:gd name="T64" fmla="*/ 17035 w 19413"/>
              <a:gd name="T65" fmla="*/ 1120 h 5183"/>
              <a:gd name="T66" fmla="*/ 16449 w 19413"/>
              <a:gd name="T67" fmla="*/ 849 h 5183"/>
              <a:gd name="T68" fmla="*/ 15770 w 19413"/>
              <a:gd name="T69" fmla="*/ 1960 h 5183"/>
              <a:gd name="T70" fmla="*/ 15115 w 19413"/>
              <a:gd name="T71" fmla="*/ 3801 h 5183"/>
              <a:gd name="T72" fmla="*/ 14429 w 19413"/>
              <a:gd name="T73" fmla="*/ 5092 h 5183"/>
              <a:gd name="T74" fmla="*/ 13743 w 19413"/>
              <a:gd name="T75" fmla="*/ 2583 h 5183"/>
              <a:gd name="T76" fmla="*/ 13041 w 19413"/>
              <a:gd name="T77" fmla="*/ 1665 h 5183"/>
              <a:gd name="T78" fmla="*/ 12522 w 19413"/>
              <a:gd name="T79" fmla="*/ 1817 h 5183"/>
              <a:gd name="T80" fmla="*/ 11885 w 19413"/>
              <a:gd name="T81" fmla="*/ 1154 h 5183"/>
              <a:gd name="T82" fmla="*/ 11276 w 19413"/>
              <a:gd name="T83" fmla="*/ 1053 h 5183"/>
              <a:gd name="T84" fmla="*/ 10644 w 19413"/>
              <a:gd name="T85" fmla="*/ 869 h 5183"/>
              <a:gd name="T86" fmla="*/ 10141 w 19413"/>
              <a:gd name="T87" fmla="*/ 838 h 5183"/>
              <a:gd name="T88" fmla="*/ 9484 w 19413"/>
              <a:gd name="T89" fmla="*/ 1123 h 5183"/>
              <a:gd name="T90" fmla="*/ 8943 w 19413"/>
              <a:gd name="T91" fmla="*/ 1483 h 5183"/>
              <a:gd name="T92" fmla="*/ 8323 w 19413"/>
              <a:gd name="T93" fmla="*/ 1997 h 5183"/>
              <a:gd name="T94" fmla="*/ 7785 w 19413"/>
              <a:gd name="T95" fmla="*/ 1992 h 5183"/>
              <a:gd name="T96" fmla="*/ 7009 w 19413"/>
              <a:gd name="T97" fmla="*/ 1217 h 5183"/>
              <a:gd name="T98" fmla="*/ 6239 w 19413"/>
              <a:gd name="T99" fmla="*/ 1687 h 5183"/>
              <a:gd name="T100" fmla="*/ 5528 w 19413"/>
              <a:gd name="T101" fmla="*/ 2763 h 5183"/>
              <a:gd name="T102" fmla="*/ 4923 w 19413"/>
              <a:gd name="T103" fmla="*/ 2211 h 5183"/>
              <a:gd name="T104" fmla="*/ 4302 w 19413"/>
              <a:gd name="T105" fmla="*/ 2273 h 5183"/>
              <a:gd name="T106" fmla="*/ 3711 w 19413"/>
              <a:gd name="T107" fmla="*/ 1955 h 5183"/>
              <a:gd name="T108" fmla="*/ 2907 w 19413"/>
              <a:gd name="T109" fmla="*/ 3408 h 5183"/>
              <a:gd name="T110" fmla="*/ 2305 w 19413"/>
              <a:gd name="T111" fmla="*/ 2478 h 5183"/>
              <a:gd name="T112" fmla="*/ 1636 w 19413"/>
              <a:gd name="T113" fmla="*/ 1548 h 5183"/>
              <a:gd name="T114" fmla="*/ 841 w 19413"/>
              <a:gd name="T115" fmla="*/ 377 h 5183"/>
              <a:gd name="T116" fmla="*/ 238 w 19413"/>
              <a:gd name="T117" fmla="*/ 744 h 5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413" h="5183">
                <a:moveTo>
                  <a:pt x="11" y="1003"/>
                </a:moveTo>
                <a:lnTo>
                  <a:pt x="147" y="703"/>
                </a:lnTo>
                <a:lnTo>
                  <a:pt x="277" y="300"/>
                </a:lnTo>
                <a:cubicBezTo>
                  <a:pt x="278" y="297"/>
                  <a:pt x="279" y="295"/>
                  <a:pt x="280" y="293"/>
                </a:cubicBezTo>
                <a:lnTo>
                  <a:pt x="416" y="29"/>
                </a:lnTo>
                <a:cubicBezTo>
                  <a:pt x="424" y="13"/>
                  <a:pt x="440" y="3"/>
                  <a:pt x="457" y="2"/>
                </a:cubicBezTo>
                <a:cubicBezTo>
                  <a:pt x="475" y="0"/>
                  <a:pt x="491" y="8"/>
                  <a:pt x="501" y="23"/>
                </a:cubicBezTo>
                <a:lnTo>
                  <a:pt x="633" y="211"/>
                </a:lnTo>
                <a:lnTo>
                  <a:pt x="605" y="191"/>
                </a:lnTo>
                <a:lnTo>
                  <a:pt x="741" y="227"/>
                </a:lnTo>
                <a:cubicBezTo>
                  <a:pt x="744" y="228"/>
                  <a:pt x="746" y="229"/>
                  <a:pt x="748" y="229"/>
                </a:cubicBezTo>
                <a:lnTo>
                  <a:pt x="880" y="285"/>
                </a:lnTo>
                <a:cubicBezTo>
                  <a:pt x="884" y="287"/>
                  <a:pt x="889" y="290"/>
                  <a:pt x="892" y="293"/>
                </a:cubicBezTo>
                <a:lnTo>
                  <a:pt x="1028" y="405"/>
                </a:lnTo>
                <a:cubicBezTo>
                  <a:pt x="1034" y="409"/>
                  <a:pt x="1038" y="415"/>
                  <a:pt x="1041" y="421"/>
                </a:cubicBezTo>
                <a:lnTo>
                  <a:pt x="1173" y="685"/>
                </a:lnTo>
                <a:lnTo>
                  <a:pt x="1309" y="966"/>
                </a:lnTo>
                <a:lnTo>
                  <a:pt x="1438" y="1164"/>
                </a:lnTo>
                <a:lnTo>
                  <a:pt x="1575" y="1390"/>
                </a:lnTo>
                <a:lnTo>
                  <a:pt x="1561" y="1374"/>
                </a:lnTo>
                <a:lnTo>
                  <a:pt x="1693" y="1466"/>
                </a:lnTo>
                <a:lnTo>
                  <a:pt x="1832" y="1581"/>
                </a:lnTo>
                <a:cubicBezTo>
                  <a:pt x="1836" y="1584"/>
                  <a:pt x="1840" y="1588"/>
                  <a:pt x="1842" y="1592"/>
                </a:cubicBezTo>
                <a:lnTo>
                  <a:pt x="1974" y="1796"/>
                </a:lnTo>
                <a:cubicBezTo>
                  <a:pt x="1976" y="1799"/>
                  <a:pt x="1978" y="1802"/>
                  <a:pt x="1979" y="1806"/>
                </a:cubicBezTo>
                <a:lnTo>
                  <a:pt x="2115" y="2162"/>
                </a:lnTo>
                <a:lnTo>
                  <a:pt x="2106" y="2146"/>
                </a:lnTo>
                <a:lnTo>
                  <a:pt x="2238" y="2294"/>
                </a:lnTo>
                <a:lnTo>
                  <a:pt x="2232" y="2289"/>
                </a:lnTo>
                <a:lnTo>
                  <a:pt x="2368" y="2401"/>
                </a:lnTo>
                <a:lnTo>
                  <a:pt x="2504" y="2513"/>
                </a:lnTo>
                <a:lnTo>
                  <a:pt x="2459" y="2503"/>
                </a:lnTo>
                <a:lnTo>
                  <a:pt x="2591" y="2467"/>
                </a:lnTo>
                <a:cubicBezTo>
                  <a:pt x="2615" y="2461"/>
                  <a:pt x="2640" y="2472"/>
                  <a:pt x="2650" y="2495"/>
                </a:cubicBezTo>
                <a:lnTo>
                  <a:pt x="2786" y="2791"/>
                </a:lnTo>
                <a:cubicBezTo>
                  <a:pt x="2787" y="2794"/>
                  <a:pt x="2788" y="2797"/>
                  <a:pt x="2789" y="2800"/>
                </a:cubicBezTo>
                <a:lnTo>
                  <a:pt x="2921" y="3360"/>
                </a:lnTo>
                <a:lnTo>
                  <a:pt x="2838" y="3335"/>
                </a:lnTo>
                <a:lnTo>
                  <a:pt x="2974" y="3207"/>
                </a:lnTo>
                <a:lnTo>
                  <a:pt x="3111" y="3107"/>
                </a:lnTo>
                <a:lnTo>
                  <a:pt x="3093" y="3132"/>
                </a:lnTo>
                <a:lnTo>
                  <a:pt x="3229" y="2724"/>
                </a:lnTo>
                <a:lnTo>
                  <a:pt x="3361" y="2297"/>
                </a:lnTo>
                <a:cubicBezTo>
                  <a:pt x="3362" y="2294"/>
                  <a:pt x="3363" y="2291"/>
                  <a:pt x="3364" y="2289"/>
                </a:cubicBezTo>
                <a:lnTo>
                  <a:pt x="3500" y="2025"/>
                </a:lnTo>
                <a:cubicBezTo>
                  <a:pt x="3503" y="2020"/>
                  <a:pt x="3506" y="2015"/>
                  <a:pt x="3510" y="2012"/>
                </a:cubicBezTo>
                <a:lnTo>
                  <a:pt x="3642" y="1884"/>
                </a:lnTo>
                <a:lnTo>
                  <a:pt x="3775" y="1734"/>
                </a:lnTo>
                <a:cubicBezTo>
                  <a:pt x="3780" y="1729"/>
                  <a:pt x="3786" y="1724"/>
                  <a:pt x="3793" y="1721"/>
                </a:cubicBezTo>
                <a:lnTo>
                  <a:pt x="3925" y="1665"/>
                </a:lnTo>
                <a:cubicBezTo>
                  <a:pt x="3936" y="1661"/>
                  <a:pt x="3947" y="1660"/>
                  <a:pt x="3959" y="1664"/>
                </a:cubicBezTo>
                <a:lnTo>
                  <a:pt x="4095" y="1704"/>
                </a:lnTo>
                <a:cubicBezTo>
                  <a:pt x="4104" y="1706"/>
                  <a:pt x="4112" y="1711"/>
                  <a:pt x="4118" y="1718"/>
                </a:cubicBezTo>
                <a:lnTo>
                  <a:pt x="4250" y="1866"/>
                </a:lnTo>
                <a:cubicBezTo>
                  <a:pt x="4254" y="1871"/>
                  <a:pt x="4257" y="1876"/>
                  <a:pt x="4259" y="1882"/>
                </a:cubicBezTo>
                <a:lnTo>
                  <a:pt x="4395" y="2238"/>
                </a:lnTo>
                <a:lnTo>
                  <a:pt x="4334" y="2208"/>
                </a:lnTo>
                <a:lnTo>
                  <a:pt x="4466" y="2168"/>
                </a:lnTo>
                <a:lnTo>
                  <a:pt x="4457" y="2171"/>
                </a:lnTo>
                <a:lnTo>
                  <a:pt x="4593" y="2099"/>
                </a:lnTo>
                <a:cubicBezTo>
                  <a:pt x="4616" y="2087"/>
                  <a:pt x="4644" y="2095"/>
                  <a:pt x="4658" y="2116"/>
                </a:cubicBezTo>
                <a:lnTo>
                  <a:pt x="4790" y="2320"/>
                </a:lnTo>
                <a:lnTo>
                  <a:pt x="4710" y="2316"/>
                </a:lnTo>
                <a:lnTo>
                  <a:pt x="4846" y="2148"/>
                </a:lnTo>
                <a:lnTo>
                  <a:pt x="4979" y="1998"/>
                </a:lnTo>
                <a:cubicBezTo>
                  <a:pt x="4991" y="1985"/>
                  <a:pt x="5008" y="1979"/>
                  <a:pt x="5024" y="1982"/>
                </a:cubicBezTo>
                <a:cubicBezTo>
                  <a:pt x="5041" y="1985"/>
                  <a:pt x="5056" y="1996"/>
                  <a:pt x="5062" y="2012"/>
                </a:cubicBezTo>
                <a:lnTo>
                  <a:pt x="5198" y="2328"/>
                </a:lnTo>
                <a:lnTo>
                  <a:pt x="5185" y="2309"/>
                </a:lnTo>
                <a:lnTo>
                  <a:pt x="5317" y="2421"/>
                </a:lnTo>
                <a:cubicBezTo>
                  <a:pt x="5320" y="2424"/>
                  <a:pt x="5322" y="2427"/>
                  <a:pt x="5325" y="2430"/>
                </a:cubicBezTo>
                <a:lnTo>
                  <a:pt x="5461" y="2614"/>
                </a:lnTo>
                <a:lnTo>
                  <a:pt x="5445" y="2600"/>
                </a:lnTo>
                <a:lnTo>
                  <a:pt x="5577" y="2676"/>
                </a:lnTo>
                <a:lnTo>
                  <a:pt x="5507" y="2699"/>
                </a:lnTo>
                <a:lnTo>
                  <a:pt x="5643" y="2403"/>
                </a:lnTo>
                <a:lnTo>
                  <a:pt x="5778" y="2189"/>
                </a:lnTo>
                <a:lnTo>
                  <a:pt x="5916" y="2002"/>
                </a:lnTo>
                <a:lnTo>
                  <a:pt x="6045" y="1782"/>
                </a:lnTo>
                <a:cubicBezTo>
                  <a:pt x="6047" y="1780"/>
                  <a:pt x="6048" y="1778"/>
                  <a:pt x="6050" y="1776"/>
                </a:cubicBezTo>
                <a:lnTo>
                  <a:pt x="6186" y="1608"/>
                </a:lnTo>
                <a:cubicBezTo>
                  <a:pt x="6192" y="1600"/>
                  <a:pt x="6200" y="1595"/>
                  <a:pt x="6210" y="1592"/>
                </a:cubicBezTo>
                <a:lnTo>
                  <a:pt x="6342" y="1552"/>
                </a:lnTo>
                <a:cubicBezTo>
                  <a:pt x="6345" y="1551"/>
                  <a:pt x="6348" y="1550"/>
                  <a:pt x="6351" y="1550"/>
                </a:cubicBezTo>
                <a:lnTo>
                  <a:pt x="6487" y="1534"/>
                </a:lnTo>
                <a:lnTo>
                  <a:pt x="6624" y="1533"/>
                </a:lnTo>
                <a:lnTo>
                  <a:pt x="6587" y="1550"/>
                </a:lnTo>
                <a:lnTo>
                  <a:pt x="6723" y="1398"/>
                </a:lnTo>
                <a:lnTo>
                  <a:pt x="6858" y="1268"/>
                </a:lnTo>
                <a:lnTo>
                  <a:pt x="6994" y="1136"/>
                </a:lnTo>
                <a:cubicBezTo>
                  <a:pt x="7008" y="1122"/>
                  <a:pt x="7029" y="1118"/>
                  <a:pt x="7048" y="1125"/>
                </a:cubicBezTo>
                <a:lnTo>
                  <a:pt x="7180" y="1181"/>
                </a:lnTo>
                <a:lnTo>
                  <a:pt x="7141" y="1181"/>
                </a:lnTo>
                <a:lnTo>
                  <a:pt x="7277" y="1125"/>
                </a:lnTo>
                <a:cubicBezTo>
                  <a:pt x="7297" y="1117"/>
                  <a:pt x="7320" y="1122"/>
                  <a:pt x="7334" y="1138"/>
                </a:cubicBezTo>
                <a:lnTo>
                  <a:pt x="7466" y="1286"/>
                </a:lnTo>
                <a:lnTo>
                  <a:pt x="7602" y="1438"/>
                </a:lnTo>
                <a:lnTo>
                  <a:pt x="7731" y="1564"/>
                </a:lnTo>
                <a:cubicBezTo>
                  <a:pt x="7737" y="1569"/>
                  <a:pt x="7741" y="1575"/>
                  <a:pt x="7743" y="1582"/>
                </a:cubicBezTo>
                <a:lnTo>
                  <a:pt x="7879" y="1958"/>
                </a:lnTo>
                <a:lnTo>
                  <a:pt x="7792" y="1947"/>
                </a:lnTo>
                <a:lnTo>
                  <a:pt x="7924" y="1759"/>
                </a:lnTo>
                <a:cubicBezTo>
                  <a:pt x="7927" y="1754"/>
                  <a:pt x="7931" y="1749"/>
                  <a:pt x="7936" y="1746"/>
                </a:cubicBezTo>
                <a:lnTo>
                  <a:pt x="8072" y="1654"/>
                </a:lnTo>
                <a:cubicBezTo>
                  <a:pt x="8081" y="1648"/>
                  <a:pt x="8090" y="1645"/>
                  <a:pt x="8100" y="1645"/>
                </a:cubicBezTo>
                <a:lnTo>
                  <a:pt x="8232" y="1645"/>
                </a:lnTo>
                <a:cubicBezTo>
                  <a:pt x="8252" y="1645"/>
                  <a:pt x="8269" y="1656"/>
                  <a:pt x="8277" y="1674"/>
                </a:cubicBezTo>
                <a:lnTo>
                  <a:pt x="8413" y="1954"/>
                </a:lnTo>
                <a:lnTo>
                  <a:pt x="8544" y="2174"/>
                </a:lnTo>
                <a:lnTo>
                  <a:pt x="8451" y="2194"/>
                </a:lnTo>
                <a:lnTo>
                  <a:pt x="8587" y="962"/>
                </a:lnTo>
                <a:cubicBezTo>
                  <a:pt x="8589" y="937"/>
                  <a:pt x="8610" y="919"/>
                  <a:pt x="8634" y="918"/>
                </a:cubicBezTo>
                <a:cubicBezTo>
                  <a:pt x="8659" y="916"/>
                  <a:pt x="8681" y="933"/>
                  <a:pt x="8685" y="958"/>
                </a:cubicBezTo>
                <a:lnTo>
                  <a:pt x="8817" y="1610"/>
                </a:lnTo>
                <a:lnTo>
                  <a:pt x="8730" y="1588"/>
                </a:lnTo>
                <a:lnTo>
                  <a:pt x="8866" y="1420"/>
                </a:lnTo>
                <a:cubicBezTo>
                  <a:pt x="8881" y="1401"/>
                  <a:pt x="8908" y="1396"/>
                  <a:pt x="8929" y="1408"/>
                </a:cubicBezTo>
                <a:lnTo>
                  <a:pt x="9061" y="1484"/>
                </a:lnTo>
                <a:lnTo>
                  <a:pt x="8991" y="1506"/>
                </a:lnTo>
                <a:lnTo>
                  <a:pt x="9127" y="1226"/>
                </a:lnTo>
                <a:cubicBezTo>
                  <a:pt x="9132" y="1217"/>
                  <a:pt x="9139" y="1209"/>
                  <a:pt x="9148" y="1204"/>
                </a:cubicBezTo>
                <a:lnTo>
                  <a:pt x="9280" y="1128"/>
                </a:lnTo>
                <a:lnTo>
                  <a:pt x="9417" y="1055"/>
                </a:lnTo>
                <a:lnTo>
                  <a:pt x="9396" y="1076"/>
                </a:lnTo>
                <a:lnTo>
                  <a:pt x="9528" y="832"/>
                </a:lnTo>
                <a:cubicBezTo>
                  <a:pt x="9535" y="820"/>
                  <a:pt x="9546" y="811"/>
                  <a:pt x="9560" y="807"/>
                </a:cubicBezTo>
                <a:lnTo>
                  <a:pt x="9696" y="771"/>
                </a:lnTo>
                <a:cubicBezTo>
                  <a:pt x="9700" y="770"/>
                  <a:pt x="9704" y="769"/>
                  <a:pt x="9708" y="769"/>
                </a:cubicBezTo>
                <a:lnTo>
                  <a:pt x="9840" y="769"/>
                </a:lnTo>
                <a:cubicBezTo>
                  <a:pt x="9850" y="769"/>
                  <a:pt x="9860" y="772"/>
                  <a:pt x="9868" y="778"/>
                </a:cubicBezTo>
                <a:lnTo>
                  <a:pt x="10004" y="870"/>
                </a:lnTo>
                <a:lnTo>
                  <a:pt x="9944" y="873"/>
                </a:lnTo>
                <a:lnTo>
                  <a:pt x="10076" y="761"/>
                </a:lnTo>
                <a:cubicBezTo>
                  <a:pt x="10080" y="758"/>
                  <a:pt x="10085" y="755"/>
                  <a:pt x="10089" y="753"/>
                </a:cubicBezTo>
                <a:lnTo>
                  <a:pt x="10225" y="697"/>
                </a:lnTo>
                <a:lnTo>
                  <a:pt x="10209" y="708"/>
                </a:lnTo>
                <a:lnTo>
                  <a:pt x="10341" y="576"/>
                </a:lnTo>
                <a:cubicBezTo>
                  <a:pt x="10355" y="562"/>
                  <a:pt x="10377" y="558"/>
                  <a:pt x="10396" y="565"/>
                </a:cubicBezTo>
                <a:lnTo>
                  <a:pt x="10532" y="621"/>
                </a:lnTo>
                <a:cubicBezTo>
                  <a:pt x="10539" y="624"/>
                  <a:pt x="10545" y="629"/>
                  <a:pt x="10550" y="635"/>
                </a:cubicBezTo>
                <a:lnTo>
                  <a:pt x="10682" y="787"/>
                </a:lnTo>
                <a:lnTo>
                  <a:pt x="10644" y="769"/>
                </a:lnTo>
                <a:lnTo>
                  <a:pt x="10780" y="769"/>
                </a:lnTo>
                <a:lnTo>
                  <a:pt x="10756" y="776"/>
                </a:lnTo>
                <a:lnTo>
                  <a:pt x="10888" y="700"/>
                </a:lnTo>
                <a:cubicBezTo>
                  <a:pt x="10903" y="691"/>
                  <a:pt x="10922" y="691"/>
                  <a:pt x="10937" y="700"/>
                </a:cubicBezTo>
                <a:lnTo>
                  <a:pt x="11073" y="776"/>
                </a:lnTo>
                <a:lnTo>
                  <a:pt x="11054" y="770"/>
                </a:lnTo>
                <a:lnTo>
                  <a:pt x="11186" y="786"/>
                </a:lnTo>
                <a:cubicBezTo>
                  <a:pt x="11200" y="788"/>
                  <a:pt x="11213" y="795"/>
                  <a:pt x="11221" y="806"/>
                </a:cubicBezTo>
                <a:lnTo>
                  <a:pt x="11357" y="994"/>
                </a:lnTo>
                <a:lnTo>
                  <a:pt x="11309" y="974"/>
                </a:lnTo>
                <a:lnTo>
                  <a:pt x="11441" y="954"/>
                </a:lnTo>
                <a:cubicBezTo>
                  <a:pt x="11448" y="953"/>
                  <a:pt x="11456" y="953"/>
                  <a:pt x="11463" y="956"/>
                </a:cubicBezTo>
                <a:lnTo>
                  <a:pt x="11599" y="996"/>
                </a:lnTo>
                <a:lnTo>
                  <a:pt x="11584" y="993"/>
                </a:lnTo>
                <a:lnTo>
                  <a:pt x="11716" y="993"/>
                </a:lnTo>
                <a:cubicBezTo>
                  <a:pt x="11725" y="993"/>
                  <a:pt x="11733" y="995"/>
                  <a:pt x="11740" y="999"/>
                </a:cubicBezTo>
                <a:lnTo>
                  <a:pt x="11876" y="1071"/>
                </a:lnTo>
                <a:lnTo>
                  <a:pt x="11820" y="1077"/>
                </a:lnTo>
                <a:lnTo>
                  <a:pt x="11952" y="965"/>
                </a:lnTo>
                <a:cubicBezTo>
                  <a:pt x="11972" y="949"/>
                  <a:pt x="12001" y="950"/>
                  <a:pt x="12019" y="968"/>
                </a:cubicBezTo>
                <a:lnTo>
                  <a:pt x="12155" y="1100"/>
                </a:lnTo>
                <a:lnTo>
                  <a:pt x="12285" y="1209"/>
                </a:lnTo>
                <a:cubicBezTo>
                  <a:pt x="12288" y="1212"/>
                  <a:pt x="12291" y="1216"/>
                  <a:pt x="12294" y="1220"/>
                </a:cubicBezTo>
                <a:lnTo>
                  <a:pt x="12430" y="1424"/>
                </a:lnTo>
                <a:cubicBezTo>
                  <a:pt x="12432" y="1426"/>
                  <a:pt x="12433" y="1429"/>
                  <a:pt x="12434" y="1432"/>
                </a:cubicBezTo>
                <a:lnTo>
                  <a:pt x="12570" y="1748"/>
                </a:lnTo>
                <a:lnTo>
                  <a:pt x="12481" y="1743"/>
                </a:lnTo>
                <a:lnTo>
                  <a:pt x="12613" y="1503"/>
                </a:lnTo>
                <a:cubicBezTo>
                  <a:pt x="12624" y="1483"/>
                  <a:pt x="12647" y="1473"/>
                  <a:pt x="12669" y="1479"/>
                </a:cubicBezTo>
                <a:lnTo>
                  <a:pt x="12805" y="1515"/>
                </a:lnTo>
                <a:lnTo>
                  <a:pt x="12779" y="1515"/>
                </a:lnTo>
                <a:lnTo>
                  <a:pt x="12911" y="1479"/>
                </a:lnTo>
                <a:cubicBezTo>
                  <a:pt x="12925" y="1475"/>
                  <a:pt x="12940" y="1478"/>
                  <a:pt x="12952" y="1486"/>
                </a:cubicBezTo>
                <a:lnTo>
                  <a:pt x="13088" y="1578"/>
                </a:lnTo>
                <a:lnTo>
                  <a:pt x="13080" y="1573"/>
                </a:lnTo>
                <a:lnTo>
                  <a:pt x="13212" y="1629"/>
                </a:lnTo>
                <a:cubicBezTo>
                  <a:pt x="13222" y="1634"/>
                  <a:pt x="13231" y="1641"/>
                  <a:pt x="13236" y="1651"/>
                </a:cubicBezTo>
                <a:lnTo>
                  <a:pt x="13372" y="1895"/>
                </a:lnTo>
                <a:lnTo>
                  <a:pt x="13334" y="1870"/>
                </a:lnTo>
                <a:lnTo>
                  <a:pt x="13466" y="1886"/>
                </a:lnTo>
                <a:cubicBezTo>
                  <a:pt x="13483" y="1888"/>
                  <a:pt x="13497" y="1898"/>
                  <a:pt x="13505" y="1913"/>
                </a:cubicBezTo>
                <a:lnTo>
                  <a:pt x="13641" y="2177"/>
                </a:lnTo>
                <a:lnTo>
                  <a:pt x="13775" y="2517"/>
                </a:lnTo>
                <a:lnTo>
                  <a:pt x="13714" y="2488"/>
                </a:lnTo>
                <a:lnTo>
                  <a:pt x="13850" y="2448"/>
                </a:lnTo>
                <a:cubicBezTo>
                  <a:pt x="13863" y="2444"/>
                  <a:pt x="13877" y="2445"/>
                  <a:pt x="13889" y="2452"/>
                </a:cubicBezTo>
                <a:cubicBezTo>
                  <a:pt x="13901" y="2458"/>
                  <a:pt x="13909" y="2469"/>
                  <a:pt x="13913" y="2482"/>
                </a:cubicBezTo>
                <a:lnTo>
                  <a:pt x="14045" y="2966"/>
                </a:lnTo>
                <a:lnTo>
                  <a:pt x="14182" y="3698"/>
                </a:lnTo>
                <a:lnTo>
                  <a:pt x="14314" y="4729"/>
                </a:lnTo>
                <a:lnTo>
                  <a:pt x="14310" y="4716"/>
                </a:lnTo>
                <a:lnTo>
                  <a:pt x="14446" y="5032"/>
                </a:lnTo>
                <a:lnTo>
                  <a:pt x="14372" y="5010"/>
                </a:lnTo>
                <a:lnTo>
                  <a:pt x="14504" y="4918"/>
                </a:lnTo>
                <a:cubicBezTo>
                  <a:pt x="14525" y="4903"/>
                  <a:pt x="14555" y="4908"/>
                  <a:pt x="14571" y="4928"/>
                </a:cubicBezTo>
                <a:lnTo>
                  <a:pt x="14707" y="5096"/>
                </a:lnTo>
                <a:lnTo>
                  <a:pt x="14644" y="5084"/>
                </a:lnTo>
                <a:lnTo>
                  <a:pt x="14776" y="5008"/>
                </a:lnTo>
                <a:lnTo>
                  <a:pt x="14752" y="5039"/>
                </a:lnTo>
                <a:lnTo>
                  <a:pt x="14888" y="4499"/>
                </a:lnTo>
                <a:lnTo>
                  <a:pt x="15019" y="3775"/>
                </a:lnTo>
                <a:cubicBezTo>
                  <a:pt x="15020" y="3772"/>
                  <a:pt x="15021" y="3769"/>
                  <a:pt x="15022" y="3766"/>
                </a:cubicBezTo>
                <a:lnTo>
                  <a:pt x="15158" y="3410"/>
                </a:lnTo>
                <a:lnTo>
                  <a:pt x="15155" y="3418"/>
                </a:lnTo>
                <a:lnTo>
                  <a:pt x="15287" y="2730"/>
                </a:lnTo>
                <a:cubicBezTo>
                  <a:pt x="15288" y="2727"/>
                  <a:pt x="15289" y="2724"/>
                  <a:pt x="15290" y="2722"/>
                </a:cubicBezTo>
                <a:lnTo>
                  <a:pt x="15426" y="2366"/>
                </a:lnTo>
                <a:cubicBezTo>
                  <a:pt x="15427" y="2362"/>
                  <a:pt x="15429" y="2359"/>
                  <a:pt x="15430" y="2356"/>
                </a:cubicBezTo>
                <a:lnTo>
                  <a:pt x="15562" y="2152"/>
                </a:lnTo>
                <a:lnTo>
                  <a:pt x="15696" y="1896"/>
                </a:lnTo>
                <a:cubicBezTo>
                  <a:pt x="15700" y="1889"/>
                  <a:pt x="15705" y="1884"/>
                  <a:pt x="15711" y="1879"/>
                </a:cubicBezTo>
                <a:lnTo>
                  <a:pt x="15843" y="1783"/>
                </a:lnTo>
                <a:cubicBezTo>
                  <a:pt x="15845" y="1782"/>
                  <a:pt x="15847" y="1780"/>
                  <a:pt x="15849" y="1779"/>
                </a:cubicBezTo>
                <a:lnTo>
                  <a:pt x="15985" y="1707"/>
                </a:lnTo>
                <a:lnTo>
                  <a:pt x="15971" y="1719"/>
                </a:lnTo>
                <a:lnTo>
                  <a:pt x="16103" y="1567"/>
                </a:lnTo>
                <a:lnTo>
                  <a:pt x="16094" y="1581"/>
                </a:lnTo>
                <a:lnTo>
                  <a:pt x="16230" y="1245"/>
                </a:lnTo>
                <a:lnTo>
                  <a:pt x="16361" y="805"/>
                </a:lnTo>
                <a:cubicBezTo>
                  <a:pt x="16362" y="800"/>
                  <a:pt x="16365" y="795"/>
                  <a:pt x="16368" y="790"/>
                </a:cubicBezTo>
                <a:lnTo>
                  <a:pt x="16504" y="602"/>
                </a:lnTo>
                <a:cubicBezTo>
                  <a:pt x="16515" y="587"/>
                  <a:pt x="16533" y="580"/>
                  <a:pt x="16551" y="582"/>
                </a:cubicBezTo>
                <a:cubicBezTo>
                  <a:pt x="16569" y="584"/>
                  <a:pt x="16584" y="596"/>
                  <a:pt x="16591" y="613"/>
                </a:cubicBezTo>
                <a:lnTo>
                  <a:pt x="16723" y="949"/>
                </a:lnTo>
                <a:lnTo>
                  <a:pt x="16689" y="919"/>
                </a:lnTo>
                <a:lnTo>
                  <a:pt x="16825" y="955"/>
                </a:lnTo>
                <a:lnTo>
                  <a:pt x="16770" y="976"/>
                </a:lnTo>
                <a:lnTo>
                  <a:pt x="16902" y="772"/>
                </a:lnTo>
                <a:cubicBezTo>
                  <a:pt x="16912" y="757"/>
                  <a:pt x="16930" y="748"/>
                  <a:pt x="16948" y="750"/>
                </a:cubicBezTo>
                <a:cubicBezTo>
                  <a:pt x="16966" y="751"/>
                  <a:pt x="16982" y="762"/>
                  <a:pt x="16990" y="779"/>
                </a:cubicBezTo>
                <a:lnTo>
                  <a:pt x="17126" y="1079"/>
                </a:lnTo>
                <a:lnTo>
                  <a:pt x="17257" y="1337"/>
                </a:lnTo>
                <a:lnTo>
                  <a:pt x="17174" y="1328"/>
                </a:lnTo>
                <a:lnTo>
                  <a:pt x="17310" y="1160"/>
                </a:lnTo>
                <a:lnTo>
                  <a:pt x="17445" y="1024"/>
                </a:lnTo>
                <a:lnTo>
                  <a:pt x="17434" y="1041"/>
                </a:lnTo>
                <a:lnTo>
                  <a:pt x="17570" y="705"/>
                </a:lnTo>
                <a:cubicBezTo>
                  <a:pt x="17576" y="690"/>
                  <a:pt x="17588" y="679"/>
                  <a:pt x="17603" y="675"/>
                </a:cubicBezTo>
                <a:lnTo>
                  <a:pt x="17735" y="639"/>
                </a:lnTo>
                <a:lnTo>
                  <a:pt x="17703" y="668"/>
                </a:lnTo>
                <a:lnTo>
                  <a:pt x="17839" y="352"/>
                </a:lnTo>
                <a:cubicBezTo>
                  <a:pt x="17846" y="334"/>
                  <a:pt x="17864" y="322"/>
                  <a:pt x="17884" y="321"/>
                </a:cubicBezTo>
                <a:cubicBezTo>
                  <a:pt x="17903" y="321"/>
                  <a:pt x="17921" y="332"/>
                  <a:pt x="17930" y="350"/>
                </a:cubicBezTo>
                <a:lnTo>
                  <a:pt x="18062" y="630"/>
                </a:lnTo>
                <a:lnTo>
                  <a:pt x="17988" y="611"/>
                </a:lnTo>
                <a:lnTo>
                  <a:pt x="18124" y="515"/>
                </a:lnTo>
                <a:cubicBezTo>
                  <a:pt x="18137" y="505"/>
                  <a:pt x="18155" y="503"/>
                  <a:pt x="18171" y="509"/>
                </a:cubicBezTo>
                <a:cubicBezTo>
                  <a:pt x="18186" y="515"/>
                  <a:pt x="18198" y="529"/>
                  <a:pt x="18201" y="545"/>
                </a:cubicBezTo>
                <a:lnTo>
                  <a:pt x="18333" y="1181"/>
                </a:lnTo>
                <a:lnTo>
                  <a:pt x="18469" y="1662"/>
                </a:lnTo>
                <a:lnTo>
                  <a:pt x="18598" y="1955"/>
                </a:lnTo>
                <a:lnTo>
                  <a:pt x="18733" y="2212"/>
                </a:lnTo>
                <a:lnTo>
                  <a:pt x="18717" y="2194"/>
                </a:lnTo>
                <a:lnTo>
                  <a:pt x="18849" y="2286"/>
                </a:lnTo>
                <a:cubicBezTo>
                  <a:pt x="18856" y="2291"/>
                  <a:pt x="18861" y="2297"/>
                  <a:pt x="18865" y="2305"/>
                </a:cubicBezTo>
                <a:lnTo>
                  <a:pt x="19001" y="2569"/>
                </a:lnTo>
                <a:lnTo>
                  <a:pt x="18991" y="2556"/>
                </a:lnTo>
                <a:lnTo>
                  <a:pt x="19123" y="2684"/>
                </a:lnTo>
                <a:lnTo>
                  <a:pt x="19060" y="2678"/>
                </a:lnTo>
                <a:lnTo>
                  <a:pt x="19196" y="2586"/>
                </a:lnTo>
                <a:lnTo>
                  <a:pt x="19178" y="2610"/>
                </a:lnTo>
                <a:lnTo>
                  <a:pt x="19310" y="2254"/>
                </a:lnTo>
                <a:cubicBezTo>
                  <a:pt x="19319" y="2228"/>
                  <a:pt x="19348" y="2215"/>
                  <a:pt x="19374" y="2225"/>
                </a:cubicBezTo>
                <a:cubicBezTo>
                  <a:pt x="19400" y="2234"/>
                  <a:pt x="19413" y="2263"/>
                  <a:pt x="19403" y="2289"/>
                </a:cubicBezTo>
                <a:lnTo>
                  <a:pt x="19271" y="2645"/>
                </a:lnTo>
                <a:cubicBezTo>
                  <a:pt x="19268" y="2655"/>
                  <a:pt x="19261" y="2663"/>
                  <a:pt x="19252" y="2669"/>
                </a:cubicBezTo>
                <a:lnTo>
                  <a:pt x="19116" y="2761"/>
                </a:lnTo>
                <a:cubicBezTo>
                  <a:pt x="19097" y="2774"/>
                  <a:pt x="19071" y="2772"/>
                  <a:pt x="19054" y="2755"/>
                </a:cubicBezTo>
                <a:lnTo>
                  <a:pt x="18922" y="2627"/>
                </a:lnTo>
                <a:cubicBezTo>
                  <a:pt x="18918" y="2624"/>
                  <a:pt x="18915" y="2619"/>
                  <a:pt x="18912" y="2614"/>
                </a:cubicBezTo>
                <a:lnTo>
                  <a:pt x="18776" y="2350"/>
                </a:lnTo>
                <a:lnTo>
                  <a:pt x="18792" y="2368"/>
                </a:lnTo>
                <a:lnTo>
                  <a:pt x="18660" y="2276"/>
                </a:lnTo>
                <a:cubicBezTo>
                  <a:pt x="18653" y="2272"/>
                  <a:pt x="18648" y="2266"/>
                  <a:pt x="18644" y="2259"/>
                </a:cubicBezTo>
                <a:lnTo>
                  <a:pt x="18507" y="1996"/>
                </a:lnTo>
                <a:lnTo>
                  <a:pt x="18372" y="1689"/>
                </a:lnTo>
                <a:lnTo>
                  <a:pt x="18236" y="1202"/>
                </a:lnTo>
                <a:lnTo>
                  <a:pt x="18104" y="566"/>
                </a:lnTo>
                <a:lnTo>
                  <a:pt x="18181" y="596"/>
                </a:lnTo>
                <a:lnTo>
                  <a:pt x="18045" y="692"/>
                </a:lnTo>
                <a:cubicBezTo>
                  <a:pt x="18033" y="701"/>
                  <a:pt x="18018" y="704"/>
                  <a:pt x="18004" y="700"/>
                </a:cubicBezTo>
                <a:cubicBezTo>
                  <a:pt x="17989" y="696"/>
                  <a:pt x="17978" y="686"/>
                  <a:pt x="17971" y="673"/>
                </a:cubicBezTo>
                <a:lnTo>
                  <a:pt x="17839" y="393"/>
                </a:lnTo>
                <a:lnTo>
                  <a:pt x="17930" y="391"/>
                </a:lnTo>
                <a:lnTo>
                  <a:pt x="17794" y="707"/>
                </a:lnTo>
                <a:cubicBezTo>
                  <a:pt x="17788" y="721"/>
                  <a:pt x="17776" y="732"/>
                  <a:pt x="17762" y="736"/>
                </a:cubicBezTo>
                <a:lnTo>
                  <a:pt x="17630" y="772"/>
                </a:lnTo>
                <a:lnTo>
                  <a:pt x="17663" y="742"/>
                </a:lnTo>
                <a:lnTo>
                  <a:pt x="17527" y="1078"/>
                </a:lnTo>
                <a:cubicBezTo>
                  <a:pt x="17524" y="1084"/>
                  <a:pt x="17521" y="1090"/>
                  <a:pt x="17516" y="1095"/>
                </a:cubicBezTo>
                <a:lnTo>
                  <a:pt x="17387" y="1223"/>
                </a:lnTo>
                <a:lnTo>
                  <a:pt x="17251" y="1391"/>
                </a:lnTo>
                <a:cubicBezTo>
                  <a:pt x="17241" y="1404"/>
                  <a:pt x="17224" y="1411"/>
                  <a:pt x="17207" y="1409"/>
                </a:cubicBezTo>
                <a:cubicBezTo>
                  <a:pt x="17190" y="1407"/>
                  <a:pt x="17176" y="1397"/>
                  <a:pt x="17168" y="1382"/>
                </a:cubicBezTo>
                <a:lnTo>
                  <a:pt x="17035" y="1120"/>
                </a:lnTo>
                <a:lnTo>
                  <a:pt x="16899" y="820"/>
                </a:lnTo>
                <a:lnTo>
                  <a:pt x="16986" y="827"/>
                </a:lnTo>
                <a:lnTo>
                  <a:pt x="16854" y="1031"/>
                </a:lnTo>
                <a:cubicBezTo>
                  <a:pt x="16843" y="1049"/>
                  <a:pt x="16821" y="1057"/>
                  <a:pt x="16800" y="1052"/>
                </a:cubicBezTo>
                <a:lnTo>
                  <a:pt x="16664" y="1016"/>
                </a:lnTo>
                <a:cubicBezTo>
                  <a:pt x="16648" y="1012"/>
                  <a:pt x="16636" y="1001"/>
                  <a:pt x="16630" y="986"/>
                </a:cubicBezTo>
                <a:lnTo>
                  <a:pt x="16498" y="650"/>
                </a:lnTo>
                <a:lnTo>
                  <a:pt x="16585" y="661"/>
                </a:lnTo>
                <a:lnTo>
                  <a:pt x="16449" y="849"/>
                </a:lnTo>
                <a:lnTo>
                  <a:pt x="16456" y="834"/>
                </a:lnTo>
                <a:lnTo>
                  <a:pt x="16323" y="1282"/>
                </a:lnTo>
                <a:lnTo>
                  <a:pt x="16187" y="1618"/>
                </a:lnTo>
                <a:cubicBezTo>
                  <a:pt x="16185" y="1623"/>
                  <a:pt x="16182" y="1628"/>
                  <a:pt x="16178" y="1632"/>
                </a:cubicBezTo>
                <a:lnTo>
                  <a:pt x="16046" y="1784"/>
                </a:lnTo>
                <a:cubicBezTo>
                  <a:pt x="16042" y="1789"/>
                  <a:pt x="16037" y="1793"/>
                  <a:pt x="16032" y="1796"/>
                </a:cubicBezTo>
                <a:lnTo>
                  <a:pt x="15896" y="1868"/>
                </a:lnTo>
                <a:lnTo>
                  <a:pt x="15902" y="1864"/>
                </a:lnTo>
                <a:lnTo>
                  <a:pt x="15770" y="1960"/>
                </a:lnTo>
                <a:lnTo>
                  <a:pt x="15785" y="1943"/>
                </a:lnTo>
                <a:lnTo>
                  <a:pt x="15646" y="2207"/>
                </a:lnTo>
                <a:lnTo>
                  <a:pt x="15514" y="2411"/>
                </a:lnTo>
                <a:lnTo>
                  <a:pt x="15519" y="2401"/>
                </a:lnTo>
                <a:lnTo>
                  <a:pt x="15383" y="2757"/>
                </a:lnTo>
                <a:lnTo>
                  <a:pt x="15386" y="2749"/>
                </a:lnTo>
                <a:lnTo>
                  <a:pt x="15254" y="3437"/>
                </a:lnTo>
                <a:cubicBezTo>
                  <a:pt x="15253" y="3440"/>
                  <a:pt x="15252" y="3443"/>
                  <a:pt x="15251" y="3445"/>
                </a:cubicBezTo>
                <a:lnTo>
                  <a:pt x="15115" y="3801"/>
                </a:lnTo>
                <a:lnTo>
                  <a:pt x="15118" y="3792"/>
                </a:lnTo>
                <a:lnTo>
                  <a:pt x="14985" y="4524"/>
                </a:lnTo>
                <a:lnTo>
                  <a:pt x="14849" y="5064"/>
                </a:lnTo>
                <a:cubicBezTo>
                  <a:pt x="14846" y="5077"/>
                  <a:pt x="14837" y="5088"/>
                  <a:pt x="14825" y="5095"/>
                </a:cubicBezTo>
                <a:lnTo>
                  <a:pt x="14693" y="5171"/>
                </a:lnTo>
                <a:cubicBezTo>
                  <a:pt x="14672" y="5183"/>
                  <a:pt x="14645" y="5178"/>
                  <a:pt x="14630" y="5159"/>
                </a:cubicBezTo>
                <a:lnTo>
                  <a:pt x="14494" y="4991"/>
                </a:lnTo>
                <a:lnTo>
                  <a:pt x="14561" y="5000"/>
                </a:lnTo>
                <a:lnTo>
                  <a:pt x="14429" y="5092"/>
                </a:lnTo>
                <a:cubicBezTo>
                  <a:pt x="14417" y="5101"/>
                  <a:pt x="14401" y="5104"/>
                  <a:pt x="14387" y="5100"/>
                </a:cubicBezTo>
                <a:cubicBezTo>
                  <a:pt x="14372" y="5095"/>
                  <a:pt x="14360" y="5085"/>
                  <a:pt x="14355" y="5071"/>
                </a:cubicBezTo>
                <a:lnTo>
                  <a:pt x="14219" y="4755"/>
                </a:lnTo>
                <a:cubicBezTo>
                  <a:pt x="14217" y="4751"/>
                  <a:pt x="14215" y="4746"/>
                  <a:pt x="14215" y="4742"/>
                </a:cubicBezTo>
                <a:lnTo>
                  <a:pt x="14083" y="3717"/>
                </a:lnTo>
                <a:lnTo>
                  <a:pt x="13948" y="2993"/>
                </a:lnTo>
                <a:lnTo>
                  <a:pt x="13816" y="2509"/>
                </a:lnTo>
                <a:lnTo>
                  <a:pt x="13879" y="2543"/>
                </a:lnTo>
                <a:lnTo>
                  <a:pt x="13743" y="2583"/>
                </a:lnTo>
                <a:cubicBezTo>
                  <a:pt x="13718" y="2591"/>
                  <a:pt x="13691" y="2578"/>
                  <a:pt x="13682" y="2554"/>
                </a:cubicBezTo>
                <a:lnTo>
                  <a:pt x="13552" y="2222"/>
                </a:lnTo>
                <a:lnTo>
                  <a:pt x="13416" y="1958"/>
                </a:lnTo>
                <a:lnTo>
                  <a:pt x="13454" y="1985"/>
                </a:lnTo>
                <a:lnTo>
                  <a:pt x="13322" y="1969"/>
                </a:lnTo>
                <a:cubicBezTo>
                  <a:pt x="13307" y="1967"/>
                  <a:pt x="13293" y="1958"/>
                  <a:pt x="13285" y="1944"/>
                </a:cubicBezTo>
                <a:lnTo>
                  <a:pt x="13149" y="1700"/>
                </a:lnTo>
                <a:lnTo>
                  <a:pt x="13173" y="1721"/>
                </a:lnTo>
                <a:lnTo>
                  <a:pt x="13041" y="1665"/>
                </a:lnTo>
                <a:cubicBezTo>
                  <a:pt x="13038" y="1664"/>
                  <a:pt x="13035" y="1663"/>
                  <a:pt x="13032" y="1661"/>
                </a:cubicBezTo>
                <a:lnTo>
                  <a:pt x="12896" y="1569"/>
                </a:lnTo>
                <a:lnTo>
                  <a:pt x="12938" y="1576"/>
                </a:lnTo>
                <a:lnTo>
                  <a:pt x="12806" y="1612"/>
                </a:lnTo>
                <a:cubicBezTo>
                  <a:pt x="12797" y="1614"/>
                  <a:pt x="12788" y="1614"/>
                  <a:pt x="12780" y="1612"/>
                </a:cubicBezTo>
                <a:lnTo>
                  <a:pt x="12644" y="1576"/>
                </a:lnTo>
                <a:lnTo>
                  <a:pt x="12700" y="1552"/>
                </a:lnTo>
                <a:lnTo>
                  <a:pt x="12568" y="1792"/>
                </a:lnTo>
                <a:cubicBezTo>
                  <a:pt x="12559" y="1808"/>
                  <a:pt x="12541" y="1818"/>
                  <a:pt x="12522" y="1817"/>
                </a:cubicBezTo>
                <a:cubicBezTo>
                  <a:pt x="12503" y="1816"/>
                  <a:pt x="12486" y="1805"/>
                  <a:pt x="12479" y="1787"/>
                </a:cubicBezTo>
                <a:lnTo>
                  <a:pt x="12343" y="1471"/>
                </a:lnTo>
                <a:lnTo>
                  <a:pt x="12347" y="1479"/>
                </a:lnTo>
                <a:lnTo>
                  <a:pt x="12211" y="1275"/>
                </a:lnTo>
                <a:lnTo>
                  <a:pt x="12220" y="1286"/>
                </a:lnTo>
                <a:lnTo>
                  <a:pt x="12086" y="1171"/>
                </a:lnTo>
                <a:lnTo>
                  <a:pt x="11950" y="1039"/>
                </a:lnTo>
                <a:lnTo>
                  <a:pt x="12017" y="1042"/>
                </a:lnTo>
                <a:lnTo>
                  <a:pt x="11885" y="1154"/>
                </a:lnTo>
                <a:cubicBezTo>
                  <a:pt x="11869" y="1167"/>
                  <a:pt x="11847" y="1169"/>
                  <a:pt x="11829" y="1160"/>
                </a:cubicBezTo>
                <a:lnTo>
                  <a:pt x="11693" y="1088"/>
                </a:lnTo>
                <a:lnTo>
                  <a:pt x="11716" y="1093"/>
                </a:lnTo>
                <a:lnTo>
                  <a:pt x="11584" y="1093"/>
                </a:lnTo>
                <a:cubicBezTo>
                  <a:pt x="11580" y="1093"/>
                  <a:pt x="11575" y="1093"/>
                  <a:pt x="11570" y="1091"/>
                </a:cubicBezTo>
                <a:lnTo>
                  <a:pt x="11434" y="1051"/>
                </a:lnTo>
                <a:lnTo>
                  <a:pt x="11456" y="1053"/>
                </a:lnTo>
                <a:lnTo>
                  <a:pt x="11324" y="1073"/>
                </a:lnTo>
                <a:cubicBezTo>
                  <a:pt x="11305" y="1076"/>
                  <a:pt x="11287" y="1068"/>
                  <a:pt x="11276" y="1053"/>
                </a:cubicBezTo>
                <a:lnTo>
                  <a:pt x="11140" y="865"/>
                </a:lnTo>
                <a:lnTo>
                  <a:pt x="11174" y="885"/>
                </a:lnTo>
                <a:lnTo>
                  <a:pt x="11042" y="869"/>
                </a:lnTo>
                <a:cubicBezTo>
                  <a:pt x="11036" y="868"/>
                  <a:pt x="11030" y="866"/>
                  <a:pt x="11024" y="863"/>
                </a:cubicBezTo>
                <a:lnTo>
                  <a:pt x="10888" y="787"/>
                </a:lnTo>
                <a:lnTo>
                  <a:pt x="10937" y="787"/>
                </a:lnTo>
                <a:lnTo>
                  <a:pt x="10805" y="863"/>
                </a:lnTo>
                <a:cubicBezTo>
                  <a:pt x="10798" y="867"/>
                  <a:pt x="10789" y="869"/>
                  <a:pt x="10780" y="869"/>
                </a:cubicBezTo>
                <a:lnTo>
                  <a:pt x="10644" y="869"/>
                </a:lnTo>
                <a:cubicBezTo>
                  <a:pt x="10630" y="869"/>
                  <a:pt x="10616" y="863"/>
                  <a:pt x="10607" y="852"/>
                </a:cubicBezTo>
                <a:lnTo>
                  <a:pt x="10475" y="700"/>
                </a:lnTo>
                <a:lnTo>
                  <a:pt x="10493" y="714"/>
                </a:lnTo>
                <a:lnTo>
                  <a:pt x="10357" y="658"/>
                </a:lnTo>
                <a:lnTo>
                  <a:pt x="10412" y="647"/>
                </a:lnTo>
                <a:lnTo>
                  <a:pt x="10280" y="779"/>
                </a:lnTo>
                <a:cubicBezTo>
                  <a:pt x="10275" y="783"/>
                  <a:pt x="10270" y="787"/>
                  <a:pt x="10264" y="790"/>
                </a:cubicBezTo>
                <a:lnTo>
                  <a:pt x="10128" y="846"/>
                </a:lnTo>
                <a:lnTo>
                  <a:pt x="10141" y="838"/>
                </a:lnTo>
                <a:lnTo>
                  <a:pt x="10009" y="950"/>
                </a:lnTo>
                <a:cubicBezTo>
                  <a:pt x="9992" y="964"/>
                  <a:pt x="9967" y="965"/>
                  <a:pt x="9948" y="953"/>
                </a:cubicBezTo>
                <a:lnTo>
                  <a:pt x="9812" y="861"/>
                </a:lnTo>
                <a:lnTo>
                  <a:pt x="9840" y="869"/>
                </a:lnTo>
                <a:lnTo>
                  <a:pt x="9708" y="869"/>
                </a:lnTo>
                <a:lnTo>
                  <a:pt x="9721" y="868"/>
                </a:lnTo>
                <a:lnTo>
                  <a:pt x="9585" y="904"/>
                </a:lnTo>
                <a:lnTo>
                  <a:pt x="9616" y="879"/>
                </a:lnTo>
                <a:lnTo>
                  <a:pt x="9484" y="1123"/>
                </a:lnTo>
                <a:cubicBezTo>
                  <a:pt x="9480" y="1132"/>
                  <a:pt x="9473" y="1139"/>
                  <a:pt x="9464" y="1144"/>
                </a:cubicBezTo>
                <a:lnTo>
                  <a:pt x="9329" y="1215"/>
                </a:lnTo>
                <a:lnTo>
                  <a:pt x="9197" y="1291"/>
                </a:lnTo>
                <a:lnTo>
                  <a:pt x="9217" y="1269"/>
                </a:lnTo>
                <a:lnTo>
                  <a:pt x="9081" y="1549"/>
                </a:lnTo>
                <a:cubicBezTo>
                  <a:pt x="9075" y="1562"/>
                  <a:pt x="9064" y="1571"/>
                  <a:pt x="9051" y="1575"/>
                </a:cubicBezTo>
                <a:cubicBezTo>
                  <a:pt x="9038" y="1579"/>
                  <a:pt x="9024" y="1578"/>
                  <a:pt x="9012" y="1571"/>
                </a:cubicBezTo>
                <a:lnTo>
                  <a:pt x="8880" y="1495"/>
                </a:lnTo>
                <a:lnTo>
                  <a:pt x="8943" y="1483"/>
                </a:lnTo>
                <a:lnTo>
                  <a:pt x="8807" y="1651"/>
                </a:lnTo>
                <a:cubicBezTo>
                  <a:pt x="8795" y="1666"/>
                  <a:pt x="8775" y="1673"/>
                  <a:pt x="8757" y="1668"/>
                </a:cubicBezTo>
                <a:cubicBezTo>
                  <a:pt x="8738" y="1663"/>
                  <a:pt x="8723" y="1648"/>
                  <a:pt x="8719" y="1629"/>
                </a:cubicBezTo>
                <a:lnTo>
                  <a:pt x="8587" y="977"/>
                </a:lnTo>
                <a:lnTo>
                  <a:pt x="8686" y="973"/>
                </a:lnTo>
                <a:lnTo>
                  <a:pt x="8550" y="2205"/>
                </a:lnTo>
                <a:cubicBezTo>
                  <a:pt x="8548" y="2226"/>
                  <a:pt x="8532" y="2244"/>
                  <a:pt x="8511" y="2248"/>
                </a:cubicBezTo>
                <a:cubicBezTo>
                  <a:pt x="8490" y="2253"/>
                  <a:pt x="8468" y="2243"/>
                  <a:pt x="8457" y="2225"/>
                </a:cubicBezTo>
                <a:lnTo>
                  <a:pt x="8323" y="1997"/>
                </a:lnTo>
                <a:lnTo>
                  <a:pt x="8187" y="1717"/>
                </a:lnTo>
                <a:lnTo>
                  <a:pt x="8232" y="1745"/>
                </a:lnTo>
                <a:lnTo>
                  <a:pt x="8100" y="1745"/>
                </a:lnTo>
                <a:lnTo>
                  <a:pt x="8128" y="1737"/>
                </a:lnTo>
                <a:lnTo>
                  <a:pt x="7992" y="1829"/>
                </a:lnTo>
                <a:lnTo>
                  <a:pt x="8005" y="1816"/>
                </a:lnTo>
                <a:lnTo>
                  <a:pt x="7873" y="2004"/>
                </a:lnTo>
                <a:cubicBezTo>
                  <a:pt x="7863" y="2019"/>
                  <a:pt x="7844" y="2027"/>
                  <a:pt x="7826" y="2025"/>
                </a:cubicBezTo>
                <a:cubicBezTo>
                  <a:pt x="7807" y="2023"/>
                  <a:pt x="7792" y="2010"/>
                  <a:pt x="7785" y="1992"/>
                </a:cubicBezTo>
                <a:lnTo>
                  <a:pt x="7649" y="1616"/>
                </a:lnTo>
                <a:lnTo>
                  <a:pt x="7662" y="1635"/>
                </a:lnTo>
                <a:lnTo>
                  <a:pt x="7527" y="1505"/>
                </a:lnTo>
                <a:lnTo>
                  <a:pt x="7391" y="1353"/>
                </a:lnTo>
                <a:lnTo>
                  <a:pt x="7259" y="1205"/>
                </a:lnTo>
                <a:lnTo>
                  <a:pt x="7316" y="1218"/>
                </a:lnTo>
                <a:lnTo>
                  <a:pt x="7180" y="1274"/>
                </a:lnTo>
                <a:cubicBezTo>
                  <a:pt x="7167" y="1279"/>
                  <a:pt x="7153" y="1279"/>
                  <a:pt x="7141" y="1273"/>
                </a:cubicBezTo>
                <a:lnTo>
                  <a:pt x="7009" y="1217"/>
                </a:lnTo>
                <a:lnTo>
                  <a:pt x="7063" y="1207"/>
                </a:lnTo>
                <a:lnTo>
                  <a:pt x="6927" y="1339"/>
                </a:lnTo>
                <a:lnTo>
                  <a:pt x="6798" y="1465"/>
                </a:lnTo>
                <a:lnTo>
                  <a:pt x="6662" y="1617"/>
                </a:lnTo>
                <a:cubicBezTo>
                  <a:pt x="6652" y="1627"/>
                  <a:pt x="6639" y="1633"/>
                  <a:pt x="6624" y="1633"/>
                </a:cubicBezTo>
                <a:lnTo>
                  <a:pt x="6498" y="1633"/>
                </a:lnTo>
                <a:lnTo>
                  <a:pt x="6362" y="1649"/>
                </a:lnTo>
                <a:lnTo>
                  <a:pt x="6371" y="1647"/>
                </a:lnTo>
                <a:lnTo>
                  <a:pt x="6239" y="1687"/>
                </a:lnTo>
                <a:lnTo>
                  <a:pt x="6263" y="1671"/>
                </a:lnTo>
                <a:lnTo>
                  <a:pt x="6127" y="1839"/>
                </a:lnTo>
                <a:lnTo>
                  <a:pt x="6132" y="1833"/>
                </a:lnTo>
                <a:lnTo>
                  <a:pt x="5997" y="2061"/>
                </a:lnTo>
                <a:lnTo>
                  <a:pt x="5863" y="2242"/>
                </a:lnTo>
                <a:lnTo>
                  <a:pt x="5734" y="2444"/>
                </a:lnTo>
                <a:lnTo>
                  <a:pt x="5598" y="2740"/>
                </a:lnTo>
                <a:cubicBezTo>
                  <a:pt x="5592" y="2753"/>
                  <a:pt x="5581" y="2763"/>
                  <a:pt x="5568" y="2767"/>
                </a:cubicBezTo>
                <a:cubicBezTo>
                  <a:pt x="5554" y="2771"/>
                  <a:pt x="5540" y="2770"/>
                  <a:pt x="5528" y="2763"/>
                </a:cubicBezTo>
                <a:lnTo>
                  <a:pt x="5396" y="2687"/>
                </a:lnTo>
                <a:cubicBezTo>
                  <a:pt x="5390" y="2683"/>
                  <a:pt x="5384" y="2679"/>
                  <a:pt x="5380" y="2673"/>
                </a:cubicBezTo>
                <a:lnTo>
                  <a:pt x="5244" y="2489"/>
                </a:lnTo>
                <a:lnTo>
                  <a:pt x="5252" y="2498"/>
                </a:lnTo>
                <a:lnTo>
                  <a:pt x="5120" y="2386"/>
                </a:lnTo>
                <a:cubicBezTo>
                  <a:pt x="5114" y="2381"/>
                  <a:pt x="5110" y="2374"/>
                  <a:pt x="5107" y="2367"/>
                </a:cubicBezTo>
                <a:lnTo>
                  <a:pt x="4971" y="2051"/>
                </a:lnTo>
                <a:lnTo>
                  <a:pt x="5054" y="2065"/>
                </a:lnTo>
                <a:lnTo>
                  <a:pt x="4923" y="2211"/>
                </a:lnTo>
                <a:lnTo>
                  <a:pt x="4787" y="2379"/>
                </a:lnTo>
                <a:cubicBezTo>
                  <a:pt x="4777" y="2391"/>
                  <a:pt x="4762" y="2398"/>
                  <a:pt x="4746" y="2397"/>
                </a:cubicBezTo>
                <a:cubicBezTo>
                  <a:pt x="4730" y="2397"/>
                  <a:pt x="4715" y="2388"/>
                  <a:pt x="4706" y="2375"/>
                </a:cubicBezTo>
                <a:lnTo>
                  <a:pt x="4574" y="2171"/>
                </a:lnTo>
                <a:lnTo>
                  <a:pt x="4640" y="2188"/>
                </a:lnTo>
                <a:lnTo>
                  <a:pt x="4504" y="2260"/>
                </a:lnTo>
                <a:cubicBezTo>
                  <a:pt x="4501" y="2261"/>
                  <a:pt x="4498" y="2262"/>
                  <a:pt x="4495" y="2263"/>
                </a:cubicBezTo>
                <a:lnTo>
                  <a:pt x="4363" y="2303"/>
                </a:lnTo>
                <a:cubicBezTo>
                  <a:pt x="4338" y="2311"/>
                  <a:pt x="4311" y="2298"/>
                  <a:pt x="4302" y="2273"/>
                </a:cubicBezTo>
                <a:lnTo>
                  <a:pt x="4166" y="1917"/>
                </a:lnTo>
                <a:lnTo>
                  <a:pt x="4175" y="1933"/>
                </a:lnTo>
                <a:lnTo>
                  <a:pt x="4043" y="1785"/>
                </a:lnTo>
                <a:lnTo>
                  <a:pt x="4066" y="1799"/>
                </a:lnTo>
                <a:lnTo>
                  <a:pt x="3930" y="1759"/>
                </a:lnTo>
                <a:lnTo>
                  <a:pt x="3964" y="1757"/>
                </a:lnTo>
                <a:lnTo>
                  <a:pt x="3832" y="1813"/>
                </a:lnTo>
                <a:lnTo>
                  <a:pt x="3850" y="1801"/>
                </a:lnTo>
                <a:lnTo>
                  <a:pt x="3711" y="1955"/>
                </a:lnTo>
                <a:lnTo>
                  <a:pt x="3579" y="2083"/>
                </a:lnTo>
                <a:lnTo>
                  <a:pt x="3589" y="2070"/>
                </a:lnTo>
                <a:lnTo>
                  <a:pt x="3453" y="2334"/>
                </a:lnTo>
                <a:lnTo>
                  <a:pt x="3456" y="2326"/>
                </a:lnTo>
                <a:lnTo>
                  <a:pt x="3324" y="2755"/>
                </a:lnTo>
                <a:lnTo>
                  <a:pt x="3188" y="3163"/>
                </a:lnTo>
                <a:cubicBezTo>
                  <a:pt x="3185" y="3173"/>
                  <a:pt x="3178" y="3182"/>
                  <a:pt x="3170" y="3188"/>
                </a:cubicBezTo>
                <a:lnTo>
                  <a:pt x="3043" y="3280"/>
                </a:lnTo>
                <a:lnTo>
                  <a:pt x="2907" y="3408"/>
                </a:lnTo>
                <a:cubicBezTo>
                  <a:pt x="2894" y="3420"/>
                  <a:pt x="2875" y="3424"/>
                  <a:pt x="2858" y="3419"/>
                </a:cubicBezTo>
                <a:cubicBezTo>
                  <a:pt x="2841" y="3414"/>
                  <a:pt x="2828" y="3400"/>
                  <a:pt x="2824" y="3383"/>
                </a:cubicBezTo>
                <a:lnTo>
                  <a:pt x="2692" y="2823"/>
                </a:lnTo>
                <a:lnTo>
                  <a:pt x="2695" y="2832"/>
                </a:lnTo>
                <a:lnTo>
                  <a:pt x="2559" y="2536"/>
                </a:lnTo>
                <a:lnTo>
                  <a:pt x="2618" y="2564"/>
                </a:lnTo>
                <a:lnTo>
                  <a:pt x="2486" y="2600"/>
                </a:lnTo>
                <a:cubicBezTo>
                  <a:pt x="2470" y="2604"/>
                  <a:pt x="2453" y="2600"/>
                  <a:pt x="2441" y="2590"/>
                </a:cubicBezTo>
                <a:lnTo>
                  <a:pt x="2305" y="2478"/>
                </a:lnTo>
                <a:lnTo>
                  <a:pt x="2169" y="2366"/>
                </a:lnTo>
                <a:cubicBezTo>
                  <a:pt x="2167" y="2364"/>
                  <a:pt x="2165" y="2363"/>
                  <a:pt x="2163" y="2361"/>
                </a:cubicBezTo>
                <a:lnTo>
                  <a:pt x="2031" y="2213"/>
                </a:lnTo>
                <a:cubicBezTo>
                  <a:pt x="2027" y="2208"/>
                  <a:pt x="2024" y="2203"/>
                  <a:pt x="2022" y="2197"/>
                </a:cubicBezTo>
                <a:lnTo>
                  <a:pt x="1886" y="1841"/>
                </a:lnTo>
                <a:lnTo>
                  <a:pt x="1890" y="1851"/>
                </a:lnTo>
                <a:lnTo>
                  <a:pt x="1758" y="1647"/>
                </a:lnTo>
                <a:lnTo>
                  <a:pt x="1769" y="1658"/>
                </a:lnTo>
                <a:lnTo>
                  <a:pt x="1636" y="1548"/>
                </a:lnTo>
                <a:lnTo>
                  <a:pt x="1504" y="1456"/>
                </a:lnTo>
                <a:cubicBezTo>
                  <a:pt x="1498" y="1453"/>
                  <a:pt x="1493" y="1447"/>
                  <a:pt x="1490" y="1441"/>
                </a:cubicBezTo>
                <a:lnTo>
                  <a:pt x="1354" y="1219"/>
                </a:lnTo>
                <a:lnTo>
                  <a:pt x="1219" y="1009"/>
                </a:lnTo>
                <a:lnTo>
                  <a:pt x="1084" y="730"/>
                </a:lnTo>
                <a:lnTo>
                  <a:pt x="952" y="466"/>
                </a:lnTo>
                <a:lnTo>
                  <a:pt x="965" y="482"/>
                </a:lnTo>
                <a:lnTo>
                  <a:pt x="829" y="370"/>
                </a:lnTo>
                <a:lnTo>
                  <a:pt x="841" y="377"/>
                </a:lnTo>
                <a:lnTo>
                  <a:pt x="709" y="321"/>
                </a:lnTo>
                <a:lnTo>
                  <a:pt x="716" y="324"/>
                </a:lnTo>
                <a:lnTo>
                  <a:pt x="580" y="288"/>
                </a:lnTo>
                <a:cubicBezTo>
                  <a:pt x="568" y="285"/>
                  <a:pt x="558" y="278"/>
                  <a:pt x="552" y="268"/>
                </a:cubicBezTo>
                <a:lnTo>
                  <a:pt x="420" y="80"/>
                </a:lnTo>
                <a:lnTo>
                  <a:pt x="505" y="74"/>
                </a:lnTo>
                <a:lnTo>
                  <a:pt x="369" y="338"/>
                </a:lnTo>
                <a:lnTo>
                  <a:pt x="372" y="331"/>
                </a:lnTo>
                <a:lnTo>
                  <a:pt x="238" y="744"/>
                </a:lnTo>
                <a:lnTo>
                  <a:pt x="102" y="1044"/>
                </a:lnTo>
                <a:cubicBezTo>
                  <a:pt x="91" y="1069"/>
                  <a:pt x="61" y="1080"/>
                  <a:pt x="36" y="1069"/>
                </a:cubicBezTo>
                <a:cubicBezTo>
                  <a:pt x="11" y="1058"/>
                  <a:pt x="0" y="1028"/>
                  <a:pt x="11" y="1003"/>
                </a:cubicBezTo>
                <a:close/>
              </a:path>
            </a:pathLst>
          </a:custGeom>
          <a:solidFill>
            <a:srgbClr val="697A14"/>
          </a:solidFill>
          <a:ln w="1588" cap="flat">
            <a:solidFill>
              <a:srgbClr val="697A14"/>
            </a:solidFill>
            <a:prstDash val="solid"/>
            <a:bevel/>
            <a:headEnd/>
            <a:tailEnd/>
          </a:ln>
        </p:spPr>
        <p:txBody>
          <a:bodyPr/>
          <a:lstStyle/>
          <a:p>
            <a:endParaRPr lang="en-AU"/>
          </a:p>
        </p:txBody>
      </p:sp>
      <p:sp>
        <p:nvSpPr>
          <p:cNvPr id="117776" name="Freeform 16"/>
          <p:cNvSpPr>
            <a:spLocks/>
          </p:cNvSpPr>
          <p:nvPr/>
        </p:nvSpPr>
        <p:spPr bwMode="auto">
          <a:xfrm>
            <a:off x="1112838" y="2301875"/>
            <a:ext cx="6477000" cy="1652588"/>
          </a:xfrm>
          <a:custGeom>
            <a:avLst/>
            <a:gdLst>
              <a:gd name="T0" fmla="*/ 818 w 19413"/>
              <a:gd name="T1" fmla="*/ 1683 h 5378"/>
              <a:gd name="T2" fmla="*/ 1446 w 19413"/>
              <a:gd name="T3" fmla="*/ 2447 h 5378"/>
              <a:gd name="T4" fmla="*/ 2113 w 19413"/>
              <a:gd name="T5" fmla="*/ 3516 h 5378"/>
              <a:gd name="T6" fmla="*/ 2790 w 19413"/>
              <a:gd name="T7" fmla="*/ 2876 h 5378"/>
              <a:gd name="T8" fmla="*/ 3498 w 19413"/>
              <a:gd name="T9" fmla="*/ 1707 h 5378"/>
              <a:gd name="T10" fmla="*/ 4205 w 19413"/>
              <a:gd name="T11" fmla="*/ 2069 h 5378"/>
              <a:gd name="T12" fmla="*/ 4904 w 19413"/>
              <a:gd name="T13" fmla="*/ 1888 h 5378"/>
              <a:gd name="T14" fmla="*/ 5506 w 19413"/>
              <a:gd name="T15" fmla="*/ 2345 h 5378"/>
              <a:gd name="T16" fmla="*/ 6310 w 19413"/>
              <a:gd name="T17" fmla="*/ 271 h 5378"/>
              <a:gd name="T18" fmla="*/ 6856 w 19413"/>
              <a:gd name="T19" fmla="*/ 165 h 5378"/>
              <a:gd name="T20" fmla="*/ 7739 w 19413"/>
              <a:gd name="T21" fmla="*/ 976 h 5378"/>
              <a:gd name="T22" fmla="*/ 8388 w 19413"/>
              <a:gd name="T23" fmla="*/ 1160 h 5378"/>
              <a:gd name="T24" fmla="*/ 9060 w 19413"/>
              <a:gd name="T25" fmla="*/ 1683 h 5378"/>
              <a:gd name="T26" fmla="*/ 9714 w 19413"/>
              <a:gd name="T27" fmla="*/ 1193 h 5378"/>
              <a:gd name="T28" fmla="*/ 10289 w 19413"/>
              <a:gd name="T29" fmla="*/ 1465 h 5378"/>
              <a:gd name="T30" fmla="*/ 10950 w 19413"/>
              <a:gd name="T31" fmla="*/ 1881 h 5378"/>
              <a:gd name="T32" fmla="*/ 11491 w 19413"/>
              <a:gd name="T33" fmla="*/ 1797 h 5378"/>
              <a:gd name="T34" fmla="*/ 12166 w 19413"/>
              <a:gd name="T35" fmla="*/ 1705 h 5378"/>
              <a:gd name="T36" fmla="*/ 12880 w 19413"/>
              <a:gd name="T37" fmla="*/ 2095 h 5378"/>
              <a:gd name="T38" fmla="*/ 13420 w 19413"/>
              <a:gd name="T39" fmla="*/ 2369 h 5378"/>
              <a:gd name="T40" fmla="*/ 14312 w 19413"/>
              <a:gd name="T41" fmla="*/ 4680 h 5378"/>
              <a:gd name="T42" fmla="*/ 15021 w 19413"/>
              <a:gd name="T43" fmla="*/ 3651 h 5378"/>
              <a:gd name="T44" fmla="*/ 15918 w 19413"/>
              <a:gd name="T45" fmla="*/ 1354 h 5378"/>
              <a:gd name="T46" fmla="*/ 16385 w 19413"/>
              <a:gd name="T47" fmla="*/ 398 h 5378"/>
              <a:gd name="T48" fmla="*/ 17075 w 19413"/>
              <a:gd name="T49" fmla="*/ 745 h 5378"/>
              <a:gd name="T50" fmla="*/ 17568 w 19413"/>
              <a:gd name="T51" fmla="*/ 801 h 5378"/>
              <a:gd name="T52" fmla="*/ 18375 w 19413"/>
              <a:gd name="T53" fmla="*/ 1074 h 5378"/>
              <a:gd name="T54" fmla="*/ 18933 w 19413"/>
              <a:gd name="T55" fmla="*/ 1795 h 5378"/>
              <a:gd name="T56" fmla="*/ 18980 w 19413"/>
              <a:gd name="T57" fmla="*/ 1882 h 5378"/>
              <a:gd name="T58" fmla="*/ 18466 w 19413"/>
              <a:gd name="T59" fmla="*/ 1115 h 5378"/>
              <a:gd name="T60" fmla="*/ 17797 w 19413"/>
              <a:gd name="T61" fmla="*/ 344 h 5378"/>
              <a:gd name="T62" fmla="*/ 17172 w 19413"/>
              <a:gd name="T63" fmla="*/ 1011 h 5378"/>
              <a:gd name="T64" fmla="*/ 16389 w 19413"/>
              <a:gd name="T65" fmla="*/ 489 h 5378"/>
              <a:gd name="T66" fmla="*/ 15872 w 19413"/>
              <a:gd name="T67" fmla="*/ 1424 h 5378"/>
              <a:gd name="T68" fmla="*/ 15116 w 19413"/>
              <a:gd name="T69" fmla="*/ 3682 h 5378"/>
              <a:gd name="T70" fmla="*/ 14352 w 19413"/>
              <a:gd name="T71" fmla="*/ 5337 h 5378"/>
              <a:gd name="T72" fmla="*/ 13637 w 19413"/>
              <a:gd name="T73" fmla="*/ 2244 h 5378"/>
              <a:gd name="T74" fmla="*/ 12876 w 19413"/>
              <a:gd name="T75" fmla="*/ 2131 h 5378"/>
              <a:gd name="T76" fmla="*/ 12258 w 19413"/>
              <a:gd name="T77" fmla="*/ 2056 h 5378"/>
              <a:gd name="T78" fmla="*/ 11631 w 19413"/>
              <a:gd name="T79" fmla="*/ 2064 h 5378"/>
              <a:gd name="T80" fmla="*/ 11090 w 19413"/>
              <a:gd name="T81" fmla="*/ 2146 h 5378"/>
              <a:gd name="T82" fmla="*/ 10417 w 19413"/>
              <a:gd name="T83" fmla="*/ 1832 h 5378"/>
              <a:gd name="T84" fmla="*/ 9878 w 19413"/>
              <a:gd name="T85" fmla="*/ 1128 h 5378"/>
              <a:gd name="T86" fmla="*/ 9222 w 19413"/>
              <a:gd name="T87" fmla="*/ 915 h 5378"/>
              <a:gd name="T88" fmla="*/ 8592 w 19413"/>
              <a:gd name="T89" fmla="*/ 2050 h 5378"/>
              <a:gd name="T90" fmla="*/ 8005 w 19413"/>
              <a:gd name="T91" fmla="*/ 864 h 5378"/>
              <a:gd name="T92" fmla="*/ 7121 w 19413"/>
              <a:gd name="T93" fmla="*/ 249 h 5378"/>
              <a:gd name="T94" fmla="*/ 6453 w 19413"/>
              <a:gd name="T95" fmla="*/ 193 h 5378"/>
              <a:gd name="T96" fmla="*/ 5784 w 19413"/>
              <a:gd name="T97" fmla="*/ 1612 h 5378"/>
              <a:gd name="T98" fmla="*/ 5139 w 19413"/>
              <a:gd name="T99" fmla="*/ 2915 h 5378"/>
              <a:gd name="T100" fmla="*/ 4452 w 19413"/>
              <a:gd name="T101" fmla="*/ 2404 h 5378"/>
              <a:gd name="T102" fmla="*/ 3711 w 19413"/>
              <a:gd name="T103" fmla="*/ 1763 h 5378"/>
              <a:gd name="T104" fmla="*/ 3057 w 19413"/>
              <a:gd name="T105" fmla="*/ 3285 h 5378"/>
              <a:gd name="T106" fmla="*/ 2356 w 19413"/>
              <a:gd name="T107" fmla="*/ 3489 h 5378"/>
              <a:gd name="T108" fmla="*/ 1786 w 19413"/>
              <a:gd name="T109" fmla="*/ 3698 h 5378"/>
              <a:gd name="T110" fmla="*/ 1115 w 19413"/>
              <a:gd name="T111" fmla="*/ 2279 h 5378"/>
              <a:gd name="T112" fmla="*/ 448 w 19413"/>
              <a:gd name="T113" fmla="*/ 1347 h 5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13" h="5378">
                <a:moveTo>
                  <a:pt x="95" y="895"/>
                </a:moveTo>
                <a:lnTo>
                  <a:pt x="231" y="1063"/>
                </a:lnTo>
                <a:lnTo>
                  <a:pt x="364" y="1232"/>
                </a:lnTo>
                <a:lnTo>
                  <a:pt x="337" y="1214"/>
                </a:lnTo>
                <a:lnTo>
                  <a:pt x="473" y="1250"/>
                </a:lnTo>
                <a:cubicBezTo>
                  <a:pt x="488" y="1254"/>
                  <a:pt x="499" y="1264"/>
                  <a:pt x="506" y="1277"/>
                </a:cubicBezTo>
                <a:lnTo>
                  <a:pt x="638" y="1557"/>
                </a:lnTo>
                <a:lnTo>
                  <a:pt x="775" y="1896"/>
                </a:lnTo>
                <a:lnTo>
                  <a:pt x="686" y="1887"/>
                </a:lnTo>
                <a:lnTo>
                  <a:pt x="818" y="1683"/>
                </a:lnTo>
                <a:cubicBezTo>
                  <a:pt x="829" y="1667"/>
                  <a:pt x="849" y="1658"/>
                  <a:pt x="868" y="1661"/>
                </a:cubicBezTo>
                <a:cubicBezTo>
                  <a:pt x="887" y="1664"/>
                  <a:pt x="903" y="1678"/>
                  <a:pt x="909" y="1697"/>
                </a:cubicBezTo>
                <a:lnTo>
                  <a:pt x="1045" y="2181"/>
                </a:lnTo>
                <a:lnTo>
                  <a:pt x="1010" y="2146"/>
                </a:lnTo>
                <a:lnTo>
                  <a:pt x="1142" y="2182"/>
                </a:lnTo>
                <a:cubicBezTo>
                  <a:pt x="1153" y="2185"/>
                  <a:pt x="1162" y="2192"/>
                  <a:pt x="1169" y="2201"/>
                </a:cubicBezTo>
                <a:lnTo>
                  <a:pt x="1305" y="2389"/>
                </a:lnTo>
                <a:lnTo>
                  <a:pt x="1278" y="2370"/>
                </a:lnTo>
                <a:lnTo>
                  <a:pt x="1410" y="2406"/>
                </a:lnTo>
                <a:cubicBezTo>
                  <a:pt x="1429" y="2411"/>
                  <a:pt x="1443" y="2427"/>
                  <a:pt x="1446" y="2447"/>
                </a:cubicBezTo>
                <a:lnTo>
                  <a:pt x="1582" y="3307"/>
                </a:lnTo>
                <a:lnTo>
                  <a:pt x="1578" y="3294"/>
                </a:lnTo>
                <a:lnTo>
                  <a:pt x="1710" y="3590"/>
                </a:lnTo>
                <a:lnTo>
                  <a:pt x="1679" y="3563"/>
                </a:lnTo>
                <a:lnTo>
                  <a:pt x="1815" y="3603"/>
                </a:lnTo>
                <a:lnTo>
                  <a:pt x="1760" y="3622"/>
                </a:lnTo>
                <a:lnTo>
                  <a:pt x="1892" y="3434"/>
                </a:lnTo>
                <a:cubicBezTo>
                  <a:pt x="1906" y="3413"/>
                  <a:pt x="1934" y="3406"/>
                  <a:pt x="1957" y="3419"/>
                </a:cubicBezTo>
                <a:lnTo>
                  <a:pt x="2093" y="3495"/>
                </a:lnTo>
                <a:cubicBezTo>
                  <a:pt x="2102" y="3500"/>
                  <a:pt x="2109" y="3507"/>
                  <a:pt x="2113" y="3516"/>
                </a:cubicBezTo>
                <a:lnTo>
                  <a:pt x="2245" y="3776"/>
                </a:lnTo>
                <a:lnTo>
                  <a:pt x="2154" y="3781"/>
                </a:lnTo>
                <a:lnTo>
                  <a:pt x="2290" y="3425"/>
                </a:lnTo>
                <a:cubicBezTo>
                  <a:pt x="2295" y="3412"/>
                  <a:pt x="2305" y="3401"/>
                  <a:pt x="2317" y="3396"/>
                </a:cubicBezTo>
                <a:lnTo>
                  <a:pt x="2453" y="3340"/>
                </a:lnTo>
                <a:lnTo>
                  <a:pt x="2424" y="3374"/>
                </a:lnTo>
                <a:lnTo>
                  <a:pt x="2556" y="2854"/>
                </a:lnTo>
                <a:cubicBezTo>
                  <a:pt x="2562" y="2830"/>
                  <a:pt x="2585" y="2814"/>
                  <a:pt x="2610" y="2817"/>
                </a:cubicBezTo>
                <a:lnTo>
                  <a:pt x="2746" y="2833"/>
                </a:lnTo>
                <a:cubicBezTo>
                  <a:pt x="2769" y="2835"/>
                  <a:pt x="2787" y="2853"/>
                  <a:pt x="2790" y="2876"/>
                </a:cubicBezTo>
                <a:lnTo>
                  <a:pt x="2922" y="3884"/>
                </a:lnTo>
                <a:lnTo>
                  <a:pt x="2824" y="3880"/>
                </a:lnTo>
                <a:lnTo>
                  <a:pt x="2960" y="3264"/>
                </a:lnTo>
                <a:cubicBezTo>
                  <a:pt x="2961" y="3259"/>
                  <a:pt x="2963" y="3254"/>
                  <a:pt x="2965" y="3249"/>
                </a:cubicBezTo>
                <a:lnTo>
                  <a:pt x="3097" y="3025"/>
                </a:lnTo>
                <a:lnTo>
                  <a:pt x="3093" y="3035"/>
                </a:lnTo>
                <a:lnTo>
                  <a:pt x="3229" y="2627"/>
                </a:lnTo>
                <a:lnTo>
                  <a:pt x="3360" y="2036"/>
                </a:lnTo>
                <a:cubicBezTo>
                  <a:pt x="3360" y="2033"/>
                  <a:pt x="3361" y="2030"/>
                  <a:pt x="3362" y="2027"/>
                </a:cubicBezTo>
                <a:lnTo>
                  <a:pt x="3498" y="1707"/>
                </a:lnTo>
                <a:cubicBezTo>
                  <a:pt x="3506" y="1688"/>
                  <a:pt x="3524" y="1676"/>
                  <a:pt x="3544" y="1676"/>
                </a:cubicBezTo>
                <a:lnTo>
                  <a:pt x="3676" y="1676"/>
                </a:lnTo>
                <a:lnTo>
                  <a:pt x="3642" y="1690"/>
                </a:lnTo>
                <a:lnTo>
                  <a:pt x="3778" y="1562"/>
                </a:lnTo>
                <a:lnTo>
                  <a:pt x="3915" y="1462"/>
                </a:lnTo>
                <a:cubicBezTo>
                  <a:pt x="3929" y="1452"/>
                  <a:pt x="3947" y="1450"/>
                  <a:pt x="3962" y="1456"/>
                </a:cubicBezTo>
                <a:cubicBezTo>
                  <a:pt x="3978" y="1462"/>
                  <a:pt x="3990" y="1475"/>
                  <a:pt x="3993" y="1492"/>
                </a:cubicBezTo>
                <a:lnTo>
                  <a:pt x="4129" y="2128"/>
                </a:lnTo>
                <a:lnTo>
                  <a:pt x="4073" y="2089"/>
                </a:lnTo>
                <a:lnTo>
                  <a:pt x="4205" y="2069"/>
                </a:lnTo>
                <a:lnTo>
                  <a:pt x="4336" y="2034"/>
                </a:lnTo>
                <a:cubicBezTo>
                  <a:pt x="4359" y="2028"/>
                  <a:pt x="4383" y="2039"/>
                  <a:pt x="4394" y="2061"/>
                </a:cubicBezTo>
                <a:lnTo>
                  <a:pt x="4526" y="2341"/>
                </a:lnTo>
                <a:lnTo>
                  <a:pt x="4508" y="2321"/>
                </a:lnTo>
                <a:lnTo>
                  <a:pt x="4644" y="2413"/>
                </a:lnTo>
                <a:lnTo>
                  <a:pt x="4568" y="2443"/>
                </a:lnTo>
                <a:lnTo>
                  <a:pt x="4700" y="1867"/>
                </a:lnTo>
                <a:cubicBezTo>
                  <a:pt x="4703" y="1853"/>
                  <a:pt x="4712" y="1841"/>
                  <a:pt x="4725" y="1834"/>
                </a:cubicBezTo>
                <a:cubicBezTo>
                  <a:pt x="4739" y="1827"/>
                  <a:pt x="4754" y="1827"/>
                  <a:pt x="4768" y="1832"/>
                </a:cubicBezTo>
                <a:lnTo>
                  <a:pt x="4904" y="1888"/>
                </a:lnTo>
                <a:cubicBezTo>
                  <a:pt x="4918" y="1894"/>
                  <a:pt x="4928" y="1906"/>
                  <a:pt x="4933" y="1921"/>
                </a:cubicBezTo>
                <a:lnTo>
                  <a:pt x="5065" y="2385"/>
                </a:lnTo>
                <a:lnTo>
                  <a:pt x="5200" y="2853"/>
                </a:lnTo>
                <a:lnTo>
                  <a:pt x="5166" y="2818"/>
                </a:lnTo>
                <a:lnTo>
                  <a:pt x="5298" y="2854"/>
                </a:lnTo>
                <a:lnTo>
                  <a:pt x="5236" y="2890"/>
                </a:lnTo>
                <a:lnTo>
                  <a:pt x="5372" y="2350"/>
                </a:lnTo>
                <a:cubicBezTo>
                  <a:pt x="5378" y="2328"/>
                  <a:pt x="5398" y="2312"/>
                  <a:pt x="5420" y="2312"/>
                </a:cubicBezTo>
                <a:lnTo>
                  <a:pt x="5552" y="2312"/>
                </a:lnTo>
                <a:lnTo>
                  <a:pt x="5506" y="2345"/>
                </a:lnTo>
                <a:lnTo>
                  <a:pt x="5642" y="1973"/>
                </a:lnTo>
                <a:lnTo>
                  <a:pt x="5773" y="1563"/>
                </a:lnTo>
                <a:cubicBezTo>
                  <a:pt x="5778" y="1546"/>
                  <a:pt x="5792" y="1533"/>
                  <a:pt x="5810" y="1530"/>
                </a:cubicBezTo>
                <a:cubicBezTo>
                  <a:pt x="5827" y="1526"/>
                  <a:pt x="5845" y="1532"/>
                  <a:pt x="5857" y="1545"/>
                </a:cubicBezTo>
                <a:lnTo>
                  <a:pt x="5993" y="1693"/>
                </a:lnTo>
                <a:lnTo>
                  <a:pt x="5908" y="1714"/>
                </a:lnTo>
                <a:lnTo>
                  <a:pt x="6040" y="1194"/>
                </a:lnTo>
                <a:lnTo>
                  <a:pt x="6176" y="599"/>
                </a:lnTo>
                <a:cubicBezTo>
                  <a:pt x="6176" y="597"/>
                  <a:pt x="6177" y="594"/>
                  <a:pt x="6178" y="591"/>
                </a:cubicBezTo>
                <a:lnTo>
                  <a:pt x="6310" y="271"/>
                </a:lnTo>
                <a:cubicBezTo>
                  <a:pt x="6313" y="265"/>
                  <a:pt x="6317" y="259"/>
                  <a:pt x="6322" y="254"/>
                </a:cubicBezTo>
                <a:lnTo>
                  <a:pt x="6458" y="126"/>
                </a:lnTo>
                <a:cubicBezTo>
                  <a:pt x="6468" y="116"/>
                  <a:pt x="6482" y="112"/>
                  <a:pt x="6496" y="113"/>
                </a:cubicBezTo>
                <a:cubicBezTo>
                  <a:pt x="6510" y="114"/>
                  <a:pt x="6523" y="121"/>
                  <a:pt x="6532" y="132"/>
                </a:cubicBezTo>
                <a:lnTo>
                  <a:pt x="6664" y="300"/>
                </a:lnTo>
                <a:lnTo>
                  <a:pt x="6590" y="295"/>
                </a:lnTo>
                <a:lnTo>
                  <a:pt x="6726" y="163"/>
                </a:lnTo>
                <a:cubicBezTo>
                  <a:pt x="6735" y="154"/>
                  <a:pt x="6747" y="148"/>
                  <a:pt x="6760" y="148"/>
                </a:cubicBezTo>
                <a:lnTo>
                  <a:pt x="6892" y="148"/>
                </a:lnTo>
                <a:lnTo>
                  <a:pt x="6856" y="165"/>
                </a:lnTo>
                <a:lnTo>
                  <a:pt x="6992" y="17"/>
                </a:lnTo>
                <a:cubicBezTo>
                  <a:pt x="7002" y="6"/>
                  <a:pt x="7016" y="0"/>
                  <a:pt x="7030" y="1"/>
                </a:cubicBezTo>
                <a:cubicBezTo>
                  <a:pt x="7045" y="1"/>
                  <a:pt x="7059" y="8"/>
                  <a:pt x="7068" y="20"/>
                </a:cubicBezTo>
                <a:lnTo>
                  <a:pt x="7200" y="188"/>
                </a:lnTo>
                <a:lnTo>
                  <a:pt x="7192" y="180"/>
                </a:lnTo>
                <a:lnTo>
                  <a:pt x="7328" y="292"/>
                </a:lnTo>
                <a:cubicBezTo>
                  <a:pt x="7334" y="296"/>
                  <a:pt x="7338" y="302"/>
                  <a:pt x="7341" y="308"/>
                </a:cubicBezTo>
                <a:lnTo>
                  <a:pt x="7473" y="568"/>
                </a:lnTo>
                <a:lnTo>
                  <a:pt x="7606" y="767"/>
                </a:lnTo>
                <a:lnTo>
                  <a:pt x="7739" y="976"/>
                </a:lnTo>
                <a:lnTo>
                  <a:pt x="7702" y="953"/>
                </a:lnTo>
                <a:lnTo>
                  <a:pt x="7838" y="969"/>
                </a:lnTo>
                <a:lnTo>
                  <a:pt x="7792" y="989"/>
                </a:lnTo>
                <a:lnTo>
                  <a:pt x="7924" y="805"/>
                </a:lnTo>
                <a:cubicBezTo>
                  <a:pt x="7938" y="785"/>
                  <a:pt x="7966" y="779"/>
                  <a:pt x="7988" y="790"/>
                </a:cubicBezTo>
                <a:lnTo>
                  <a:pt x="8124" y="862"/>
                </a:lnTo>
                <a:cubicBezTo>
                  <a:pt x="8133" y="867"/>
                  <a:pt x="8140" y="874"/>
                  <a:pt x="8144" y="883"/>
                </a:cubicBezTo>
                <a:lnTo>
                  <a:pt x="8276" y="1127"/>
                </a:lnTo>
                <a:lnTo>
                  <a:pt x="8252" y="1104"/>
                </a:lnTo>
                <a:lnTo>
                  <a:pt x="8388" y="1160"/>
                </a:lnTo>
                <a:cubicBezTo>
                  <a:pt x="8402" y="1166"/>
                  <a:pt x="8413" y="1179"/>
                  <a:pt x="8417" y="1195"/>
                </a:cubicBezTo>
                <a:lnTo>
                  <a:pt x="8549" y="1755"/>
                </a:lnTo>
                <a:lnTo>
                  <a:pt x="8545" y="1743"/>
                </a:lnTo>
                <a:lnTo>
                  <a:pt x="8681" y="2003"/>
                </a:lnTo>
                <a:lnTo>
                  <a:pt x="8591" y="2006"/>
                </a:lnTo>
                <a:lnTo>
                  <a:pt x="8723" y="1706"/>
                </a:lnTo>
                <a:cubicBezTo>
                  <a:pt x="8727" y="1696"/>
                  <a:pt x="8735" y="1688"/>
                  <a:pt x="8745" y="1682"/>
                </a:cubicBezTo>
                <a:lnTo>
                  <a:pt x="8881" y="1610"/>
                </a:lnTo>
                <a:cubicBezTo>
                  <a:pt x="8896" y="1602"/>
                  <a:pt x="8914" y="1603"/>
                  <a:pt x="8928" y="1611"/>
                </a:cubicBezTo>
                <a:lnTo>
                  <a:pt x="9060" y="1683"/>
                </a:lnTo>
                <a:lnTo>
                  <a:pt x="8987" y="1718"/>
                </a:lnTo>
                <a:lnTo>
                  <a:pt x="9123" y="898"/>
                </a:lnTo>
                <a:cubicBezTo>
                  <a:pt x="9126" y="883"/>
                  <a:pt x="9135" y="870"/>
                  <a:pt x="9149" y="863"/>
                </a:cubicBezTo>
                <a:lnTo>
                  <a:pt x="9281" y="791"/>
                </a:lnTo>
                <a:cubicBezTo>
                  <a:pt x="9297" y="782"/>
                  <a:pt x="9317" y="783"/>
                  <a:pt x="9332" y="793"/>
                </a:cubicBezTo>
                <a:lnTo>
                  <a:pt x="9468" y="885"/>
                </a:lnTo>
                <a:cubicBezTo>
                  <a:pt x="9476" y="890"/>
                  <a:pt x="9482" y="898"/>
                  <a:pt x="9486" y="906"/>
                </a:cubicBezTo>
                <a:lnTo>
                  <a:pt x="9618" y="1206"/>
                </a:lnTo>
                <a:lnTo>
                  <a:pt x="9578" y="1177"/>
                </a:lnTo>
                <a:lnTo>
                  <a:pt x="9714" y="1193"/>
                </a:lnTo>
                <a:lnTo>
                  <a:pt x="9671" y="1209"/>
                </a:lnTo>
                <a:lnTo>
                  <a:pt x="9803" y="1061"/>
                </a:lnTo>
                <a:cubicBezTo>
                  <a:pt x="9814" y="1049"/>
                  <a:pt x="9831" y="1043"/>
                  <a:pt x="9847" y="1045"/>
                </a:cubicBezTo>
                <a:cubicBezTo>
                  <a:pt x="9864" y="1047"/>
                  <a:pt x="9878" y="1058"/>
                  <a:pt x="9885" y="1073"/>
                </a:cubicBezTo>
                <a:lnTo>
                  <a:pt x="10021" y="1353"/>
                </a:lnTo>
                <a:lnTo>
                  <a:pt x="9937" y="1344"/>
                </a:lnTo>
                <a:lnTo>
                  <a:pt x="10069" y="1176"/>
                </a:lnTo>
                <a:cubicBezTo>
                  <a:pt x="10080" y="1162"/>
                  <a:pt x="10097" y="1155"/>
                  <a:pt x="10114" y="1157"/>
                </a:cubicBezTo>
                <a:cubicBezTo>
                  <a:pt x="10131" y="1159"/>
                  <a:pt x="10146" y="1169"/>
                  <a:pt x="10153" y="1185"/>
                </a:cubicBezTo>
                <a:lnTo>
                  <a:pt x="10289" y="1465"/>
                </a:lnTo>
                <a:lnTo>
                  <a:pt x="10423" y="1783"/>
                </a:lnTo>
                <a:lnTo>
                  <a:pt x="10336" y="1773"/>
                </a:lnTo>
                <a:lnTo>
                  <a:pt x="10472" y="1585"/>
                </a:lnTo>
                <a:cubicBezTo>
                  <a:pt x="10474" y="1583"/>
                  <a:pt x="10476" y="1581"/>
                  <a:pt x="10478" y="1579"/>
                </a:cubicBezTo>
                <a:lnTo>
                  <a:pt x="10610" y="1451"/>
                </a:lnTo>
                <a:cubicBezTo>
                  <a:pt x="10621" y="1439"/>
                  <a:pt x="10637" y="1434"/>
                  <a:pt x="10653" y="1437"/>
                </a:cubicBezTo>
                <a:cubicBezTo>
                  <a:pt x="10669" y="1440"/>
                  <a:pt x="10682" y="1450"/>
                  <a:pt x="10689" y="1465"/>
                </a:cubicBezTo>
                <a:lnTo>
                  <a:pt x="10825" y="1745"/>
                </a:lnTo>
                <a:lnTo>
                  <a:pt x="10818" y="1733"/>
                </a:lnTo>
                <a:lnTo>
                  <a:pt x="10950" y="1881"/>
                </a:lnTo>
                <a:lnTo>
                  <a:pt x="11090" y="2091"/>
                </a:lnTo>
                <a:lnTo>
                  <a:pt x="11006" y="2091"/>
                </a:lnTo>
                <a:lnTo>
                  <a:pt x="11138" y="1887"/>
                </a:lnTo>
                <a:cubicBezTo>
                  <a:pt x="11149" y="1871"/>
                  <a:pt x="11167" y="1863"/>
                  <a:pt x="11186" y="1865"/>
                </a:cubicBezTo>
                <a:cubicBezTo>
                  <a:pt x="11204" y="1867"/>
                  <a:pt x="11220" y="1879"/>
                  <a:pt x="11227" y="1897"/>
                </a:cubicBezTo>
                <a:lnTo>
                  <a:pt x="11363" y="2253"/>
                </a:lnTo>
                <a:lnTo>
                  <a:pt x="11269" y="2256"/>
                </a:lnTo>
                <a:lnTo>
                  <a:pt x="11401" y="1808"/>
                </a:lnTo>
                <a:cubicBezTo>
                  <a:pt x="11406" y="1789"/>
                  <a:pt x="11422" y="1775"/>
                  <a:pt x="11442" y="1773"/>
                </a:cubicBezTo>
                <a:cubicBezTo>
                  <a:pt x="11462" y="1770"/>
                  <a:pt x="11481" y="1780"/>
                  <a:pt x="11491" y="1797"/>
                </a:cubicBezTo>
                <a:lnTo>
                  <a:pt x="11627" y="2021"/>
                </a:lnTo>
                <a:lnTo>
                  <a:pt x="11538" y="2029"/>
                </a:lnTo>
                <a:lnTo>
                  <a:pt x="11670" y="1673"/>
                </a:lnTo>
                <a:cubicBezTo>
                  <a:pt x="11678" y="1651"/>
                  <a:pt x="11700" y="1638"/>
                  <a:pt x="11724" y="1641"/>
                </a:cubicBezTo>
                <a:lnTo>
                  <a:pt x="11860" y="1661"/>
                </a:lnTo>
                <a:lnTo>
                  <a:pt x="11845" y="1661"/>
                </a:lnTo>
                <a:lnTo>
                  <a:pt x="11977" y="1641"/>
                </a:lnTo>
                <a:cubicBezTo>
                  <a:pt x="11984" y="1640"/>
                  <a:pt x="11991" y="1640"/>
                  <a:pt x="11997" y="1642"/>
                </a:cubicBezTo>
                <a:lnTo>
                  <a:pt x="12133" y="1678"/>
                </a:lnTo>
                <a:cubicBezTo>
                  <a:pt x="12148" y="1682"/>
                  <a:pt x="12159" y="1692"/>
                  <a:pt x="12166" y="1705"/>
                </a:cubicBezTo>
                <a:lnTo>
                  <a:pt x="12298" y="1985"/>
                </a:lnTo>
                <a:lnTo>
                  <a:pt x="12247" y="1957"/>
                </a:lnTo>
                <a:lnTo>
                  <a:pt x="12383" y="1941"/>
                </a:lnTo>
                <a:lnTo>
                  <a:pt x="12517" y="1921"/>
                </a:lnTo>
                <a:cubicBezTo>
                  <a:pt x="12531" y="1919"/>
                  <a:pt x="12546" y="1923"/>
                  <a:pt x="12557" y="1932"/>
                </a:cubicBezTo>
                <a:lnTo>
                  <a:pt x="12689" y="2044"/>
                </a:lnTo>
                <a:cubicBezTo>
                  <a:pt x="12694" y="2049"/>
                  <a:pt x="12698" y="2054"/>
                  <a:pt x="12701" y="2061"/>
                </a:cubicBezTo>
                <a:lnTo>
                  <a:pt x="12837" y="2341"/>
                </a:lnTo>
                <a:lnTo>
                  <a:pt x="12748" y="2339"/>
                </a:lnTo>
                <a:lnTo>
                  <a:pt x="12880" y="2095"/>
                </a:lnTo>
                <a:cubicBezTo>
                  <a:pt x="12890" y="2077"/>
                  <a:pt x="12910" y="2066"/>
                  <a:pt x="12930" y="2069"/>
                </a:cubicBezTo>
                <a:cubicBezTo>
                  <a:pt x="12951" y="2071"/>
                  <a:pt x="12967" y="2086"/>
                  <a:pt x="12973" y="2105"/>
                </a:cubicBezTo>
                <a:lnTo>
                  <a:pt x="13109" y="2609"/>
                </a:lnTo>
                <a:lnTo>
                  <a:pt x="13026" y="2587"/>
                </a:lnTo>
                <a:lnTo>
                  <a:pt x="13158" y="2459"/>
                </a:lnTo>
                <a:cubicBezTo>
                  <a:pt x="13160" y="2457"/>
                  <a:pt x="13162" y="2455"/>
                  <a:pt x="13164" y="2454"/>
                </a:cubicBezTo>
                <a:lnTo>
                  <a:pt x="13300" y="2358"/>
                </a:lnTo>
                <a:cubicBezTo>
                  <a:pt x="13308" y="2352"/>
                  <a:pt x="13318" y="2348"/>
                  <a:pt x="13328" y="2348"/>
                </a:cubicBezTo>
                <a:lnTo>
                  <a:pt x="13460" y="2348"/>
                </a:lnTo>
                <a:lnTo>
                  <a:pt x="13420" y="2369"/>
                </a:lnTo>
                <a:lnTo>
                  <a:pt x="13556" y="2185"/>
                </a:lnTo>
                <a:cubicBezTo>
                  <a:pt x="13563" y="2176"/>
                  <a:pt x="13572" y="2170"/>
                  <a:pt x="13582" y="2167"/>
                </a:cubicBezTo>
                <a:lnTo>
                  <a:pt x="13714" y="2127"/>
                </a:lnTo>
                <a:cubicBezTo>
                  <a:pt x="13733" y="2121"/>
                  <a:pt x="13753" y="2127"/>
                  <a:pt x="13766" y="2141"/>
                </a:cubicBezTo>
                <a:lnTo>
                  <a:pt x="13902" y="2293"/>
                </a:lnTo>
                <a:cubicBezTo>
                  <a:pt x="13908" y="2300"/>
                  <a:pt x="13912" y="2309"/>
                  <a:pt x="13914" y="2319"/>
                </a:cubicBezTo>
                <a:lnTo>
                  <a:pt x="14046" y="3139"/>
                </a:lnTo>
                <a:lnTo>
                  <a:pt x="14182" y="4240"/>
                </a:lnTo>
                <a:lnTo>
                  <a:pt x="14180" y="4232"/>
                </a:lnTo>
                <a:lnTo>
                  <a:pt x="14312" y="4680"/>
                </a:lnTo>
                <a:lnTo>
                  <a:pt x="14449" y="5316"/>
                </a:lnTo>
                <a:lnTo>
                  <a:pt x="14354" y="5308"/>
                </a:lnTo>
                <a:lnTo>
                  <a:pt x="14486" y="4972"/>
                </a:lnTo>
                <a:cubicBezTo>
                  <a:pt x="14489" y="4965"/>
                  <a:pt x="14493" y="4959"/>
                  <a:pt x="14498" y="4954"/>
                </a:cubicBezTo>
                <a:lnTo>
                  <a:pt x="14634" y="4826"/>
                </a:lnTo>
                <a:cubicBezTo>
                  <a:pt x="14637" y="4823"/>
                  <a:pt x="14640" y="4821"/>
                  <a:pt x="14644" y="4819"/>
                </a:cubicBezTo>
                <a:lnTo>
                  <a:pt x="14776" y="4743"/>
                </a:lnTo>
                <a:lnTo>
                  <a:pt x="14751" y="4777"/>
                </a:lnTo>
                <a:lnTo>
                  <a:pt x="14887" y="4069"/>
                </a:lnTo>
                <a:lnTo>
                  <a:pt x="15021" y="3651"/>
                </a:lnTo>
                <a:lnTo>
                  <a:pt x="15155" y="2949"/>
                </a:lnTo>
                <a:lnTo>
                  <a:pt x="15288" y="2316"/>
                </a:lnTo>
                <a:lnTo>
                  <a:pt x="15423" y="1514"/>
                </a:lnTo>
                <a:cubicBezTo>
                  <a:pt x="15425" y="1504"/>
                  <a:pt x="15430" y="1494"/>
                  <a:pt x="15437" y="1487"/>
                </a:cubicBezTo>
                <a:lnTo>
                  <a:pt x="15569" y="1355"/>
                </a:lnTo>
                <a:lnTo>
                  <a:pt x="15559" y="1371"/>
                </a:lnTo>
                <a:lnTo>
                  <a:pt x="15695" y="1055"/>
                </a:lnTo>
                <a:cubicBezTo>
                  <a:pt x="15702" y="1036"/>
                  <a:pt x="15720" y="1025"/>
                  <a:pt x="15740" y="1024"/>
                </a:cubicBezTo>
                <a:cubicBezTo>
                  <a:pt x="15760" y="1024"/>
                  <a:pt x="15778" y="1036"/>
                  <a:pt x="15786" y="1054"/>
                </a:cubicBezTo>
                <a:lnTo>
                  <a:pt x="15918" y="1354"/>
                </a:lnTo>
                <a:lnTo>
                  <a:pt x="15827" y="1353"/>
                </a:lnTo>
                <a:lnTo>
                  <a:pt x="15963" y="1073"/>
                </a:lnTo>
                <a:cubicBezTo>
                  <a:pt x="15965" y="1069"/>
                  <a:pt x="15967" y="1066"/>
                  <a:pt x="15969" y="1064"/>
                </a:cubicBezTo>
                <a:lnTo>
                  <a:pt x="16101" y="896"/>
                </a:lnTo>
                <a:cubicBezTo>
                  <a:pt x="16111" y="884"/>
                  <a:pt x="16125" y="877"/>
                  <a:pt x="16140" y="876"/>
                </a:cubicBezTo>
                <a:cubicBezTo>
                  <a:pt x="16155" y="876"/>
                  <a:pt x="16170" y="883"/>
                  <a:pt x="16179" y="895"/>
                </a:cubicBezTo>
                <a:lnTo>
                  <a:pt x="16315" y="1063"/>
                </a:lnTo>
                <a:lnTo>
                  <a:pt x="16227" y="1085"/>
                </a:lnTo>
                <a:lnTo>
                  <a:pt x="16359" y="433"/>
                </a:lnTo>
                <a:cubicBezTo>
                  <a:pt x="16362" y="418"/>
                  <a:pt x="16372" y="405"/>
                  <a:pt x="16385" y="398"/>
                </a:cubicBezTo>
                <a:cubicBezTo>
                  <a:pt x="16398" y="391"/>
                  <a:pt x="16414" y="391"/>
                  <a:pt x="16428" y="396"/>
                </a:cubicBezTo>
                <a:lnTo>
                  <a:pt x="16564" y="452"/>
                </a:lnTo>
                <a:lnTo>
                  <a:pt x="16690" y="486"/>
                </a:lnTo>
                <a:cubicBezTo>
                  <a:pt x="16707" y="491"/>
                  <a:pt x="16720" y="505"/>
                  <a:pt x="16725" y="522"/>
                </a:cubicBezTo>
                <a:lnTo>
                  <a:pt x="16861" y="1046"/>
                </a:lnTo>
                <a:lnTo>
                  <a:pt x="16832" y="1012"/>
                </a:lnTo>
                <a:lnTo>
                  <a:pt x="16964" y="1068"/>
                </a:lnTo>
                <a:lnTo>
                  <a:pt x="16898" y="1095"/>
                </a:lnTo>
                <a:lnTo>
                  <a:pt x="17034" y="775"/>
                </a:lnTo>
                <a:cubicBezTo>
                  <a:pt x="17042" y="758"/>
                  <a:pt x="17057" y="747"/>
                  <a:pt x="17075" y="745"/>
                </a:cubicBezTo>
                <a:cubicBezTo>
                  <a:pt x="17093" y="743"/>
                  <a:pt x="17111" y="751"/>
                  <a:pt x="17121" y="766"/>
                </a:cubicBezTo>
                <a:lnTo>
                  <a:pt x="17253" y="954"/>
                </a:lnTo>
                <a:lnTo>
                  <a:pt x="17181" y="944"/>
                </a:lnTo>
                <a:lnTo>
                  <a:pt x="17317" y="832"/>
                </a:lnTo>
                <a:lnTo>
                  <a:pt x="17308" y="842"/>
                </a:lnTo>
                <a:lnTo>
                  <a:pt x="17440" y="654"/>
                </a:lnTo>
                <a:cubicBezTo>
                  <a:pt x="17448" y="642"/>
                  <a:pt x="17461" y="634"/>
                  <a:pt x="17476" y="633"/>
                </a:cubicBezTo>
                <a:cubicBezTo>
                  <a:pt x="17490" y="631"/>
                  <a:pt x="17505" y="636"/>
                  <a:pt x="17515" y="647"/>
                </a:cubicBezTo>
                <a:lnTo>
                  <a:pt x="17651" y="779"/>
                </a:lnTo>
                <a:lnTo>
                  <a:pt x="17568" y="801"/>
                </a:lnTo>
                <a:lnTo>
                  <a:pt x="17700" y="317"/>
                </a:lnTo>
                <a:cubicBezTo>
                  <a:pt x="17707" y="293"/>
                  <a:pt x="17730" y="278"/>
                  <a:pt x="17754" y="281"/>
                </a:cubicBezTo>
                <a:lnTo>
                  <a:pt x="17890" y="297"/>
                </a:lnTo>
                <a:lnTo>
                  <a:pt x="18024" y="317"/>
                </a:lnTo>
                <a:lnTo>
                  <a:pt x="18016" y="316"/>
                </a:lnTo>
                <a:lnTo>
                  <a:pt x="18152" y="316"/>
                </a:lnTo>
                <a:cubicBezTo>
                  <a:pt x="18178" y="316"/>
                  <a:pt x="18199" y="335"/>
                  <a:pt x="18202" y="360"/>
                </a:cubicBezTo>
                <a:lnTo>
                  <a:pt x="18334" y="1384"/>
                </a:lnTo>
                <a:lnTo>
                  <a:pt x="18239" y="1370"/>
                </a:lnTo>
                <a:lnTo>
                  <a:pt x="18375" y="1074"/>
                </a:lnTo>
                <a:cubicBezTo>
                  <a:pt x="18384" y="1054"/>
                  <a:pt x="18405" y="1042"/>
                  <a:pt x="18427" y="1045"/>
                </a:cubicBezTo>
                <a:cubicBezTo>
                  <a:pt x="18449" y="1048"/>
                  <a:pt x="18466" y="1065"/>
                  <a:pt x="18470" y="1087"/>
                </a:cubicBezTo>
                <a:lnTo>
                  <a:pt x="18602" y="1907"/>
                </a:lnTo>
                <a:lnTo>
                  <a:pt x="18511" y="1887"/>
                </a:lnTo>
                <a:lnTo>
                  <a:pt x="18647" y="1683"/>
                </a:lnTo>
                <a:cubicBezTo>
                  <a:pt x="18656" y="1669"/>
                  <a:pt x="18672" y="1660"/>
                  <a:pt x="18688" y="1660"/>
                </a:cubicBezTo>
                <a:lnTo>
                  <a:pt x="18820" y="1660"/>
                </a:lnTo>
                <a:cubicBezTo>
                  <a:pt x="18833" y="1660"/>
                  <a:pt x="18845" y="1665"/>
                  <a:pt x="18855" y="1674"/>
                </a:cubicBezTo>
                <a:lnTo>
                  <a:pt x="18991" y="1802"/>
                </a:lnTo>
                <a:lnTo>
                  <a:pt x="18933" y="1795"/>
                </a:lnTo>
                <a:lnTo>
                  <a:pt x="19065" y="1723"/>
                </a:lnTo>
                <a:lnTo>
                  <a:pt x="19050" y="1735"/>
                </a:lnTo>
                <a:lnTo>
                  <a:pt x="19186" y="1567"/>
                </a:lnTo>
                <a:lnTo>
                  <a:pt x="19316" y="1382"/>
                </a:lnTo>
                <a:cubicBezTo>
                  <a:pt x="19331" y="1359"/>
                  <a:pt x="19363" y="1354"/>
                  <a:pt x="19385" y="1370"/>
                </a:cubicBezTo>
                <a:cubicBezTo>
                  <a:pt x="19408" y="1385"/>
                  <a:pt x="19413" y="1417"/>
                  <a:pt x="19397" y="1439"/>
                </a:cubicBezTo>
                <a:lnTo>
                  <a:pt x="19263" y="1630"/>
                </a:lnTo>
                <a:lnTo>
                  <a:pt x="19127" y="1798"/>
                </a:lnTo>
                <a:cubicBezTo>
                  <a:pt x="19123" y="1803"/>
                  <a:pt x="19118" y="1807"/>
                  <a:pt x="19112" y="1810"/>
                </a:cubicBezTo>
                <a:lnTo>
                  <a:pt x="18980" y="1882"/>
                </a:lnTo>
                <a:cubicBezTo>
                  <a:pt x="18961" y="1893"/>
                  <a:pt x="18938" y="1890"/>
                  <a:pt x="18922" y="1875"/>
                </a:cubicBezTo>
                <a:lnTo>
                  <a:pt x="18786" y="1747"/>
                </a:lnTo>
                <a:lnTo>
                  <a:pt x="18820" y="1760"/>
                </a:lnTo>
                <a:lnTo>
                  <a:pt x="18688" y="1760"/>
                </a:lnTo>
                <a:lnTo>
                  <a:pt x="18730" y="1738"/>
                </a:lnTo>
                <a:lnTo>
                  <a:pt x="18594" y="1942"/>
                </a:lnTo>
                <a:cubicBezTo>
                  <a:pt x="18583" y="1959"/>
                  <a:pt x="18562" y="1968"/>
                  <a:pt x="18542" y="1963"/>
                </a:cubicBezTo>
                <a:cubicBezTo>
                  <a:pt x="18522" y="1959"/>
                  <a:pt x="18506" y="1943"/>
                  <a:pt x="18503" y="1922"/>
                </a:cubicBezTo>
                <a:lnTo>
                  <a:pt x="18371" y="1102"/>
                </a:lnTo>
                <a:lnTo>
                  <a:pt x="18466" y="1115"/>
                </a:lnTo>
                <a:lnTo>
                  <a:pt x="18330" y="1411"/>
                </a:lnTo>
                <a:cubicBezTo>
                  <a:pt x="18321" y="1432"/>
                  <a:pt x="18299" y="1443"/>
                  <a:pt x="18277" y="1440"/>
                </a:cubicBezTo>
                <a:cubicBezTo>
                  <a:pt x="18255" y="1437"/>
                  <a:pt x="18238" y="1419"/>
                  <a:pt x="18235" y="1397"/>
                </a:cubicBezTo>
                <a:lnTo>
                  <a:pt x="18103" y="373"/>
                </a:lnTo>
                <a:lnTo>
                  <a:pt x="18152" y="416"/>
                </a:lnTo>
                <a:lnTo>
                  <a:pt x="18016" y="416"/>
                </a:lnTo>
                <a:cubicBezTo>
                  <a:pt x="18014" y="416"/>
                  <a:pt x="18011" y="416"/>
                  <a:pt x="18009" y="416"/>
                </a:cubicBezTo>
                <a:lnTo>
                  <a:pt x="17879" y="396"/>
                </a:lnTo>
                <a:lnTo>
                  <a:pt x="17743" y="380"/>
                </a:lnTo>
                <a:lnTo>
                  <a:pt x="17797" y="344"/>
                </a:lnTo>
                <a:lnTo>
                  <a:pt x="17665" y="828"/>
                </a:lnTo>
                <a:cubicBezTo>
                  <a:pt x="17660" y="845"/>
                  <a:pt x="17647" y="858"/>
                  <a:pt x="17630" y="863"/>
                </a:cubicBezTo>
                <a:cubicBezTo>
                  <a:pt x="17613" y="867"/>
                  <a:pt x="17594" y="863"/>
                  <a:pt x="17582" y="850"/>
                </a:cubicBezTo>
                <a:lnTo>
                  <a:pt x="17446" y="718"/>
                </a:lnTo>
                <a:lnTo>
                  <a:pt x="17521" y="711"/>
                </a:lnTo>
                <a:lnTo>
                  <a:pt x="17389" y="899"/>
                </a:lnTo>
                <a:cubicBezTo>
                  <a:pt x="17387" y="903"/>
                  <a:pt x="17384" y="906"/>
                  <a:pt x="17380" y="909"/>
                </a:cubicBezTo>
                <a:lnTo>
                  <a:pt x="17244" y="1021"/>
                </a:lnTo>
                <a:cubicBezTo>
                  <a:pt x="17234" y="1030"/>
                  <a:pt x="17220" y="1034"/>
                  <a:pt x="17206" y="1032"/>
                </a:cubicBezTo>
                <a:cubicBezTo>
                  <a:pt x="17192" y="1030"/>
                  <a:pt x="17180" y="1023"/>
                  <a:pt x="17172" y="1011"/>
                </a:cubicBezTo>
                <a:lnTo>
                  <a:pt x="17040" y="823"/>
                </a:lnTo>
                <a:lnTo>
                  <a:pt x="17126" y="814"/>
                </a:lnTo>
                <a:lnTo>
                  <a:pt x="16990" y="1134"/>
                </a:lnTo>
                <a:cubicBezTo>
                  <a:pt x="16980" y="1159"/>
                  <a:pt x="16950" y="1171"/>
                  <a:pt x="16925" y="1160"/>
                </a:cubicBezTo>
                <a:lnTo>
                  <a:pt x="16793" y="1104"/>
                </a:lnTo>
                <a:cubicBezTo>
                  <a:pt x="16779" y="1098"/>
                  <a:pt x="16768" y="1086"/>
                  <a:pt x="16764" y="1071"/>
                </a:cubicBezTo>
                <a:lnTo>
                  <a:pt x="16628" y="547"/>
                </a:lnTo>
                <a:lnTo>
                  <a:pt x="16663" y="583"/>
                </a:lnTo>
                <a:lnTo>
                  <a:pt x="16525" y="545"/>
                </a:lnTo>
                <a:lnTo>
                  <a:pt x="16389" y="489"/>
                </a:lnTo>
                <a:lnTo>
                  <a:pt x="16457" y="452"/>
                </a:lnTo>
                <a:lnTo>
                  <a:pt x="16325" y="1104"/>
                </a:lnTo>
                <a:cubicBezTo>
                  <a:pt x="16322" y="1123"/>
                  <a:pt x="16307" y="1138"/>
                  <a:pt x="16288" y="1143"/>
                </a:cubicBezTo>
                <a:cubicBezTo>
                  <a:pt x="16270" y="1148"/>
                  <a:pt x="16250" y="1141"/>
                  <a:pt x="16238" y="1126"/>
                </a:cubicBezTo>
                <a:lnTo>
                  <a:pt x="16102" y="958"/>
                </a:lnTo>
                <a:lnTo>
                  <a:pt x="16180" y="957"/>
                </a:lnTo>
                <a:lnTo>
                  <a:pt x="16048" y="1125"/>
                </a:lnTo>
                <a:lnTo>
                  <a:pt x="16053" y="1116"/>
                </a:lnTo>
                <a:lnTo>
                  <a:pt x="15917" y="1396"/>
                </a:lnTo>
                <a:cubicBezTo>
                  <a:pt x="15909" y="1414"/>
                  <a:pt x="15891" y="1425"/>
                  <a:pt x="15872" y="1424"/>
                </a:cubicBezTo>
                <a:cubicBezTo>
                  <a:pt x="15852" y="1424"/>
                  <a:pt x="15835" y="1412"/>
                  <a:pt x="15827" y="1395"/>
                </a:cubicBezTo>
                <a:lnTo>
                  <a:pt x="15695" y="1095"/>
                </a:lnTo>
                <a:lnTo>
                  <a:pt x="15786" y="1094"/>
                </a:lnTo>
                <a:lnTo>
                  <a:pt x="15650" y="1410"/>
                </a:lnTo>
                <a:cubicBezTo>
                  <a:pt x="15648" y="1416"/>
                  <a:pt x="15644" y="1421"/>
                  <a:pt x="15640" y="1426"/>
                </a:cubicBezTo>
                <a:lnTo>
                  <a:pt x="15508" y="1558"/>
                </a:lnTo>
                <a:lnTo>
                  <a:pt x="15522" y="1531"/>
                </a:lnTo>
                <a:lnTo>
                  <a:pt x="15385" y="2337"/>
                </a:lnTo>
                <a:lnTo>
                  <a:pt x="15254" y="2968"/>
                </a:lnTo>
                <a:lnTo>
                  <a:pt x="15116" y="3682"/>
                </a:lnTo>
                <a:lnTo>
                  <a:pt x="14986" y="4088"/>
                </a:lnTo>
                <a:lnTo>
                  <a:pt x="14850" y="4796"/>
                </a:lnTo>
                <a:cubicBezTo>
                  <a:pt x="14847" y="4810"/>
                  <a:pt x="14838" y="4823"/>
                  <a:pt x="14825" y="4830"/>
                </a:cubicBezTo>
                <a:lnTo>
                  <a:pt x="14693" y="4906"/>
                </a:lnTo>
                <a:lnTo>
                  <a:pt x="14703" y="4899"/>
                </a:lnTo>
                <a:lnTo>
                  <a:pt x="14567" y="5027"/>
                </a:lnTo>
                <a:lnTo>
                  <a:pt x="14579" y="5009"/>
                </a:lnTo>
                <a:lnTo>
                  <a:pt x="14447" y="5345"/>
                </a:lnTo>
                <a:cubicBezTo>
                  <a:pt x="14439" y="5365"/>
                  <a:pt x="14418" y="5378"/>
                  <a:pt x="14396" y="5376"/>
                </a:cubicBezTo>
                <a:cubicBezTo>
                  <a:pt x="14374" y="5375"/>
                  <a:pt x="14356" y="5359"/>
                  <a:pt x="14352" y="5337"/>
                </a:cubicBezTo>
                <a:lnTo>
                  <a:pt x="14217" y="4709"/>
                </a:lnTo>
                <a:lnTo>
                  <a:pt x="14085" y="4261"/>
                </a:lnTo>
                <a:cubicBezTo>
                  <a:pt x="14084" y="4258"/>
                  <a:pt x="14083" y="4255"/>
                  <a:pt x="14083" y="4253"/>
                </a:cubicBezTo>
                <a:lnTo>
                  <a:pt x="13947" y="3154"/>
                </a:lnTo>
                <a:lnTo>
                  <a:pt x="13815" y="2334"/>
                </a:lnTo>
                <a:lnTo>
                  <a:pt x="13827" y="2360"/>
                </a:lnTo>
                <a:lnTo>
                  <a:pt x="13691" y="2208"/>
                </a:lnTo>
                <a:lnTo>
                  <a:pt x="13743" y="2222"/>
                </a:lnTo>
                <a:lnTo>
                  <a:pt x="13611" y="2262"/>
                </a:lnTo>
                <a:lnTo>
                  <a:pt x="13637" y="2244"/>
                </a:lnTo>
                <a:lnTo>
                  <a:pt x="13501" y="2428"/>
                </a:lnTo>
                <a:cubicBezTo>
                  <a:pt x="13491" y="2441"/>
                  <a:pt x="13476" y="2448"/>
                  <a:pt x="13460" y="2448"/>
                </a:cubicBezTo>
                <a:lnTo>
                  <a:pt x="13328" y="2448"/>
                </a:lnTo>
                <a:lnTo>
                  <a:pt x="13357" y="2439"/>
                </a:lnTo>
                <a:lnTo>
                  <a:pt x="13221" y="2535"/>
                </a:lnTo>
                <a:lnTo>
                  <a:pt x="13227" y="2530"/>
                </a:lnTo>
                <a:lnTo>
                  <a:pt x="13095" y="2658"/>
                </a:lnTo>
                <a:cubicBezTo>
                  <a:pt x="13083" y="2671"/>
                  <a:pt x="13064" y="2675"/>
                  <a:pt x="13047" y="2671"/>
                </a:cubicBezTo>
                <a:cubicBezTo>
                  <a:pt x="13030" y="2666"/>
                  <a:pt x="13017" y="2653"/>
                  <a:pt x="13012" y="2635"/>
                </a:cubicBezTo>
                <a:lnTo>
                  <a:pt x="12876" y="2131"/>
                </a:lnTo>
                <a:lnTo>
                  <a:pt x="12968" y="2142"/>
                </a:lnTo>
                <a:lnTo>
                  <a:pt x="12836" y="2386"/>
                </a:lnTo>
                <a:cubicBezTo>
                  <a:pt x="12828" y="2403"/>
                  <a:pt x="12810" y="2413"/>
                  <a:pt x="12791" y="2412"/>
                </a:cubicBezTo>
                <a:cubicBezTo>
                  <a:pt x="12773" y="2412"/>
                  <a:pt x="12756" y="2401"/>
                  <a:pt x="12747" y="2384"/>
                </a:cubicBezTo>
                <a:lnTo>
                  <a:pt x="12611" y="2104"/>
                </a:lnTo>
                <a:lnTo>
                  <a:pt x="12624" y="2121"/>
                </a:lnTo>
                <a:lnTo>
                  <a:pt x="12492" y="2009"/>
                </a:lnTo>
                <a:lnTo>
                  <a:pt x="12532" y="2020"/>
                </a:lnTo>
                <a:lnTo>
                  <a:pt x="12394" y="2040"/>
                </a:lnTo>
                <a:lnTo>
                  <a:pt x="12258" y="2056"/>
                </a:lnTo>
                <a:cubicBezTo>
                  <a:pt x="12237" y="2059"/>
                  <a:pt x="12216" y="2047"/>
                  <a:pt x="12207" y="2028"/>
                </a:cubicBezTo>
                <a:lnTo>
                  <a:pt x="12075" y="1748"/>
                </a:lnTo>
                <a:lnTo>
                  <a:pt x="12108" y="1775"/>
                </a:lnTo>
                <a:lnTo>
                  <a:pt x="11972" y="1739"/>
                </a:lnTo>
                <a:lnTo>
                  <a:pt x="11992" y="1740"/>
                </a:lnTo>
                <a:lnTo>
                  <a:pt x="11860" y="1760"/>
                </a:lnTo>
                <a:cubicBezTo>
                  <a:pt x="11855" y="1761"/>
                  <a:pt x="11850" y="1761"/>
                  <a:pt x="11845" y="1760"/>
                </a:cubicBezTo>
                <a:lnTo>
                  <a:pt x="11709" y="1740"/>
                </a:lnTo>
                <a:lnTo>
                  <a:pt x="11763" y="1708"/>
                </a:lnTo>
                <a:lnTo>
                  <a:pt x="11631" y="2064"/>
                </a:lnTo>
                <a:cubicBezTo>
                  <a:pt x="11625" y="2082"/>
                  <a:pt x="11608" y="2094"/>
                  <a:pt x="11589" y="2096"/>
                </a:cubicBezTo>
                <a:cubicBezTo>
                  <a:pt x="11570" y="2098"/>
                  <a:pt x="11552" y="2089"/>
                  <a:pt x="11542" y="2072"/>
                </a:cubicBezTo>
                <a:lnTo>
                  <a:pt x="11406" y="1848"/>
                </a:lnTo>
                <a:lnTo>
                  <a:pt x="11496" y="1837"/>
                </a:lnTo>
                <a:lnTo>
                  <a:pt x="11364" y="2285"/>
                </a:lnTo>
                <a:cubicBezTo>
                  <a:pt x="11358" y="2305"/>
                  <a:pt x="11340" y="2320"/>
                  <a:pt x="11318" y="2320"/>
                </a:cubicBezTo>
                <a:cubicBezTo>
                  <a:pt x="11297" y="2321"/>
                  <a:pt x="11277" y="2308"/>
                  <a:pt x="11270" y="2288"/>
                </a:cubicBezTo>
                <a:lnTo>
                  <a:pt x="11134" y="1932"/>
                </a:lnTo>
                <a:lnTo>
                  <a:pt x="11222" y="1942"/>
                </a:lnTo>
                <a:lnTo>
                  <a:pt x="11090" y="2146"/>
                </a:lnTo>
                <a:cubicBezTo>
                  <a:pt x="11081" y="2160"/>
                  <a:pt x="11066" y="2168"/>
                  <a:pt x="11049" y="2168"/>
                </a:cubicBezTo>
                <a:cubicBezTo>
                  <a:pt x="11032" y="2169"/>
                  <a:pt x="11016" y="2160"/>
                  <a:pt x="11007" y="2146"/>
                </a:cubicBezTo>
                <a:lnTo>
                  <a:pt x="10875" y="1948"/>
                </a:lnTo>
                <a:lnTo>
                  <a:pt x="10743" y="1800"/>
                </a:lnTo>
                <a:cubicBezTo>
                  <a:pt x="10740" y="1796"/>
                  <a:pt x="10738" y="1792"/>
                  <a:pt x="10735" y="1788"/>
                </a:cubicBezTo>
                <a:lnTo>
                  <a:pt x="10599" y="1508"/>
                </a:lnTo>
                <a:lnTo>
                  <a:pt x="10679" y="1522"/>
                </a:lnTo>
                <a:lnTo>
                  <a:pt x="10547" y="1650"/>
                </a:lnTo>
                <a:lnTo>
                  <a:pt x="10553" y="1644"/>
                </a:lnTo>
                <a:lnTo>
                  <a:pt x="10417" y="1832"/>
                </a:lnTo>
                <a:cubicBezTo>
                  <a:pt x="10406" y="1846"/>
                  <a:pt x="10389" y="1854"/>
                  <a:pt x="10371" y="1852"/>
                </a:cubicBezTo>
                <a:cubicBezTo>
                  <a:pt x="10353" y="1850"/>
                  <a:pt x="10337" y="1838"/>
                  <a:pt x="10330" y="1822"/>
                </a:cubicBezTo>
                <a:lnTo>
                  <a:pt x="10199" y="1508"/>
                </a:lnTo>
                <a:lnTo>
                  <a:pt x="10063" y="1228"/>
                </a:lnTo>
                <a:lnTo>
                  <a:pt x="10148" y="1237"/>
                </a:lnTo>
                <a:lnTo>
                  <a:pt x="10016" y="1405"/>
                </a:lnTo>
                <a:cubicBezTo>
                  <a:pt x="10005" y="1419"/>
                  <a:pt x="9988" y="1426"/>
                  <a:pt x="9971" y="1424"/>
                </a:cubicBezTo>
                <a:cubicBezTo>
                  <a:pt x="9954" y="1422"/>
                  <a:pt x="9939" y="1412"/>
                  <a:pt x="9931" y="1396"/>
                </a:cubicBezTo>
                <a:lnTo>
                  <a:pt x="9795" y="1116"/>
                </a:lnTo>
                <a:lnTo>
                  <a:pt x="9878" y="1128"/>
                </a:lnTo>
                <a:lnTo>
                  <a:pt x="9746" y="1276"/>
                </a:lnTo>
                <a:cubicBezTo>
                  <a:pt x="9735" y="1288"/>
                  <a:pt x="9719" y="1294"/>
                  <a:pt x="9703" y="1292"/>
                </a:cubicBezTo>
                <a:lnTo>
                  <a:pt x="9567" y="1276"/>
                </a:lnTo>
                <a:cubicBezTo>
                  <a:pt x="9549" y="1274"/>
                  <a:pt x="9534" y="1263"/>
                  <a:pt x="9527" y="1247"/>
                </a:cubicBezTo>
                <a:lnTo>
                  <a:pt x="9395" y="947"/>
                </a:lnTo>
                <a:lnTo>
                  <a:pt x="9412" y="968"/>
                </a:lnTo>
                <a:lnTo>
                  <a:pt x="9276" y="876"/>
                </a:lnTo>
                <a:lnTo>
                  <a:pt x="9328" y="878"/>
                </a:lnTo>
                <a:lnTo>
                  <a:pt x="9196" y="950"/>
                </a:lnTo>
                <a:lnTo>
                  <a:pt x="9222" y="915"/>
                </a:lnTo>
                <a:lnTo>
                  <a:pt x="9086" y="1735"/>
                </a:lnTo>
                <a:cubicBezTo>
                  <a:pt x="9083" y="1751"/>
                  <a:pt x="9073" y="1764"/>
                  <a:pt x="9058" y="1771"/>
                </a:cubicBezTo>
                <a:cubicBezTo>
                  <a:pt x="9044" y="1779"/>
                  <a:pt x="9027" y="1778"/>
                  <a:pt x="9013" y="1770"/>
                </a:cubicBezTo>
                <a:lnTo>
                  <a:pt x="8881" y="1698"/>
                </a:lnTo>
                <a:lnTo>
                  <a:pt x="8928" y="1699"/>
                </a:lnTo>
                <a:lnTo>
                  <a:pt x="8792" y="1771"/>
                </a:lnTo>
                <a:lnTo>
                  <a:pt x="8814" y="1747"/>
                </a:lnTo>
                <a:lnTo>
                  <a:pt x="8682" y="2047"/>
                </a:lnTo>
                <a:cubicBezTo>
                  <a:pt x="8674" y="2064"/>
                  <a:pt x="8657" y="2076"/>
                  <a:pt x="8638" y="2076"/>
                </a:cubicBezTo>
                <a:cubicBezTo>
                  <a:pt x="8619" y="2077"/>
                  <a:pt x="8601" y="2067"/>
                  <a:pt x="8592" y="2050"/>
                </a:cubicBezTo>
                <a:lnTo>
                  <a:pt x="8456" y="1790"/>
                </a:lnTo>
                <a:cubicBezTo>
                  <a:pt x="8454" y="1786"/>
                  <a:pt x="8453" y="1782"/>
                  <a:pt x="8452" y="1778"/>
                </a:cubicBezTo>
                <a:lnTo>
                  <a:pt x="8320" y="1218"/>
                </a:lnTo>
                <a:lnTo>
                  <a:pt x="8349" y="1253"/>
                </a:lnTo>
                <a:lnTo>
                  <a:pt x="8213" y="1197"/>
                </a:lnTo>
                <a:cubicBezTo>
                  <a:pt x="8203" y="1192"/>
                  <a:pt x="8194" y="1184"/>
                  <a:pt x="8188" y="1174"/>
                </a:cubicBezTo>
                <a:lnTo>
                  <a:pt x="8056" y="930"/>
                </a:lnTo>
                <a:lnTo>
                  <a:pt x="8077" y="951"/>
                </a:lnTo>
                <a:lnTo>
                  <a:pt x="7941" y="879"/>
                </a:lnTo>
                <a:lnTo>
                  <a:pt x="8005" y="864"/>
                </a:lnTo>
                <a:lnTo>
                  <a:pt x="7873" y="1048"/>
                </a:lnTo>
                <a:cubicBezTo>
                  <a:pt x="7862" y="1062"/>
                  <a:pt x="7845" y="1070"/>
                  <a:pt x="7827" y="1068"/>
                </a:cubicBezTo>
                <a:lnTo>
                  <a:pt x="7691" y="1052"/>
                </a:lnTo>
                <a:cubicBezTo>
                  <a:pt x="7676" y="1050"/>
                  <a:pt x="7662" y="1042"/>
                  <a:pt x="7654" y="1029"/>
                </a:cubicBezTo>
                <a:lnTo>
                  <a:pt x="7523" y="822"/>
                </a:lnTo>
                <a:lnTo>
                  <a:pt x="7384" y="613"/>
                </a:lnTo>
                <a:lnTo>
                  <a:pt x="7252" y="353"/>
                </a:lnTo>
                <a:lnTo>
                  <a:pt x="7265" y="369"/>
                </a:lnTo>
                <a:lnTo>
                  <a:pt x="7129" y="257"/>
                </a:lnTo>
                <a:cubicBezTo>
                  <a:pt x="7126" y="255"/>
                  <a:pt x="7123" y="252"/>
                  <a:pt x="7121" y="249"/>
                </a:cubicBezTo>
                <a:lnTo>
                  <a:pt x="6989" y="81"/>
                </a:lnTo>
                <a:lnTo>
                  <a:pt x="7065" y="84"/>
                </a:lnTo>
                <a:lnTo>
                  <a:pt x="6929" y="232"/>
                </a:lnTo>
                <a:cubicBezTo>
                  <a:pt x="6920" y="243"/>
                  <a:pt x="6906" y="248"/>
                  <a:pt x="6892" y="248"/>
                </a:cubicBezTo>
                <a:lnTo>
                  <a:pt x="6760" y="248"/>
                </a:lnTo>
                <a:lnTo>
                  <a:pt x="6795" y="234"/>
                </a:lnTo>
                <a:lnTo>
                  <a:pt x="6659" y="366"/>
                </a:lnTo>
                <a:cubicBezTo>
                  <a:pt x="6649" y="376"/>
                  <a:pt x="6635" y="381"/>
                  <a:pt x="6621" y="380"/>
                </a:cubicBezTo>
                <a:cubicBezTo>
                  <a:pt x="6607" y="379"/>
                  <a:pt x="6594" y="373"/>
                  <a:pt x="6585" y="361"/>
                </a:cubicBezTo>
                <a:lnTo>
                  <a:pt x="6453" y="193"/>
                </a:lnTo>
                <a:lnTo>
                  <a:pt x="6527" y="199"/>
                </a:lnTo>
                <a:lnTo>
                  <a:pt x="6391" y="327"/>
                </a:lnTo>
                <a:lnTo>
                  <a:pt x="6403" y="310"/>
                </a:lnTo>
                <a:lnTo>
                  <a:pt x="6271" y="630"/>
                </a:lnTo>
                <a:lnTo>
                  <a:pt x="6273" y="622"/>
                </a:lnTo>
                <a:lnTo>
                  <a:pt x="6137" y="1219"/>
                </a:lnTo>
                <a:lnTo>
                  <a:pt x="6005" y="1739"/>
                </a:lnTo>
                <a:cubicBezTo>
                  <a:pt x="6000" y="1757"/>
                  <a:pt x="5987" y="1770"/>
                  <a:pt x="5969" y="1775"/>
                </a:cubicBezTo>
                <a:cubicBezTo>
                  <a:pt x="5951" y="1779"/>
                  <a:pt x="5932" y="1774"/>
                  <a:pt x="5920" y="1760"/>
                </a:cubicBezTo>
                <a:lnTo>
                  <a:pt x="5784" y="1612"/>
                </a:lnTo>
                <a:lnTo>
                  <a:pt x="5868" y="1594"/>
                </a:lnTo>
                <a:lnTo>
                  <a:pt x="5735" y="2008"/>
                </a:lnTo>
                <a:lnTo>
                  <a:pt x="5599" y="2380"/>
                </a:lnTo>
                <a:cubicBezTo>
                  <a:pt x="5592" y="2399"/>
                  <a:pt x="5573" y="2412"/>
                  <a:pt x="5552" y="2412"/>
                </a:cubicBezTo>
                <a:lnTo>
                  <a:pt x="5420" y="2412"/>
                </a:lnTo>
                <a:lnTo>
                  <a:pt x="5469" y="2375"/>
                </a:lnTo>
                <a:lnTo>
                  <a:pt x="5333" y="2915"/>
                </a:lnTo>
                <a:cubicBezTo>
                  <a:pt x="5330" y="2928"/>
                  <a:pt x="5321" y="2939"/>
                  <a:pt x="5310" y="2946"/>
                </a:cubicBezTo>
                <a:cubicBezTo>
                  <a:pt x="5298" y="2952"/>
                  <a:pt x="5284" y="2954"/>
                  <a:pt x="5271" y="2951"/>
                </a:cubicBezTo>
                <a:lnTo>
                  <a:pt x="5139" y="2915"/>
                </a:lnTo>
                <a:cubicBezTo>
                  <a:pt x="5123" y="2910"/>
                  <a:pt x="5109" y="2897"/>
                  <a:pt x="5104" y="2880"/>
                </a:cubicBezTo>
                <a:lnTo>
                  <a:pt x="4968" y="2412"/>
                </a:lnTo>
                <a:lnTo>
                  <a:pt x="4836" y="1948"/>
                </a:lnTo>
                <a:lnTo>
                  <a:pt x="4865" y="1981"/>
                </a:lnTo>
                <a:lnTo>
                  <a:pt x="4729" y="1925"/>
                </a:lnTo>
                <a:lnTo>
                  <a:pt x="4797" y="1890"/>
                </a:lnTo>
                <a:lnTo>
                  <a:pt x="4665" y="2466"/>
                </a:lnTo>
                <a:cubicBezTo>
                  <a:pt x="4662" y="2482"/>
                  <a:pt x="4650" y="2495"/>
                  <a:pt x="4635" y="2501"/>
                </a:cubicBezTo>
                <a:cubicBezTo>
                  <a:pt x="4619" y="2507"/>
                  <a:pt x="4602" y="2505"/>
                  <a:pt x="4588" y="2496"/>
                </a:cubicBezTo>
                <a:lnTo>
                  <a:pt x="4452" y="2404"/>
                </a:lnTo>
                <a:cubicBezTo>
                  <a:pt x="4445" y="2399"/>
                  <a:pt x="4439" y="2392"/>
                  <a:pt x="4435" y="2384"/>
                </a:cubicBezTo>
                <a:lnTo>
                  <a:pt x="4303" y="2104"/>
                </a:lnTo>
                <a:lnTo>
                  <a:pt x="4361" y="2131"/>
                </a:lnTo>
                <a:lnTo>
                  <a:pt x="4220" y="2168"/>
                </a:lnTo>
                <a:lnTo>
                  <a:pt x="4088" y="2188"/>
                </a:lnTo>
                <a:cubicBezTo>
                  <a:pt x="4062" y="2192"/>
                  <a:pt x="4037" y="2175"/>
                  <a:pt x="4032" y="2149"/>
                </a:cubicBezTo>
                <a:lnTo>
                  <a:pt x="3896" y="1513"/>
                </a:lnTo>
                <a:lnTo>
                  <a:pt x="3974" y="1543"/>
                </a:lnTo>
                <a:lnTo>
                  <a:pt x="3847" y="1635"/>
                </a:lnTo>
                <a:lnTo>
                  <a:pt x="3711" y="1763"/>
                </a:lnTo>
                <a:cubicBezTo>
                  <a:pt x="3701" y="1772"/>
                  <a:pt x="3689" y="1776"/>
                  <a:pt x="3676" y="1776"/>
                </a:cubicBezTo>
                <a:lnTo>
                  <a:pt x="3544" y="1776"/>
                </a:lnTo>
                <a:lnTo>
                  <a:pt x="3590" y="1746"/>
                </a:lnTo>
                <a:lnTo>
                  <a:pt x="3454" y="2066"/>
                </a:lnTo>
                <a:lnTo>
                  <a:pt x="3457" y="2057"/>
                </a:lnTo>
                <a:lnTo>
                  <a:pt x="3324" y="2658"/>
                </a:lnTo>
                <a:lnTo>
                  <a:pt x="3188" y="3066"/>
                </a:lnTo>
                <a:cubicBezTo>
                  <a:pt x="3187" y="3070"/>
                  <a:pt x="3185" y="3073"/>
                  <a:pt x="3184" y="3076"/>
                </a:cubicBezTo>
                <a:lnTo>
                  <a:pt x="3052" y="3300"/>
                </a:lnTo>
                <a:lnTo>
                  <a:pt x="3057" y="3285"/>
                </a:lnTo>
                <a:lnTo>
                  <a:pt x="2921" y="3901"/>
                </a:lnTo>
                <a:cubicBezTo>
                  <a:pt x="2916" y="3925"/>
                  <a:pt x="2895" y="3941"/>
                  <a:pt x="2870" y="3940"/>
                </a:cubicBezTo>
                <a:cubicBezTo>
                  <a:pt x="2846" y="3939"/>
                  <a:pt x="2826" y="3921"/>
                  <a:pt x="2823" y="3897"/>
                </a:cubicBezTo>
                <a:lnTo>
                  <a:pt x="2691" y="2889"/>
                </a:lnTo>
                <a:lnTo>
                  <a:pt x="2735" y="2932"/>
                </a:lnTo>
                <a:lnTo>
                  <a:pt x="2599" y="2916"/>
                </a:lnTo>
                <a:lnTo>
                  <a:pt x="2653" y="2879"/>
                </a:lnTo>
                <a:lnTo>
                  <a:pt x="2521" y="3399"/>
                </a:lnTo>
                <a:cubicBezTo>
                  <a:pt x="2517" y="3414"/>
                  <a:pt x="2506" y="3427"/>
                  <a:pt x="2492" y="3433"/>
                </a:cubicBezTo>
                <a:lnTo>
                  <a:pt x="2356" y="3489"/>
                </a:lnTo>
                <a:lnTo>
                  <a:pt x="2383" y="3460"/>
                </a:lnTo>
                <a:lnTo>
                  <a:pt x="2247" y="3816"/>
                </a:lnTo>
                <a:cubicBezTo>
                  <a:pt x="2240" y="3835"/>
                  <a:pt x="2223" y="3847"/>
                  <a:pt x="2203" y="3848"/>
                </a:cubicBezTo>
                <a:cubicBezTo>
                  <a:pt x="2183" y="3849"/>
                  <a:pt x="2165" y="3839"/>
                  <a:pt x="2156" y="3821"/>
                </a:cubicBezTo>
                <a:lnTo>
                  <a:pt x="2024" y="3561"/>
                </a:lnTo>
                <a:lnTo>
                  <a:pt x="2044" y="3582"/>
                </a:lnTo>
                <a:lnTo>
                  <a:pt x="1908" y="3506"/>
                </a:lnTo>
                <a:lnTo>
                  <a:pt x="1973" y="3491"/>
                </a:lnTo>
                <a:lnTo>
                  <a:pt x="1841" y="3679"/>
                </a:lnTo>
                <a:cubicBezTo>
                  <a:pt x="1829" y="3697"/>
                  <a:pt x="1807" y="3704"/>
                  <a:pt x="1786" y="3698"/>
                </a:cubicBezTo>
                <a:lnTo>
                  <a:pt x="1650" y="3658"/>
                </a:lnTo>
                <a:cubicBezTo>
                  <a:pt x="1636" y="3654"/>
                  <a:pt x="1625" y="3644"/>
                  <a:pt x="1619" y="3631"/>
                </a:cubicBezTo>
                <a:lnTo>
                  <a:pt x="1487" y="3335"/>
                </a:lnTo>
                <a:cubicBezTo>
                  <a:pt x="1485" y="3331"/>
                  <a:pt x="1484" y="3327"/>
                  <a:pt x="1483" y="3322"/>
                </a:cubicBezTo>
                <a:lnTo>
                  <a:pt x="1347" y="2462"/>
                </a:lnTo>
                <a:lnTo>
                  <a:pt x="1383" y="2503"/>
                </a:lnTo>
                <a:lnTo>
                  <a:pt x="1251" y="2467"/>
                </a:lnTo>
                <a:cubicBezTo>
                  <a:pt x="1240" y="2464"/>
                  <a:pt x="1231" y="2457"/>
                  <a:pt x="1224" y="2448"/>
                </a:cubicBezTo>
                <a:lnTo>
                  <a:pt x="1088" y="2260"/>
                </a:lnTo>
                <a:lnTo>
                  <a:pt x="1115" y="2279"/>
                </a:lnTo>
                <a:lnTo>
                  <a:pt x="983" y="2243"/>
                </a:lnTo>
                <a:cubicBezTo>
                  <a:pt x="966" y="2238"/>
                  <a:pt x="953" y="2225"/>
                  <a:pt x="948" y="2208"/>
                </a:cubicBezTo>
                <a:lnTo>
                  <a:pt x="812" y="1724"/>
                </a:lnTo>
                <a:lnTo>
                  <a:pt x="902" y="1738"/>
                </a:lnTo>
                <a:lnTo>
                  <a:pt x="770" y="1942"/>
                </a:lnTo>
                <a:cubicBezTo>
                  <a:pt x="760" y="1957"/>
                  <a:pt x="742" y="1966"/>
                  <a:pt x="724" y="1964"/>
                </a:cubicBezTo>
                <a:cubicBezTo>
                  <a:pt x="705" y="1962"/>
                  <a:pt x="689" y="1951"/>
                  <a:pt x="682" y="1933"/>
                </a:cubicBezTo>
                <a:lnTo>
                  <a:pt x="547" y="1600"/>
                </a:lnTo>
                <a:lnTo>
                  <a:pt x="415" y="1320"/>
                </a:lnTo>
                <a:lnTo>
                  <a:pt x="448" y="1347"/>
                </a:lnTo>
                <a:lnTo>
                  <a:pt x="312" y="1311"/>
                </a:lnTo>
                <a:cubicBezTo>
                  <a:pt x="301" y="1308"/>
                  <a:pt x="292" y="1302"/>
                  <a:pt x="285" y="1293"/>
                </a:cubicBezTo>
                <a:lnTo>
                  <a:pt x="154" y="1126"/>
                </a:lnTo>
                <a:lnTo>
                  <a:pt x="18" y="958"/>
                </a:lnTo>
                <a:cubicBezTo>
                  <a:pt x="0" y="936"/>
                  <a:pt x="4" y="905"/>
                  <a:pt x="25" y="888"/>
                </a:cubicBezTo>
                <a:cubicBezTo>
                  <a:pt x="46" y="870"/>
                  <a:pt x="78" y="874"/>
                  <a:pt x="95" y="895"/>
                </a:cubicBezTo>
                <a:close/>
              </a:path>
            </a:pathLst>
          </a:custGeom>
          <a:solidFill>
            <a:srgbClr val="0000FF"/>
          </a:solidFill>
          <a:ln w="1588" cap="flat">
            <a:solidFill>
              <a:srgbClr val="0000FF"/>
            </a:solidFill>
            <a:prstDash val="solid"/>
            <a:bevel/>
            <a:headEnd/>
            <a:tailEnd/>
          </a:ln>
        </p:spPr>
        <p:txBody>
          <a:bodyPr/>
          <a:lstStyle/>
          <a:p>
            <a:endParaRPr lang="en-AU"/>
          </a:p>
        </p:txBody>
      </p:sp>
      <p:sp>
        <p:nvSpPr>
          <p:cNvPr id="117777" name="Freeform 17"/>
          <p:cNvSpPr>
            <a:spLocks/>
          </p:cNvSpPr>
          <p:nvPr/>
        </p:nvSpPr>
        <p:spPr bwMode="auto">
          <a:xfrm>
            <a:off x="3259138" y="2554288"/>
            <a:ext cx="4330700" cy="1600200"/>
          </a:xfrm>
          <a:custGeom>
            <a:avLst/>
            <a:gdLst>
              <a:gd name="T0" fmla="*/ 417 w 12978"/>
              <a:gd name="T1" fmla="*/ 282 h 5210"/>
              <a:gd name="T2" fmla="*/ 823 w 12978"/>
              <a:gd name="T3" fmla="*/ 355 h 5210"/>
              <a:gd name="T4" fmla="*/ 1297 w 12978"/>
              <a:gd name="T5" fmla="*/ 779 h 5210"/>
              <a:gd name="T6" fmla="*/ 1642 w 12978"/>
              <a:gd name="T7" fmla="*/ 1126 h 5210"/>
              <a:gd name="T8" fmla="*/ 2189 w 12978"/>
              <a:gd name="T9" fmla="*/ 654 h 5210"/>
              <a:gd name="T10" fmla="*/ 2621 w 12978"/>
              <a:gd name="T11" fmla="*/ 600 h 5210"/>
              <a:gd name="T12" fmla="*/ 2974 w 12978"/>
              <a:gd name="T13" fmla="*/ 328 h 5210"/>
              <a:gd name="T14" fmla="*/ 3405 w 12978"/>
              <a:gd name="T15" fmla="*/ 0 h 5210"/>
              <a:gd name="T16" fmla="*/ 3850 w 12978"/>
              <a:gd name="T17" fmla="*/ 338 h 5210"/>
              <a:gd name="T18" fmla="*/ 4251 w 12978"/>
              <a:gd name="T19" fmla="*/ 471 h 5210"/>
              <a:gd name="T20" fmla="*/ 4638 w 12978"/>
              <a:gd name="T21" fmla="*/ 623 h 5210"/>
              <a:gd name="T22" fmla="*/ 5037 w 12978"/>
              <a:gd name="T23" fmla="*/ 751 h 5210"/>
              <a:gd name="T24" fmla="*/ 5590 w 12978"/>
              <a:gd name="T25" fmla="*/ 1254 h 5210"/>
              <a:gd name="T26" fmla="*/ 5973 w 12978"/>
              <a:gd name="T27" fmla="*/ 1348 h 5210"/>
              <a:gd name="T28" fmla="*/ 6489 w 12978"/>
              <a:gd name="T29" fmla="*/ 876 h 5210"/>
              <a:gd name="T30" fmla="*/ 7065 w 12978"/>
              <a:gd name="T31" fmla="*/ 1756 h 5210"/>
              <a:gd name="T32" fmla="*/ 7478 w 12978"/>
              <a:gd name="T33" fmla="*/ 1921 h 5210"/>
              <a:gd name="T34" fmla="*/ 8009 w 12978"/>
              <a:gd name="T35" fmla="*/ 4909 h 5210"/>
              <a:gd name="T36" fmla="*/ 8452 w 12978"/>
              <a:gd name="T37" fmla="*/ 2954 h 5210"/>
              <a:gd name="T38" fmla="*/ 8999 w 12978"/>
              <a:gd name="T39" fmla="*/ 651 h 5210"/>
              <a:gd name="T40" fmla="*/ 9392 w 12978"/>
              <a:gd name="T41" fmla="*/ 905 h 5210"/>
              <a:gd name="T42" fmla="*/ 9841 w 12978"/>
              <a:gd name="T43" fmla="*/ 840 h 5210"/>
              <a:gd name="T44" fmla="*/ 10240 w 12978"/>
              <a:gd name="T45" fmla="*/ 429 h 5210"/>
              <a:gd name="T46" fmla="*/ 10694 w 12978"/>
              <a:gd name="T47" fmla="*/ 1325 h 5210"/>
              <a:gd name="T48" fmla="*/ 11038 w 12978"/>
              <a:gd name="T49" fmla="*/ 1809 h 5210"/>
              <a:gd name="T50" fmla="*/ 11404 w 12978"/>
              <a:gd name="T51" fmla="*/ 793 h 5210"/>
              <a:gd name="T52" fmla="*/ 11668 w 12978"/>
              <a:gd name="T53" fmla="*/ 2152 h 5210"/>
              <a:gd name="T54" fmla="*/ 12073 w 12978"/>
              <a:gd name="T55" fmla="*/ 940 h 5210"/>
              <a:gd name="T56" fmla="*/ 12478 w 12978"/>
              <a:gd name="T57" fmla="*/ 1218 h 5210"/>
              <a:gd name="T58" fmla="*/ 12761 w 12978"/>
              <a:gd name="T59" fmla="*/ 1277 h 5210"/>
              <a:gd name="T60" fmla="*/ 12695 w 12978"/>
              <a:gd name="T61" fmla="*/ 1550 h 5210"/>
              <a:gd name="T62" fmla="*/ 12379 w 12978"/>
              <a:gd name="T63" fmla="*/ 1536 h 5210"/>
              <a:gd name="T64" fmla="*/ 12030 w 12978"/>
              <a:gd name="T65" fmla="*/ 1249 h 5210"/>
              <a:gd name="T66" fmla="*/ 11734 w 12978"/>
              <a:gd name="T67" fmla="*/ 2206 h 5210"/>
              <a:gd name="T68" fmla="*/ 11358 w 12978"/>
              <a:gd name="T69" fmla="*/ 1116 h 5210"/>
              <a:gd name="T70" fmla="*/ 10921 w 12978"/>
              <a:gd name="T71" fmla="*/ 1928 h 5210"/>
              <a:gd name="T72" fmla="*/ 10461 w 12978"/>
              <a:gd name="T73" fmla="*/ 847 h 5210"/>
              <a:gd name="T74" fmla="*/ 10149 w 12978"/>
              <a:gd name="T75" fmla="*/ 677 h 5210"/>
              <a:gd name="T76" fmla="*/ 9661 w 12978"/>
              <a:gd name="T77" fmla="*/ 914 h 5210"/>
              <a:gd name="T78" fmla="*/ 9258 w 12978"/>
              <a:gd name="T79" fmla="*/ 571 h 5210"/>
              <a:gd name="T80" fmla="*/ 8949 w 12978"/>
              <a:gd name="T81" fmla="*/ 1298 h 5210"/>
              <a:gd name="T82" fmla="*/ 8413 w 12978"/>
              <a:gd name="T83" fmla="*/ 4394 h 5210"/>
              <a:gd name="T84" fmla="*/ 7916 w 12978"/>
              <a:gd name="T85" fmla="*/ 4941 h 5210"/>
              <a:gd name="T86" fmla="*/ 7422 w 12978"/>
              <a:gd name="T87" fmla="*/ 1984 h 5210"/>
              <a:gd name="T88" fmla="*/ 6986 w 12978"/>
              <a:gd name="T89" fmla="*/ 1817 h 5210"/>
              <a:gd name="T90" fmla="*/ 6489 w 12978"/>
              <a:gd name="T91" fmla="*/ 976 h 5210"/>
              <a:gd name="T92" fmla="*/ 5934 w 12978"/>
              <a:gd name="T93" fmla="*/ 1441 h 5210"/>
              <a:gd name="T94" fmla="*/ 5641 w 12978"/>
              <a:gd name="T95" fmla="*/ 1566 h 5210"/>
              <a:gd name="T96" fmla="*/ 5121 w 12978"/>
              <a:gd name="T97" fmla="*/ 931 h 5210"/>
              <a:gd name="T98" fmla="*/ 4581 w 12978"/>
              <a:gd name="T99" fmla="*/ 705 h 5210"/>
              <a:gd name="T100" fmla="*/ 4222 w 12978"/>
              <a:gd name="T101" fmla="*/ 547 h 5210"/>
              <a:gd name="T102" fmla="*/ 3901 w 12978"/>
              <a:gd name="T103" fmla="*/ 583 h 5210"/>
              <a:gd name="T104" fmla="*/ 3362 w 12978"/>
              <a:gd name="T105" fmla="*/ 75 h 5210"/>
              <a:gd name="T106" fmla="*/ 3029 w 12978"/>
              <a:gd name="T107" fmla="*/ 410 h 5210"/>
              <a:gd name="T108" fmla="*/ 2636 w 12978"/>
              <a:gd name="T109" fmla="*/ 683 h 5210"/>
              <a:gd name="T110" fmla="*/ 2230 w 12978"/>
              <a:gd name="T111" fmla="*/ 743 h 5210"/>
              <a:gd name="T112" fmla="*/ 1705 w 12978"/>
              <a:gd name="T113" fmla="*/ 1201 h 5210"/>
              <a:gd name="T114" fmla="*/ 1216 w 12978"/>
              <a:gd name="T115" fmla="*/ 835 h 5210"/>
              <a:gd name="T116" fmla="*/ 837 w 12978"/>
              <a:gd name="T117" fmla="*/ 430 h 5210"/>
              <a:gd name="T118" fmla="*/ 586 w 12978"/>
              <a:gd name="T119" fmla="*/ 380 h 5210"/>
              <a:gd name="T120" fmla="*/ 147 w 12978"/>
              <a:gd name="T121" fmla="*/ 545 h 5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78" h="5210">
                <a:moveTo>
                  <a:pt x="100" y="284"/>
                </a:moveTo>
                <a:lnTo>
                  <a:pt x="232" y="492"/>
                </a:lnTo>
                <a:lnTo>
                  <a:pt x="182" y="469"/>
                </a:lnTo>
                <a:lnTo>
                  <a:pt x="318" y="449"/>
                </a:lnTo>
                <a:lnTo>
                  <a:pt x="285" y="470"/>
                </a:lnTo>
                <a:lnTo>
                  <a:pt x="417" y="282"/>
                </a:lnTo>
                <a:cubicBezTo>
                  <a:pt x="427" y="266"/>
                  <a:pt x="446" y="258"/>
                  <a:pt x="465" y="261"/>
                </a:cubicBezTo>
                <a:lnTo>
                  <a:pt x="601" y="281"/>
                </a:lnTo>
                <a:cubicBezTo>
                  <a:pt x="616" y="283"/>
                  <a:pt x="629" y="292"/>
                  <a:pt x="637" y="305"/>
                </a:cubicBezTo>
                <a:lnTo>
                  <a:pt x="769" y="529"/>
                </a:lnTo>
                <a:lnTo>
                  <a:pt x="687" y="523"/>
                </a:lnTo>
                <a:lnTo>
                  <a:pt x="823" y="355"/>
                </a:lnTo>
                <a:cubicBezTo>
                  <a:pt x="838" y="336"/>
                  <a:pt x="865" y="331"/>
                  <a:pt x="886" y="343"/>
                </a:cubicBezTo>
                <a:lnTo>
                  <a:pt x="1018" y="419"/>
                </a:lnTo>
                <a:cubicBezTo>
                  <a:pt x="1026" y="423"/>
                  <a:pt x="1032" y="429"/>
                  <a:pt x="1036" y="436"/>
                </a:cubicBezTo>
                <a:lnTo>
                  <a:pt x="1172" y="656"/>
                </a:lnTo>
                <a:lnTo>
                  <a:pt x="1165" y="647"/>
                </a:lnTo>
                <a:lnTo>
                  <a:pt x="1297" y="779"/>
                </a:lnTo>
                <a:cubicBezTo>
                  <a:pt x="1301" y="783"/>
                  <a:pt x="1305" y="788"/>
                  <a:pt x="1307" y="794"/>
                </a:cubicBezTo>
                <a:lnTo>
                  <a:pt x="1443" y="1094"/>
                </a:lnTo>
                <a:lnTo>
                  <a:pt x="1432" y="1079"/>
                </a:lnTo>
                <a:lnTo>
                  <a:pt x="1564" y="1207"/>
                </a:lnTo>
                <a:lnTo>
                  <a:pt x="1506" y="1198"/>
                </a:lnTo>
                <a:lnTo>
                  <a:pt x="1642" y="1126"/>
                </a:lnTo>
                <a:lnTo>
                  <a:pt x="1626" y="1140"/>
                </a:lnTo>
                <a:lnTo>
                  <a:pt x="1758" y="972"/>
                </a:lnTo>
                <a:lnTo>
                  <a:pt x="1896" y="817"/>
                </a:lnTo>
                <a:lnTo>
                  <a:pt x="2033" y="700"/>
                </a:lnTo>
                <a:cubicBezTo>
                  <a:pt x="2039" y="696"/>
                  <a:pt x="2045" y="692"/>
                  <a:pt x="2053" y="690"/>
                </a:cubicBezTo>
                <a:lnTo>
                  <a:pt x="2189" y="654"/>
                </a:lnTo>
                <a:lnTo>
                  <a:pt x="2173" y="661"/>
                </a:lnTo>
                <a:lnTo>
                  <a:pt x="2305" y="569"/>
                </a:lnTo>
                <a:cubicBezTo>
                  <a:pt x="2311" y="565"/>
                  <a:pt x="2319" y="562"/>
                  <a:pt x="2326" y="561"/>
                </a:cubicBezTo>
                <a:lnTo>
                  <a:pt x="2462" y="541"/>
                </a:lnTo>
                <a:cubicBezTo>
                  <a:pt x="2471" y="540"/>
                  <a:pt x="2481" y="541"/>
                  <a:pt x="2489" y="544"/>
                </a:cubicBezTo>
                <a:lnTo>
                  <a:pt x="2621" y="600"/>
                </a:lnTo>
                <a:lnTo>
                  <a:pt x="2567" y="610"/>
                </a:lnTo>
                <a:lnTo>
                  <a:pt x="2703" y="482"/>
                </a:lnTo>
                <a:cubicBezTo>
                  <a:pt x="2709" y="477"/>
                  <a:pt x="2716" y="473"/>
                  <a:pt x="2723" y="471"/>
                </a:cubicBezTo>
                <a:lnTo>
                  <a:pt x="2855" y="431"/>
                </a:lnTo>
                <a:lnTo>
                  <a:pt x="2838" y="440"/>
                </a:lnTo>
                <a:lnTo>
                  <a:pt x="2974" y="328"/>
                </a:lnTo>
                <a:cubicBezTo>
                  <a:pt x="2976" y="326"/>
                  <a:pt x="2979" y="324"/>
                  <a:pt x="2982" y="323"/>
                </a:cubicBezTo>
                <a:lnTo>
                  <a:pt x="3114" y="251"/>
                </a:lnTo>
                <a:lnTo>
                  <a:pt x="3094" y="270"/>
                </a:lnTo>
                <a:lnTo>
                  <a:pt x="3230" y="26"/>
                </a:lnTo>
                <a:cubicBezTo>
                  <a:pt x="3239" y="10"/>
                  <a:pt x="3255" y="0"/>
                  <a:pt x="3273" y="0"/>
                </a:cubicBezTo>
                <a:lnTo>
                  <a:pt x="3405" y="0"/>
                </a:lnTo>
                <a:cubicBezTo>
                  <a:pt x="3424" y="0"/>
                  <a:pt x="3440" y="10"/>
                  <a:pt x="3449" y="26"/>
                </a:cubicBezTo>
                <a:lnTo>
                  <a:pt x="3585" y="270"/>
                </a:lnTo>
                <a:lnTo>
                  <a:pt x="3555" y="246"/>
                </a:lnTo>
                <a:lnTo>
                  <a:pt x="3687" y="282"/>
                </a:lnTo>
                <a:lnTo>
                  <a:pt x="3822" y="318"/>
                </a:lnTo>
                <a:cubicBezTo>
                  <a:pt x="3834" y="321"/>
                  <a:pt x="3844" y="328"/>
                  <a:pt x="3850" y="338"/>
                </a:cubicBezTo>
                <a:lnTo>
                  <a:pt x="3982" y="526"/>
                </a:lnTo>
                <a:lnTo>
                  <a:pt x="3897" y="531"/>
                </a:lnTo>
                <a:lnTo>
                  <a:pt x="4033" y="271"/>
                </a:lnTo>
                <a:cubicBezTo>
                  <a:pt x="4041" y="256"/>
                  <a:pt x="4057" y="245"/>
                  <a:pt x="4075" y="245"/>
                </a:cubicBezTo>
                <a:cubicBezTo>
                  <a:pt x="4093" y="244"/>
                  <a:pt x="4110" y="252"/>
                  <a:pt x="4119" y="267"/>
                </a:cubicBezTo>
                <a:lnTo>
                  <a:pt x="4251" y="471"/>
                </a:lnTo>
                <a:lnTo>
                  <a:pt x="4197" y="450"/>
                </a:lnTo>
                <a:lnTo>
                  <a:pt x="4333" y="414"/>
                </a:lnTo>
                <a:cubicBezTo>
                  <a:pt x="4350" y="410"/>
                  <a:pt x="4368" y="414"/>
                  <a:pt x="4380" y="427"/>
                </a:cubicBezTo>
                <a:lnTo>
                  <a:pt x="4512" y="555"/>
                </a:lnTo>
                <a:lnTo>
                  <a:pt x="4502" y="547"/>
                </a:lnTo>
                <a:lnTo>
                  <a:pt x="4638" y="623"/>
                </a:lnTo>
                <a:cubicBezTo>
                  <a:pt x="4641" y="624"/>
                  <a:pt x="4643" y="626"/>
                  <a:pt x="4646" y="628"/>
                </a:cubicBezTo>
                <a:lnTo>
                  <a:pt x="4778" y="740"/>
                </a:lnTo>
                <a:lnTo>
                  <a:pt x="4726" y="732"/>
                </a:lnTo>
                <a:lnTo>
                  <a:pt x="4862" y="676"/>
                </a:lnTo>
                <a:cubicBezTo>
                  <a:pt x="4876" y="670"/>
                  <a:pt x="4892" y="671"/>
                  <a:pt x="4905" y="679"/>
                </a:cubicBezTo>
                <a:lnTo>
                  <a:pt x="5037" y="751"/>
                </a:lnTo>
                <a:lnTo>
                  <a:pt x="5178" y="850"/>
                </a:lnTo>
                <a:lnTo>
                  <a:pt x="5163" y="842"/>
                </a:lnTo>
                <a:lnTo>
                  <a:pt x="5295" y="878"/>
                </a:lnTo>
                <a:cubicBezTo>
                  <a:pt x="5305" y="881"/>
                  <a:pt x="5314" y="887"/>
                  <a:pt x="5320" y="895"/>
                </a:cubicBezTo>
                <a:lnTo>
                  <a:pt x="5456" y="1063"/>
                </a:lnTo>
                <a:lnTo>
                  <a:pt x="5590" y="1254"/>
                </a:lnTo>
                <a:lnTo>
                  <a:pt x="5730" y="1519"/>
                </a:lnTo>
                <a:lnTo>
                  <a:pt x="5653" y="1504"/>
                </a:lnTo>
                <a:lnTo>
                  <a:pt x="5785" y="1392"/>
                </a:lnTo>
                <a:cubicBezTo>
                  <a:pt x="5791" y="1388"/>
                  <a:pt x="5797" y="1384"/>
                  <a:pt x="5805" y="1382"/>
                </a:cubicBezTo>
                <a:lnTo>
                  <a:pt x="5941" y="1346"/>
                </a:lnTo>
                <a:cubicBezTo>
                  <a:pt x="5951" y="1343"/>
                  <a:pt x="5962" y="1344"/>
                  <a:pt x="5973" y="1348"/>
                </a:cubicBezTo>
                <a:lnTo>
                  <a:pt x="6109" y="1404"/>
                </a:lnTo>
                <a:lnTo>
                  <a:pt x="6045" y="1427"/>
                </a:lnTo>
                <a:lnTo>
                  <a:pt x="6177" y="1183"/>
                </a:lnTo>
                <a:lnTo>
                  <a:pt x="6312" y="905"/>
                </a:lnTo>
                <a:cubicBezTo>
                  <a:pt x="6321" y="887"/>
                  <a:pt x="6338" y="876"/>
                  <a:pt x="6357" y="876"/>
                </a:cubicBezTo>
                <a:lnTo>
                  <a:pt x="6489" y="876"/>
                </a:lnTo>
                <a:cubicBezTo>
                  <a:pt x="6509" y="876"/>
                  <a:pt x="6526" y="887"/>
                  <a:pt x="6534" y="905"/>
                </a:cubicBezTo>
                <a:lnTo>
                  <a:pt x="6670" y="1185"/>
                </a:lnTo>
                <a:lnTo>
                  <a:pt x="6801" y="1427"/>
                </a:lnTo>
                <a:lnTo>
                  <a:pt x="6796" y="1419"/>
                </a:lnTo>
                <a:lnTo>
                  <a:pt x="6932" y="1587"/>
                </a:lnTo>
                <a:lnTo>
                  <a:pt x="7065" y="1756"/>
                </a:lnTo>
                <a:lnTo>
                  <a:pt x="7204" y="1980"/>
                </a:lnTo>
                <a:lnTo>
                  <a:pt x="7133" y="1965"/>
                </a:lnTo>
                <a:lnTo>
                  <a:pt x="7265" y="1873"/>
                </a:lnTo>
                <a:cubicBezTo>
                  <a:pt x="7275" y="1866"/>
                  <a:pt x="7288" y="1863"/>
                  <a:pt x="7301" y="1865"/>
                </a:cubicBezTo>
                <a:lnTo>
                  <a:pt x="7437" y="1885"/>
                </a:lnTo>
                <a:cubicBezTo>
                  <a:pt x="7456" y="1888"/>
                  <a:pt x="7472" y="1902"/>
                  <a:pt x="7478" y="1921"/>
                </a:cubicBezTo>
                <a:lnTo>
                  <a:pt x="7610" y="2405"/>
                </a:lnTo>
                <a:lnTo>
                  <a:pt x="7745" y="2794"/>
                </a:lnTo>
                <a:cubicBezTo>
                  <a:pt x="7746" y="2797"/>
                  <a:pt x="7747" y="2801"/>
                  <a:pt x="7747" y="2804"/>
                </a:cubicBezTo>
                <a:lnTo>
                  <a:pt x="7879" y="3828"/>
                </a:lnTo>
                <a:lnTo>
                  <a:pt x="8015" y="4928"/>
                </a:lnTo>
                <a:lnTo>
                  <a:pt x="8009" y="4909"/>
                </a:lnTo>
                <a:lnTo>
                  <a:pt x="8141" y="5133"/>
                </a:lnTo>
                <a:lnTo>
                  <a:pt x="8051" y="5141"/>
                </a:lnTo>
                <a:lnTo>
                  <a:pt x="8187" y="4769"/>
                </a:lnTo>
                <a:lnTo>
                  <a:pt x="8318" y="4363"/>
                </a:lnTo>
                <a:lnTo>
                  <a:pt x="8316" y="4374"/>
                </a:lnTo>
                <a:lnTo>
                  <a:pt x="8452" y="2954"/>
                </a:lnTo>
                <a:lnTo>
                  <a:pt x="8584" y="1984"/>
                </a:lnTo>
                <a:cubicBezTo>
                  <a:pt x="8585" y="1979"/>
                  <a:pt x="8586" y="1974"/>
                  <a:pt x="8588" y="1970"/>
                </a:cubicBezTo>
                <a:lnTo>
                  <a:pt x="8724" y="1670"/>
                </a:lnTo>
                <a:lnTo>
                  <a:pt x="8854" y="1267"/>
                </a:lnTo>
                <a:lnTo>
                  <a:pt x="8989" y="671"/>
                </a:lnTo>
                <a:cubicBezTo>
                  <a:pt x="8990" y="664"/>
                  <a:pt x="8994" y="657"/>
                  <a:pt x="8999" y="651"/>
                </a:cubicBezTo>
                <a:lnTo>
                  <a:pt x="9131" y="487"/>
                </a:lnTo>
                <a:cubicBezTo>
                  <a:pt x="9143" y="472"/>
                  <a:pt x="9163" y="465"/>
                  <a:pt x="9182" y="470"/>
                </a:cubicBezTo>
                <a:lnTo>
                  <a:pt x="9318" y="506"/>
                </a:lnTo>
                <a:cubicBezTo>
                  <a:pt x="9334" y="510"/>
                  <a:pt x="9347" y="522"/>
                  <a:pt x="9353" y="538"/>
                </a:cubicBezTo>
                <a:lnTo>
                  <a:pt x="9485" y="910"/>
                </a:lnTo>
                <a:lnTo>
                  <a:pt x="9392" y="905"/>
                </a:lnTo>
                <a:lnTo>
                  <a:pt x="9528" y="625"/>
                </a:lnTo>
                <a:cubicBezTo>
                  <a:pt x="9537" y="608"/>
                  <a:pt x="9554" y="597"/>
                  <a:pt x="9572" y="596"/>
                </a:cubicBezTo>
                <a:cubicBezTo>
                  <a:pt x="9591" y="596"/>
                  <a:pt x="9609" y="606"/>
                  <a:pt x="9617" y="623"/>
                </a:cubicBezTo>
                <a:lnTo>
                  <a:pt x="9749" y="867"/>
                </a:lnTo>
                <a:lnTo>
                  <a:pt x="9705" y="840"/>
                </a:lnTo>
                <a:lnTo>
                  <a:pt x="9841" y="840"/>
                </a:lnTo>
                <a:lnTo>
                  <a:pt x="9979" y="857"/>
                </a:lnTo>
                <a:lnTo>
                  <a:pt x="9929" y="883"/>
                </a:lnTo>
                <a:lnTo>
                  <a:pt x="10065" y="623"/>
                </a:lnTo>
                <a:cubicBezTo>
                  <a:pt x="10067" y="621"/>
                  <a:pt x="10068" y="618"/>
                  <a:pt x="10070" y="616"/>
                </a:cubicBezTo>
                <a:lnTo>
                  <a:pt x="10202" y="448"/>
                </a:lnTo>
                <a:cubicBezTo>
                  <a:pt x="10211" y="436"/>
                  <a:pt x="10225" y="429"/>
                  <a:pt x="10240" y="429"/>
                </a:cubicBezTo>
                <a:cubicBezTo>
                  <a:pt x="10254" y="428"/>
                  <a:pt x="10268" y="434"/>
                  <a:pt x="10278" y="445"/>
                </a:cubicBezTo>
                <a:lnTo>
                  <a:pt x="10414" y="593"/>
                </a:lnTo>
                <a:cubicBezTo>
                  <a:pt x="10416" y="595"/>
                  <a:pt x="10418" y="597"/>
                  <a:pt x="10420" y="600"/>
                </a:cubicBezTo>
                <a:lnTo>
                  <a:pt x="10552" y="808"/>
                </a:lnTo>
                <a:cubicBezTo>
                  <a:pt x="10554" y="812"/>
                  <a:pt x="10556" y="817"/>
                  <a:pt x="10558" y="821"/>
                </a:cubicBezTo>
                <a:lnTo>
                  <a:pt x="10694" y="1325"/>
                </a:lnTo>
                <a:lnTo>
                  <a:pt x="10678" y="1300"/>
                </a:lnTo>
                <a:lnTo>
                  <a:pt x="10810" y="1412"/>
                </a:lnTo>
                <a:cubicBezTo>
                  <a:pt x="10817" y="1418"/>
                  <a:pt x="10822" y="1426"/>
                  <a:pt x="10825" y="1435"/>
                </a:cubicBezTo>
                <a:lnTo>
                  <a:pt x="10961" y="1863"/>
                </a:lnTo>
                <a:lnTo>
                  <a:pt x="10906" y="1829"/>
                </a:lnTo>
                <a:lnTo>
                  <a:pt x="11038" y="1809"/>
                </a:lnTo>
                <a:lnTo>
                  <a:pt x="11005" y="1829"/>
                </a:lnTo>
                <a:lnTo>
                  <a:pt x="11141" y="1645"/>
                </a:lnTo>
                <a:lnTo>
                  <a:pt x="11133" y="1663"/>
                </a:lnTo>
                <a:lnTo>
                  <a:pt x="11265" y="1083"/>
                </a:lnTo>
                <a:cubicBezTo>
                  <a:pt x="11266" y="1080"/>
                  <a:pt x="11267" y="1076"/>
                  <a:pt x="11268" y="1073"/>
                </a:cubicBezTo>
                <a:lnTo>
                  <a:pt x="11404" y="793"/>
                </a:lnTo>
                <a:cubicBezTo>
                  <a:pt x="11414" y="773"/>
                  <a:pt x="11436" y="761"/>
                  <a:pt x="11458" y="765"/>
                </a:cubicBezTo>
                <a:cubicBezTo>
                  <a:pt x="11480" y="769"/>
                  <a:pt x="11497" y="787"/>
                  <a:pt x="11499" y="809"/>
                </a:cubicBezTo>
                <a:lnTo>
                  <a:pt x="11631" y="2021"/>
                </a:lnTo>
                <a:lnTo>
                  <a:pt x="11616" y="1991"/>
                </a:lnTo>
                <a:lnTo>
                  <a:pt x="11752" y="2123"/>
                </a:lnTo>
                <a:lnTo>
                  <a:pt x="11668" y="2152"/>
                </a:lnTo>
                <a:lnTo>
                  <a:pt x="11800" y="1108"/>
                </a:lnTo>
                <a:cubicBezTo>
                  <a:pt x="11802" y="1090"/>
                  <a:pt x="11814" y="1075"/>
                  <a:pt x="11831" y="1068"/>
                </a:cubicBezTo>
                <a:cubicBezTo>
                  <a:pt x="11848" y="1061"/>
                  <a:pt x="11867" y="1064"/>
                  <a:pt x="11881" y="1076"/>
                </a:cubicBezTo>
                <a:lnTo>
                  <a:pt x="12017" y="1188"/>
                </a:lnTo>
                <a:lnTo>
                  <a:pt x="11941" y="1204"/>
                </a:lnTo>
                <a:lnTo>
                  <a:pt x="12073" y="940"/>
                </a:lnTo>
                <a:cubicBezTo>
                  <a:pt x="12084" y="918"/>
                  <a:pt x="12108" y="908"/>
                  <a:pt x="12132" y="915"/>
                </a:cubicBezTo>
                <a:lnTo>
                  <a:pt x="12268" y="955"/>
                </a:lnTo>
                <a:cubicBezTo>
                  <a:pt x="12284" y="959"/>
                  <a:pt x="12297" y="973"/>
                  <a:pt x="12302" y="989"/>
                </a:cubicBezTo>
                <a:lnTo>
                  <a:pt x="12434" y="1473"/>
                </a:lnTo>
                <a:lnTo>
                  <a:pt x="12342" y="1462"/>
                </a:lnTo>
                <a:lnTo>
                  <a:pt x="12478" y="1218"/>
                </a:lnTo>
                <a:cubicBezTo>
                  <a:pt x="12487" y="1202"/>
                  <a:pt x="12504" y="1192"/>
                  <a:pt x="12523" y="1192"/>
                </a:cubicBezTo>
                <a:cubicBezTo>
                  <a:pt x="12542" y="1193"/>
                  <a:pt x="12559" y="1204"/>
                  <a:pt x="12567" y="1221"/>
                </a:cubicBezTo>
                <a:lnTo>
                  <a:pt x="12699" y="1501"/>
                </a:lnTo>
                <a:lnTo>
                  <a:pt x="12612" y="1495"/>
                </a:lnTo>
                <a:lnTo>
                  <a:pt x="12748" y="1291"/>
                </a:lnTo>
                <a:cubicBezTo>
                  <a:pt x="12751" y="1286"/>
                  <a:pt x="12756" y="1281"/>
                  <a:pt x="12761" y="1277"/>
                </a:cubicBezTo>
                <a:lnTo>
                  <a:pt x="12893" y="1185"/>
                </a:lnTo>
                <a:cubicBezTo>
                  <a:pt x="12916" y="1170"/>
                  <a:pt x="12947" y="1175"/>
                  <a:pt x="12962" y="1198"/>
                </a:cubicBezTo>
                <a:cubicBezTo>
                  <a:pt x="12978" y="1221"/>
                  <a:pt x="12973" y="1252"/>
                  <a:pt x="12950" y="1267"/>
                </a:cubicBezTo>
                <a:lnTo>
                  <a:pt x="12818" y="1359"/>
                </a:lnTo>
                <a:lnTo>
                  <a:pt x="12831" y="1346"/>
                </a:lnTo>
                <a:lnTo>
                  <a:pt x="12695" y="1550"/>
                </a:lnTo>
                <a:cubicBezTo>
                  <a:pt x="12685" y="1565"/>
                  <a:pt x="12668" y="1574"/>
                  <a:pt x="12650" y="1572"/>
                </a:cubicBezTo>
                <a:cubicBezTo>
                  <a:pt x="12632" y="1571"/>
                  <a:pt x="12616" y="1560"/>
                  <a:pt x="12608" y="1544"/>
                </a:cubicBezTo>
                <a:lnTo>
                  <a:pt x="12476" y="1264"/>
                </a:lnTo>
                <a:lnTo>
                  <a:pt x="12565" y="1267"/>
                </a:lnTo>
                <a:lnTo>
                  <a:pt x="12429" y="1511"/>
                </a:lnTo>
                <a:cubicBezTo>
                  <a:pt x="12419" y="1529"/>
                  <a:pt x="12400" y="1539"/>
                  <a:pt x="12379" y="1536"/>
                </a:cubicBezTo>
                <a:cubicBezTo>
                  <a:pt x="12359" y="1534"/>
                  <a:pt x="12343" y="1519"/>
                  <a:pt x="12337" y="1500"/>
                </a:cubicBezTo>
                <a:lnTo>
                  <a:pt x="12205" y="1016"/>
                </a:lnTo>
                <a:lnTo>
                  <a:pt x="12239" y="1050"/>
                </a:lnTo>
                <a:lnTo>
                  <a:pt x="12103" y="1010"/>
                </a:lnTo>
                <a:lnTo>
                  <a:pt x="12162" y="985"/>
                </a:lnTo>
                <a:lnTo>
                  <a:pt x="12030" y="1249"/>
                </a:lnTo>
                <a:cubicBezTo>
                  <a:pt x="12023" y="1262"/>
                  <a:pt x="12011" y="1272"/>
                  <a:pt x="11996" y="1275"/>
                </a:cubicBezTo>
                <a:cubicBezTo>
                  <a:pt x="11981" y="1279"/>
                  <a:pt x="11965" y="1275"/>
                  <a:pt x="11954" y="1265"/>
                </a:cubicBezTo>
                <a:lnTo>
                  <a:pt x="11818" y="1153"/>
                </a:lnTo>
                <a:lnTo>
                  <a:pt x="11899" y="1121"/>
                </a:lnTo>
                <a:lnTo>
                  <a:pt x="11767" y="2165"/>
                </a:lnTo>
                <a:cubicBezTo>
                  <a:pt x="11765" y="2184"/>
                  <a:pt x="11752" y="2199"/>
                  <a:pt x="11734" y="2206"/>
                </a:cubicBezTo>
                <a:cubicBezTo>
                  <a:pt x="11716" y="2212"/>
                  <a:pt x="11696" y="2208"/>
                  <a:pt x="11683" y="2194"/>
                </a:cubicBezTo>
                <a:lnTo>
                  <a:pt x="11547" y="2062"/>
                </a:lnTo>
                <a:cubicBezTo>
                  <a:pt x="11538" y="2054"/>
                  <a:pt x="11533" y="2043"/>
                  <a:pt x="11532" y="2032"/>
                </a:cubicBezTo>
                <a:lnTo>
                  <a:pt x="11400" y="820"/>
                </a:lnTo>
                <a:lnTo>
                  <a:pt x="11494" y="836"/>
                </a:lnTo>
                <a:lnTo>
                  <a:pt x="11358" y="1116"/>
                </a:lnTo>
                <a:lnTo>
                  <a:pt x="11362" y="1106"/>
                </a:lnTo>
                <a:lnTo>
                  <a:pt x="11230" y="1686"/>
                </a:lnTo>
                <a:cubicBezTo>
                  <a:pt x="11229" y="1692"/>
                  <a:pt x="11226" y="1699"/>
                  <a:pt x="11222" y="1704"/>
                </a:cubicBezTo>
                <a:lnTo>
                  <a:pt x="11086" y="1888"/>
                </a:lnTo>
                <a:cubicBezTo>
                  <a:pt x="11078" y="1899"/>
                  <a:pt x="11066" y="1906"/>
                  <a:pt x="11053" y="1908"/>
                </a:cubicBezTo>
                <a:lnTo>
                  <a:pt x="10921" y="1928"/>
                </a:lnTo>
                <a:cubicBezTo>
                  <a:pt x="10897" y="1932"/>
                  <a:pt x="10873" y="1917"/>
                  <a:pt x="10866" y="1894"/>
                </a:cubicBezTo>
                <a:lnTo>
                  <a:pt x="10730" y="1466"/>
                </a:lnTo>
                <a:lnTo>
                  <a:pt x="10745" y="1489"/>
                </a:lnTo>
                <a:lnTo>
                  <a:pt x="10613" y="1377"/>
                </a:lnTo>
                <a:cubicBezTo>
                  <a:pt x="10605" y="1370"/>
                  <a:pt x="10600" y="1361"/>
                  <a:pt x="10597" y="1351"/>
                </a:cubicBezTo>
                <a:lnTo>
                  <a:pt x="10461" y="847"/>
                </a:lnTo>
                <a:lnTo>
                  <a:pt x="10467" y="861"/>
                </a:lnTo>
                <a:lnTo>
                  <a:pt x="10335" y="653"/>
                </a:lnTo>
                <a:lnTo>
                  <a:pt x="10341" y="660"/>
                </a:lnTo>
                <a:lnTo>
                  <a:pt x="10205" y="512"/>
                </a:lnTo>
                <a:lnTo>
                  <a:pt x="10281" y="509"/>
                </a:lnTo>
                <a:lnTo>
                  <a:pt x="10149" y="677"/>
                </a:lnTo>
                <a:lnTo>
                  <a:pt x="10154" y="670"/>
                </a:lnTo>
                <a:lnTo>
                  <a:pt x="10018" y="930"/>
                </a:lnTo>
                <a:cubicBezTo>
                  <a:pt x="10008" y="948"/>
                  <a:pt x="9988" y="959"/>
                  <a:pt x="9967" y="956"/>
                </a:cubicBezTo>
                <a:lnTo>
                  <a:pt x="9841" y="940"/>
                </a:lnTo>
                <a:lnTo>
                  <a:pt x="9705" y="940"/>
                </a:lnTo>
                <a:cubicBezTo>
                  <a:pt x="9687" y="940"/>
                  <a:pt x="9670" y="930"/>
                  <a:pt x="9661" y="914"/>
                </a:cubicBezTo>
                <a:lnTo>
                  <a:pt x="9529" y="670"/>
                </a:lnTo>
                <a:lnTo>
                  <a:pt x="9618" y="668"/>
                </a:lnTo>
                <a:lnTo>
                  <a:pt x="9482" y="948"/>
                </a:lnTo>
                <a:cubicBezTo>
                  <a:pt x="9474" y="966"/>
                  <a:pt x="9455" y="978"/>
                  <a:pt x="9435" y="976"/>
                </a:cubicBezTo>
                <a:cubicBezTo>
                  <a:pt x="9415" y="975"/>
                  <a:pt x="9397" y="962"/>
                  <a:pt x="9390" y="943"/>
                </a:cubicBezTo>
                <a:lnTo>
                  <a:pt x="9258" y="571"/>
                </a:lnTo>
                <a:lnTo>
                  <a:pt x="9293" y="603"/>
                </a:lnTo>
                <a:lnTo>
                  <a:pt x="9157" y="567"/>
                </a:lnTo>
                <a:lnTo>
                  <a:pt x="9208" y="550"/>
                </a:lnTo>
                <a:lnTo>
                  <a:pt x="9076" y="714"/>
                </a:lnTo>
                <a:lnTo>
                  <a:pt x="9086" y="694"/>
                </a:lnTo>
                <a:lnTo>
                  <a:pt x="8949" y="1298"/>
                </a:lnTo>
                <a:lnTo>
                  <a:pt x="8815" y="1711"/>
                </a:lnTo>
                <a:lnTo>
                  <a:pt x="8679" y="2011"/>
                </a:lnTo>
                <a:lnTo>
                  <a:pt x="8683" y="1997"/>
                </a:lnTo>
                <a:lnTo>
                  <a:pt x="8551" y="2963"/>
                </a:lnTo>
                <a:lnTo>
                  <a:pt x="8415" y="4383"/>
                </a:lnTo>
                <a:cubicBezTo>
                  <a:pt x="8415" y="4387"/>
                  <a:pt x="8414" y="4390"/>
                  <a:pt x="8413" y="4394"/>
                </a:cubicBezTo>
                <a:lnTo>
                  <a:pt x="8280" y="4804"/>
                </a:lnTo>
                <a:lnTo>
                  <a:pt x="8144" y="5176"/>
                </a:lnTo>
                <a:cubicBezTo>
                  <a:pt x="8138" y="5194"/>
                  <a:pt x="8121" y="5207"/>
                  <a:pt x="8102" y="5208"/>
                </a:cubicBezTo>
                <a:cubicBezTo>
                  <a:pt x="8083" y="5210"/>
                  <a:pt x="8064" y="5201"/>
                  <a:pt x="8054" y="5184"/>
                </a:cubicBezTo>
                <a:lnTo>
                  <a:pt x="7922" y="4960"/>
                </a:lnTo>
                <a:cubicBezTo>
                  <a:pt x="7919" y="4954"/>
                  <a:pt x="7917" y="4947"/>
                  <a:pt x="7916" y="4941"/>
                </a:cubicBezTo>
                <a:lnTo>
                  <a:pt x="7780" y="3841"/>
                </a:lnTo>
                <a:lnTo>
                  <a:pt x="7648" y="2817"/>
                </a:lnTo>
                <a:lnTo>
                  <a:pt x="7650" y="2827"/>
                </a:lnTo>
                <a:lnTo>
                  <a:pt x="7513" y="2432"/>
                </a:lnTo>
                <a:lnTo>
                  <a:pt x="7381" y="1948"/>
                </a:lnTo>
                <a:lnTo>
                  <a:pt x="7422" y="1984"/>
                </a:lnTo>
                <a:lnTo>
                  <a:pt x="7286" y="1964"/>
                </a:lnTo>
                <a:lnTo>
                  <a:pt x="7322" y="1955"/>
                </a:lnTo>
                <a:lnTo>
                  <a:pt x="7190" y="2047"/>
                </a:lnTo>
                <a:cubicBezTo>
                  <a:pt x="7179" y="2055"/>
                  <a:pt x="7165" y="2058"/>
                  <a:pt x="7151" y="2055"/>
                </a:cubicBezTo>
                <a:cubicBezTo>
                  <a:pt x="7138" y="2053"/>
                  <a:pt x="7126" y="2044"/>
                  <a:pt x="7119" y="2033"/>
                </a:cubicBezTo>
                <a:lnTo>
                  <a:pt x="6986" y="1817"/>
                </a:lnTo>
                <a:lnTo>
                  <a:pt x="6855" y="1650"/>
                </a:lnTo>
                <a:lnTo>
                  <a:pt x="6719" y="1482"/>
                </a:lnTo>
                <a:cubicBezTo>
                  <a:pt x="6717" y="1480"/>
                  <a:pt x="6715" y="1477"/>
                  <a:pt x="6713" y="1474"/>
                </a:cubicBezTo>
                <a:lnTo>
                  <a:pt x="6580" y="1228"/>
                </a:lnTo>
                <a:lnTo>
                  <a:pt x="6444" y="948"/>
                </a:lnTo>
                <a:lnTo>
                  <a:pt x="6489" y="976"/>
                </a:lnTo>
                <a:lnTo>
                  <a:pt x="6357" y="976"/>
                </a:lnTo>
                <a:lnTo>
                  <a:pt x="6402" y="948"/>
                </a:lnTo>
                <a:lnTo>
                  <a:pt x="6265" y="1230"/>
                </a:lnTo>
                <a:lnTo>
                  <a:pt x="6133" y="1474"/>
                </a:lnTo>
                <a:cubicBezTo>
                  <a:pt x="6121" y="1497"/>
                  <a:pt x="6094" y="1506"/>
                  <a:pt x="6070" y="1497"/>
                </a:cubicBezTo>
                <a:lnTo>
                  <a:pt x="5934" y="1441"/>
                </a:lnTo>
                <a:lnTo>
                  <a:pt x="5966" y="1443"/>
                </a:lnTo>
                <a:lnTo>
                  <a:pt x="5830" y="1479"/>
                </a:lnTo>
                <a:lnTo>
                  <a:pt x="5850" y="1469"/>
                </a:lnTo>
                <a:lnTo>
                  <a:pt x="5718" y="1581"/>
                </a:lnTo>
                <a:cubicBezTo>
                  <a:pt x="5706" y="1590"/>
                  <a:pt x="5691" y="1594"/>
                  <a:pt x="5676" y="1592"/>
                </a:cubicBezTo>
                <a:cubicBezTo>
                  <a:pt x="5661" y="1589"/>
                  <a:pt x="5648" y="1579"/>
                  <a:pt x="5641" y="1566"/>
                </a:cubicBezTo>
                <a:lnTo>
                  <a:pt x="5509" y="1311"/>
                </a:lnTo>
                <a:lnTo>
                  <a:pt x="5379" y="1126"/>
                </a:lnTo>
                <a:lnTo>
                  <a:pt x="5243" y="958"/>
                </a:lnTo>
                <a:lnTo>
                  <a:pt x="5268" y="975"/>
                </a:lnTo>
                <a:lnTo>
                  <a:pt x="5136" y="939"/>
                </a:lnTo>
                <a:cubicBezTo>
                  <a:pt x="5131" y="937"/>
                  <a:pt x="5125" y="935"/>
                  <a:pt x="5121" y="931"/>
                </a:cubicBezTo>
                <a:lnTo>
                  <a:pt x="4990" y="838"/>
                </a:lnTo>
                <a:lnTo>
                  <a:pt x="4858" y="766"/>
                </a:lnTo>
                <a:lnTo>
                  <a:pt x="4901" y="769"/>
                </a:lnTo>
                <a:lnTo>
                  <a:pt x="4765" y="825"/>
                </a:lnTo>
                <a:cubicBezTo>
                  <a:pt x="4747" y="832"/>
                  <a:pt x="4727" y="829"/>
                  <a:pt x="4713" y="817"/>
                </a:cubicBezTo>
                <a:lnTo>
                  <a:pt x="4581" y="705"/>
                </a:lnTo>
                <a:lnTo>
                  <a:pt x="4589" y="710"/>
                </a:lnTo>
                <a:lnTo>
                  <a:pt x="4453" y="634"/>
                </a:lnTo>
                <a:cubicBezTo>
                  <a:pt x="4449" y="632"/>
                  <a:pt x="4446" y="629"/>
                  <a:pt x="4443" y="626"/>
                </a:cubicBezTo>
                <a:lnTo>
                  <a:pt x="4311" y="498"/>
                </a:lnTo>
                <a:lnTo>
                  <a:pt x="4358" y="511"/>
                </a:lnTo>
                <a:lnTo>
                  <a:pt x="4222" y="547"/>
                </a:lnTo>
                <a:cubicBezTo>
                  <a:pt x="4201" y="552"/>
                  <a:pt x="4179" y="544"/>
                  <a:pt x="4167" y="526"/>
                </a:cubicBezTo>
                <a:lnTo>
                  <a:pt x="4035" y="322"/>
                </a:lnTo>
                <a:lnTo>
                  <a:pt x="4122" y="318"/>
                </a:lnTo>
                <a:lnTo>
                  <a:pt x="3986" y="578"/>
                </a:lnTo>
                <a:cubicBezTo>
                  <a:pt x="3978" y="593"/>
                  <a:pt x="3962" y="603"/>
                  <a:pt x="3945" y="604"/>
                </a:cubicBezTo>
                <a:cubicBezTo>
                  <a:pt x="3927" y="605"/>
                  <a:pt x="3911" y="597"/>
                  <a:pt x="3901" y="583"/>
                </a:cubicBezTo>
                <a:lnTo>
                  <a:pt x="3769" y="395"/>
                </a:lnTo>
                <a:lnTo>
                  <a:pt x="3797" y="415"/>
                </a:lnTo>
                <a:lnTo>
                  <a:pt x="3660" y="379"/>
                </a:lnTo>
                <a:lnTo>
                  <a:pt x="3528" y="343"/>
                </a:lnTo>
                <a:cubicBezTo>
                  <a:pt x="3515" y="339"/>
                  <a:pt x="3504" y="331"/>
                  <a:pt x="3498" y="319"/>
                </a:cubicBezTo>
                <a:lnTo>
                  <a:pt x="3362" y="75"/>
                </a:lnTo>
                <a:lnTo>
                  <a:pt x="3405" y="100"/>
                </a:lnTo>
                <a:lnTo>
                  <a:pt x="3273" y="100"/>
                </a:lnTo>
                <a:lnTo>
                  <a:pt x="3317" y="75"/>
                </a:lnTo>
                <a:lnTo>
                  <a:pt x="3181" y="319"/>
                </a:lnTo>
                <a:cubicBezTo>
                  <a:pt x="3177" y="327"/>
                  <a:pt x="3170" y="334"/>
                  <a:pt x="3161" y="338"/>
                </a:cubicBezTo>
                <a:lnTo>
                  <a:pt x="3029" y="410"/>
                </a:lnTo>
                <a:lnTo>
                  <a:pt x="3037" y="405"/>
                </a:lnTo>
                <a:lnTo>
                  <a:pt x="2901" y="517"/>
                </a:lnTo>
                <a:cubicBezTo>
                  <a:pt x="2896" y="521"/>
                  <a:pt x="2890" y="524"/>
                  <a:pt x="2884" y="526"/>
                </a:cubicBezTo>
                <a:lnTo>
                  <a:pt x="2752" y="566"/>
                </a:lnTo>
                <a:lnTo>
                  <a:pt x="2772" y="555"/>
                </a:lnTo>
                <a:lnTo>
                  <a:pt x="2636" y="683"/>
                </a:lnTo>
                <a:cubicBezTo>
                  <a:pt x="2621" y="696"/>
                  <a:pt x="2600" y="700"/>
                  <a:pt x="2582" y="692"/>
                </a:cubicBezTo>
                <a:lnTo>
                  <a:pt x="2450" y="636"/>
                </a:lnTo>
                <a:lnTo>
                  <a:pt x="2477" y="640"/>
                </a:lnTo>
                <a:lnTo>
                  <a:pt x="2341" y="660"/>
                </a:lnTo>
                <a:lnTo>
                  <a:pt x="2362" y="651"/>
                </a:lnTo>
                <a:lnTo>
                  <a:pt x="2230" y="743"/>
                </a:lnTo>
                <a:cubicBezTo>
                  <a:pt x="2225" y="747"/>
                  <a:pt x="2220" y="749"/>
                  <a:pt x="2214" y="751"/>
                </a:cubicBezTo>
                <a:lnTo>
                  <a:pt x="2078" y="787"/>
                </a:lnTo>
                <a:lnTo>
                  <a:pt x="2098" y="777"/>
                </a:lnTo>
                <a:lnTo>
                  <a:pt x="1971" y="884"/>
                </a:lnTo>
                <a:lnTo>
                  <a:pt x="1837" y="1033"/>
                </a:lnTo>
                <a:lnTo>
                  <a:pt x="1705" y="1201"/>
                </a:lnTo>
                <a:cubicBezTo>
                  <a:pt x="1700" y="1207"/>
                  <a:pt x="1695" y="1211"/>
                  <a:pt x="1689" y="1215"/>
                </a:cubicBezTo>
                <a:lnTo>
                  <a:pt x="1553" y="1287"/>
                </a:lnTo>
                <a:cubicBezTo>
                  <a:pt x="1534" y="1297"/>
                  <a:pt x="1510" y="1293"/>
                  <a:pt x="1495" y="1278"/>
                </a:cubicBezTo>
                <a:lnTo>
                  <a:pt x="1363" y="1150"/>
                </a:lnTo>
                <a:cubicBezTo>
                  <a:pt x="1358" y="1146"/>
                  <a:pt x="1355" y="1141"/>
                  <a:pt x="1352" y="1135"/>
                </a:cubicBezTo>
                <a:lnTo>
                  <a:pt x="1216" y="835"/>
                </a:lnTo>
                <a:lnTo>
                  <a:pt x="1226" y="850"/>
                </a:lnTo>
                <a:lnTo>
                  <a:pt x="1094" y="718"/>
                </a:lnTo>
                <a:cubicBezTo>
                  <a:pt x="1091" y="715"/>
                  <a:pt x="1089" y="712"/>
                  <a:pt x="1087" y="709"/>
                </a:cubicBezTo>
                <a:lnTo>
                  <a:pt x="951" y="489"/>
                </a:lnTo>
                <a:lnTo>
                  <a:pt x="969" y="506"/>
                </a:lnTo>
                <a:lnTo>
                  <a:pt x="837" y="430"/>
                </a:lnTo>
                <a:lnTo>
                  <a:pt x="900" y="418"/>
                </a:lnTo>
                <a:lnTo>
                  <a:pt x="764" y="586"/>
                </a:lnTo>
                <a:cubicBezTo>
                  <a:pt x="754" y="599"/>
                  <a:pt x="738" y="606"/>
                  <a:pt x="722" y="604"/>
                </a:cubicBezTo>
                <a:cubicBezTo>
                  <a:pt x="705" y="603"/>
                  <a:pt x="691" y="594"/>
                  <a:pt x="682" y="580"/>
                </a:cubicBezTo>
                <a:lnTo>
                  <a:pt x="550" y="356"/>
                </a:lnTo>
                <a:lnTo>
                  <a:pt x="586" y="380"/>
                </a:lnTo>
                <a:lnTo>
                  <a:pt x="450" y="360"/>
                </a:lnTo>
                <a:lnTo>
                  <a:pt x="498" y="339"/>
                </a:lnTo>
                <a:lnTo>
                  <a:pt x="366" y="527"/>
                </a:lnTo>
                <a:cubicBezTo>
                  <a:pt x="358" y="538"/>
                  <a:pt x="346" y="546"/>
                  <a:pt x="333" y="548"/>
                </a:cubicBezTo>
                <a:lnTo>
                  <a:pt x="197" y="568"/>
                </a:lnTo>
                <a:cubicBezTo>
                  <a:pt x="177" y="571"/>
                  <a:pt x="158" y="562"/>
                  <a:pt x="147" y="545"/>
                </a:cubicBezTo>
                <a:lnTo>
                  <a:pt x="15" y="337"/>
                </a:lnTo>
                <a:cubicBezTo>
                  <a:pt x="0" y="314"/>
                  <a:pt x="7" y="283"/>
                  <a:pt x="31" y="268"/>
                </a:cubicBezTo>
                <a:cubicBezTo>
                  <a:pt x="54" y="253"/>
                  <a:pt x="85" y="260"/>
                  <a:pt x="100" y="284"/>
                </a:cubicBezTo>
                <a:close/>
              </a:path>
            </a:pathLst>
          </a:custGeom>
          <a:solidFill>
            <a:srgbClr val="FF0000"/>
          </a:solidFill>
          <a:ln w="1588" cap="flat">
            <a:solidFill>
              <a:srgbClr val="FF0000"/>
            </a:solidFill>
            <a:prstDash val="solid"/>
            <a:bevel/>
            <a:headEnd/>
            <a:tailEnd/>
          </a:ln>
        </p:spPr>
        <p:txBody>
          <a:bodyPr/>
          <a:lstStyle/>
          <a:p>
            <a:endParaRPr lang="en-AU"/>
          </a:p>
        </p:txBody>
      </p:sp>
      <p:sp>
        <p:nvSpPr>
          <p:cNvPr id="117778" name="Freeform 18"/>
          <p:cNvSpPr>
            <a:spLocks/>
          </p:cNvSpPr>
          <p:nvPr/>
        </p:nvSpPr>
        <p:spPr bwMode="auto">
          <a:xfrm>
            <a:off x="3797300" y="4144963"/>
            <a:ext cx="3792538" cy="1200150"/>
          </a:xfrm>
          <a:custGeom>
            <a:avLst/>
            <a:gdLst>
              <a:gd name="T0" fmla="*/ 367 w 11367"/>
              <a:gd name="T1" fmla="*/ 272 h 3909"/>
              <a:gd name="T2" fmla="*/ 755 w 11367"/>
              <a:gd name="T3" fmla="*/ 1415 h 3909"/>
              <a:gd name="T4" fmla="*/ 1119 w 11367"/>
              <a:gd name="T5" fmla="*/ 768 h 3909"/>
              <a:gd name="T6" fmla="*/ 1513 w 11367"/>
              <a:gd name="T7" fmla="*/ 918 h 3909"/>
              <a:gd name="T8" fmla="*/ 1883 w 11367"/>
              <a:gd name="T9" fmla="*/ 770 h 3909"/>
              <a:gd name="T10" fmla="*/ 2367 w 11367"/>
              <a:gd name="T11" fmla="*/ 970 h 3909"/>
              <a:gd name="T12" fmla="*/ 2686 w 11367"/>
              <a:gd name="T13" fmla="*/ 456 h 3909"/>
              <a:gd name="T14" fmla="*/ 3032 w 11367"/>
              <a:gd name="T15" fmla="*/ 740 h 3909"/>
              <a:gd name="T16" fmla="*/ 3451 w 11367"/>
              <a:gd name="T17" fmla="*/ 1173 h 3909"/>
              <a:gd name="T18" fmla="*/ 3856 w 11367"/>
              <a:gd name="T19" fmla="*/ 693 h 3909"/>
              <a:gd name="T20" fmla="*/ 4160 w 11367"/>
              <a:gd name="T21" fmla="*/ 1005 h 3909"/>
              <a:gd name="T22" fmla="*/ 4564 w 11367"/>
              <a:gd name="T23" fmla="*/ 746 h 3909"/>
              <a:gd name="T24" fmla="*/ 4991 w 11367"/>
              <a:gd name="T25" fmla="*/ 1090 h 3909"/>
              <a:gd name="T26" fmla="*/ 5333 w 11367"/>
              <a:gd name="T27" fmla="*/ 48 h 3909"/>
              <a:gd name="T28" fmla="*/ 5683 w 11367"/>
              <a:gd name="T29" fmla="*/ 2019 h 3909"/>
              <a:gd name="T30" fmla="*/ 6137 w 11367"/>
              <a:gd name="T31" fmla="*/ 2772 h 3909"/>
              <a:gd name="T32" fmla="*/ 6707 w 11367"/>
              <a:gd name="T33" fmla="*/ 1311 h 3909"/>
              <a:gd name="T34" fmla="*/ 7154 w 11367"/>
              <a:gd name="T35" fmla="*/ 1124 h 3909"/>
              <a:gd name="T36" fmla="*/ 7521 w 11367"/>
              <a:gd name="T37" fmla="*/ 934 h 3909"/>
              <a:gd name="T38" fmla="*/ 7958 w 11367"/>
              <a:gd name="T39" fmla="*/ 488 h 3909"/>
              <a:gd name="T40" fmla="*/ 8315 w 11367"/>
              <a:gd name="T41" fmla="*/ 806 h 3909"/>
              <a:gd name="T42" fmla="*/ 8814 w 11367"/>
              <a:gd name="T43" fmla="*/ 1359 h 3909"/>
              <a:gd name="T44" fmla="*/ 9120 w 11367"/>
              <a:gd name="T45" fmla="*/ 1046 h 3909"/>
              <a:gd name="T46" fmla="*/ 9479 w 11367"/>
              <a:gd name="T47" fmla="*/ 773 h 3909"/>
              <a:gd name="T48" fmla="*/ 9928 w 11367"/>
              <a:gd name="T49" fmla="*/ 1108 h 3909"/>
              <a:gd name="T50" fmla="*/ 10417 w 11367"/>
              <a:gd name="T51" fmla="*/ 1574 h 3909"/>
              <a:gd name="T52" fmla="*/ 10756 w 11367"/>
              <a:gd name="T53" fmla="*/ 1499 h 3909"/>
              <a:gd name="T54" fmla="*/ 11136 w 11367"/>
              <a:gd name="T55" fmla="*/ 1689 h 3909"/>
              <a:gd name="T56" fmla="*/ 11223 w 11367"/>
              <a:gd name="T57" fmla="*/ 1738 h 3909"/>
              <a:gd name="T58" fmla="*/ 10739 w 11367"/>
              <a:gd name="T59" fmla="*/ 1579 h 3909"/>
              <a:gd name="T60" fmla="*/ 10362 w 11367"/>
              <a:gd name="T61" fmla="*/ 1650 h 3909"/>
              <a:gd name="T62" fmla="*/ 10015 w 11367"/>
              <a:gd name="T63" fmla="*/ 1159 h 3909"/>
              <a:gd name="T64" fmla="*/ 9528 w 11367"/>
              <a:gd name="T65" fmla="*/ 1066 h 3909"/>
              <a:gd name="T66" fmla="*/ 9215 w 11367"/>
              <a:gd name="T67" fmla="*/ 1077 h 3909"/>
              <a:gd name="T68" fmla="*/ 8721 w 11367"/>
              <a:gd name="T69" fmla="*/ 1396 h 3909"/>
              <a:gd name="T70" fmla="*/ 8280 w 11367"/>
              <a:gd name="T71" fmla="*/ 1409 h 3909"/>
              <a:gd name="T72" fmla="*/ 8008 w 11367"/>
              <a:gd name="T73" fmla="*/ 561 h 3909"/>
              <a:gd name="T74" fmla="*/ 7579 w 11367"/>
              <a:gd name="T75" fmla="*/ 1011 h 3909"/>
              <a:gd name="T76" fmla="*/ 7029 w 11367"/>
              <a:gd name="T77" fmla="*/ 1239 h 3909"/>
              <a:gd name="T78" fmla="*/ 6673 w 11367"/>
              <a:gd name="T79" fmla="*/ 1967 h 3909"/>
              <a:gd name="T80" fmla="*/ 6038 w 11367"/>
              <a:gd name="T81" fmla="*/ 2783 h 3909"/>
              <a:gd name="T82" fmla="*/ 5634 w 11367"/>
              <a:gd name="T83" fmla="*/ 2079 h 3909"/>
              <a:gd name="T84" fmla="*/ 5320 w 11367"/>
              <a:gd name="T85" fmla="*/ 87 h 3909"/>
              <a:gd name="T86" fmla="*/ 4861 w 11367"/>
              <a:gd name="T87" fmla="*/ 1256 h 3909"/>
              <a:gd name="T88" fmla="*/ 4527 w 11367"/>
              <a:gd name="T89" fmla="*/ 1189 h 3909"/>
              <a:gd name="T90" fmla="*/ 4243 w 11367"/>
              <a:gd name="T91" fmla="*/ 1057 h 3909"/>
              <a:gd name="T92" fmla="*/ 3759 w 11367"/>
              <a:gd name="T93" fmla="*/ 718 h 3909"/>
              <a:gd name="T94" fmla="*/ 3356 w 11367"/>
              <a:gd name="T95" fmla="*/ 1206 h 3909"/>
              <a:gd name="T96" fmla="*/ 3035 w 11367"/>
              <a:gd name="T97" fmla="*/ 820 h 3909"/>
              <a:gd name="T98" fmla="*/ 2649 w 11367"/>
              <a:gd name="T99" fmla="*/ 1199 h 3909"/>
              <a:gd name="T100" fmla="*/ 2296 w 11367"/>
              <a:gd name="T101" fmla="*/ 1041 h 3909"/>
              <a:gd name="T102" fmla="*/ 1844 w 11367"/>
              <a:gd name="T103" fmla="*/ 1389 h 3909"/>
              <a:gd name="T104" fmla="*/ 1410 w 11367"/>
              <a:gd name="T105" fmla="*/ 1053 h 3909"/>
              <a:gd name="T106" fmla="*/ 1039 w 11367"/>
              <a:gd name="T107" fmla="*/ 1299 h 3909"/>
              <a:gd name="T108" fmla="*/ 680 w 11367"/>
              <a:gd name="T109" fmla="*/ 1479 h 3909"/>
              <a:gd name="T110" fmla="*/ 372 w 11367"/>
              <a:gd name="T111" fmla="*/ 308 h 3909"/>
              <a:gd name="T112" fmla="*/ 69 w 11367"/>
              <a:gd name="T113" fmla="*/ 845 h 3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67" h="3909">
                <a:moveTo>
                  <a:pt x="69" y="845"/>
                </a:moveTo>
                <a:lnTo>
                  <a:pt x="201" y="881"/>
                </a:lnTo>
                <a:lnTo>
                  <a:pt x="139" y="919"/>
                </a:lnTo>
                <a:lnTo>
                  <a:pt x="275" y="287"/>
                </a:lnTo>
                <a:cubicBezTo>
                  <a:pt x="279" y="267"/>
                  <a:pt x="295" y="251"/>
                  <a:pt x="315" y="248"/>
                </a:cubicBezTo>
                <a:cubicBezTo>
                  <a:pt x="336" y="245"/>
                  <a:pt x="356" y="254"/>
                  <a:pt x="367" y="272"/>
                </a:cubicBezTo>
                <a:lnTo>
                  <a:pt x="499" y="496"/>
                </a:lnTo>
                <a:cubicBezTo>
                  <a:pt x="501" y="501"/>
                  <a:pt x="503" y="506"/>
                  <a:pt x="505" y="512"/>
                </a:cubicBezTo>
                <a:lnTo>
                  <a:pt x="641" y="1220"/>
                </a:lnTo>
                <a:lnTo>
                  <a:pt x="635" y="1204"/>
                </a:lnTo>
                <a:lnTo>
                  <a:pt x="767" y="1428"/>
                </a:lnTo>
                <a:lnTo>
                  <a:pt x="755" y="1415"/>
                </a:lnTo>
                <a:lnTo>
                  <a:pt x="891" y="1527"/>
                </a:lnTo>
                <a:lnTo>
                  <a:pt x="814" y="1544"/>
                </a:lnTo>
                <a:lnTo>
                  <a:pt x="946" y="1264"/>
                </a:lnTo>
                <a:lnTo>
                  <a:pt x="943" y="1272"/>
                </a:lnTo>
                <a:lnTo>
                  <a:pt x="1079" y="804"/>
                </a:lnTo>
                <a:cubicBezTo>
                  <a:pt x="1085" y="785"/>
                  <a:pt x="1100" y="771"/>
                  <a:pt x="1119" y="768"/>
                </a:cubicBezTo>
                <a:cubicBezTo>
                  <a:pt x="1138" y="765"/>
                  <a:pt x="1157" y="773"/>
                  <a:pt x="1168" y="789"/>
                </a:cubicBezTo>
                <a:lnTo>
                  <a:pt x="1300" y="977"/>
                </a:lnTo>
                <a:lnTo>
                  <a:pt x="1259" y="955"/>
                </a:lnTo>
                <a:lnTo>
                  <a:pt x="1395" y="955"/>
                </a:lnTo>
                <a:lnTo>
                  <a:pt x="1381" y="958"/>
                </a:lnTo>
                <a:lnTo>
                  <a:pt x="1513" y="918"/>
                </a:lnTo>
                <a:cubicBezTo>
                  <a:pt x="1539" y="910"/>
                  <a:pt x="1566" y="924"/>
                  <a:pt x="1575" y="950"/>
                </a:cubicBezTo>
                <a:lnTo>
                  <a:pt x="1711" y="1362"/>
                </a:lnTo>
                <a:lnTo>
                  <a:pt x="1663" y="1327"/>
                </a:lnTo>
                <a:lnTo>
                  <a:pt x="1795" y="1327"/>
                </a:lnTo>
                <a:lnTo>
                  <a:pt x="1747" y="1366"/>
                </a:lnTo>
                <a:lnTo>
                  <a:pt x="1883" y="770"/>
                </a:lnTo>
                <a:lnTo>
                  <a:pt x="2015" y="245"/>
                </a:lnTo>
                <a:cubicBezTo>
                  <a:pt x="2021" y="223"/>
                  <a:pt x="2041" y="207"/>
                  <a:pt x="2064" y="207"/>
                </a:cubicBezTo>
                <a:cubicBezTo>
                  <a:pt x="2087" y="208"/>
                  <a:pt x="2107" y="224"/>
                  <a:pt x="2112" y="247"/>
                </a:cubicBezTo>
                <a:lnTo>
                  <a:pt x="2248" y="863"/>
                </a:lnTo>
                <a:lnTo>
                  <a:pt x="2235" y="838"/>
                </a:lnTo>
                <a:lnTo>
                  <a:pt x="2367" y="970"/>
                </a:lnTo>
                <a:cubicBezTo>
                  <a:pt x="2371" y="975"/>
                  <a:pt x="2375" y="980"/>
                  <a:pt x="2377" y="986"/>
                </a:cubicBezTo>
                <a:lnTo>
                  <a:pt x="2513" y="1302"/>
                </a:lnTo>
                <a:lnTo>
                  <a:pt x="2432" y="1286"/>
                </a:lnTo>
                <a:lnTo>
                  <a:pt x="2564" y="1154"/>
                </a:lnTo>
                <a:lnTo>
                  <a:pt x="2550" y="1180"/>
                </a:lnTo>
                <a:lnTo>
                  <a:pt x="2686" y="456"/>
                </a:lnTo>
                <a:cubicBezTo>
                  <a:pt x="2691" y="434"/>
                  <a:pt x="2710" y="417"/>
                  <a:pt x="2733" y="416"/>
                </a:cubicBezTo>
                <a:cubicBezTo>
                  <a:pt x="2756" y="414"/>
                  <a:pt x="2776" y="429"/>
                  <a:pt x="2783" y="451"/>
                </a:cubicBezTo>
                <a:lnTo>
                  <a:pt x="2915" y="879"/>
                </a:lnTo>
                <a:lnTo>
                  <a:pt x="2836" y="855"/>
                </a:lnTo>
                <a:lnTo>
                  <a:pt x="2972" y="743"/>
                </a:lnTo>
                <a:cubicBezTo>
                  <a:pt x="2989" y="729"/>
                  <a:pt x="3014" y="728"/>
                  <a:pt x="3032" y="740"/>
                </a:cubicBezTo>
                <a:lnTo>
                  <a:pt x="3164" y="832"/>
                </a:lnTo>
                <a:lnTo>
                  <a:pt x="3116" y="827"/>
                </a:lnTo>
                <a:lnTo>
                  <a:pt x="3252" y="771"/>
                </a:lnTo>
                <a:cubicBezTo>
                  <a:pt x="3265" y="766"/>
                  <a:pt x="3279" y="766"/>
                  <a:pt x="3292" y="772"/>
                </a:cubicBezTo>
                <a:cubicBezTo>
                  <a:pt x="3304" y="777"/>
                  <a:pt x="3314" y="788"/>
                  <a:pt x="3319" y="801"/>
                </a:cubicBezTo>
                <a:lnTo>
                  <a:pt x="3451" y="1173"/>
                </a:lnTo>
                <a:lnTo>
                  <a:pt x="3355" y="1178"/>
                </a:lnTo>
                <a:lnTo>
                  <a:pt x="3491" y="622"/>
                </a:lnTo>
                <a:lnTo>
                  <a:pt x="3623" y="152"/>
                </a:lnTo>
                <a:cubicBezTo>
                  <a:pt x="3629" y="130"/>
                  <a:pt x="3650" y="115"/>
                  <a:pt x="3672" y="115"/>
                </a:cubicBezTo>
                <a:cubicBezTo>
                  <a:pt x="3695" y="116"/>
                  <a:pt x="3714" y="131"/>
                  <a:pt x="3720" y="153"/>
                </a:cubicBezTo>
                <a:lnTo>
                  <a:pt x="3856" y="693"/>
                </a:lnTo>
                <a:lnTo>
                  <a:pt x="3851" y="680"/>
                </a:lnTo>
                <a:lnTo>
                  <a:pt x="3983" y="904"/>
                </a:lnTo>
                <a:lnTo>
                  <a:pt x="4118" y="1128"/>
                </a:lnTo>
                <a:lnTo>
                  <a:pt x="4040" y="1118"/>
                </a:lnTo>
                <a:lnTo>
                  <a:pt x="4172" y="986"/>
                </a:lnTo>
                <a:lnTo>
                  <a:pt x="4160" y="1005"/>
                </a:lnTo>
                <a:lnTo>
                  <a:pt x="4296" y="617"/>
                </a:lnTo>
                <a:cubicBezTo>
                  <a:pt x="4304" y="596"/>
                  <a:pt x="4324" y="583"/>
                  <a:pt x="4346" y="584"/>
                </a:cubicBezTo>
                <a:cubicBezTo>
                  <a:pt x="4368" y="585"/>
                  <a:pt x="4387" y="600"/>
                  <a:pt x="4392" y="621"/>
                </a:cubicBezTo>
                <a:lnTo>
                  <a:pt x="4528" y="1161"/>
                </a:lnTo>
                <a:lnTo>
                  <a:pt x="4432" y="1158"/>
                </a:lnTo>
                <a:lnTo>
                  <a:pt x="4564" y="746"/>
                </a:lnTo>
                <a:cubicBezTo>
                  <a:pt x="4571" y="723"/>
                  <a:pt x="4595" y="708"/>
                  <a:pt x="4619" y="712"/>
                </a:cubicBezTo>
                <a:lnTo>
                  <a:pt x="4755" y="732"/>
                </a:lnTo>
                <a:cubicBezTo>
                  <a:pt x="4774" y="735"/>
                  <a:pt x="4790" y="748"/>
                  <a:pt x="4795" y="767"/>
                </a:cubicBezTo>
                <a:lnTo>
                  <a:pt x="4927" y="1195"/>
                </a:lnTo>
                <a:lnTo>
                  <a:pt x="4855" y="1166"/>
                </a:lnTo>
                <a:lnTo>
                  <a:pt x="4991" y="1090"/>
                </a:lnTo>
                <a:lnTo>
                  <a:pt x="4966" y="1126"/>
                </a:lnTo>
                <a:lnTo>
                  <a:pt x="5098" y="194"/>
                </a:lnTo>
                <a:cubicBezTo>
                  <a:pt x="5099" y="184"/>
                  <a:pt x="5104" y="175"/>
                  <a:pt x="5111" y="168"/>
                </a:cubicBezTo>
                <a:lnTo>
                  <a:pt x="5247" y="20"/>
                </a:lnTo>
                <a:cubicBezTo>
                  <a:pt x="5260" y="5"/>
                  <a:pt x="5280" y="0"/>
                  <a:pt x="5299" y="6"/>
                </a:cubicBezTo>
                <a:cubicBezTo>
                  <a:pt x="5317" y="12"/>
                  <a:pt x="5331" y="28"/>
                  <a:pt x="5333" y="48"/>
                </a:cubicBezTo>
                <a:lnTo>
                  <a:pt x="5465" y="1148"/>
                </a:lnTo>
                <a:lnTo>
                  <a:pt x="5459" y="1129"/>
                </a:lnTo>
                <a:lnTo>
                  <a:pt x="5595" y="1373"/>
                </a:lnTo>
                <a:cubicBezTo>
                  <a:pt x="5598" y="1378"/>
                  <a:pt x="5600" y="1383"/>
                  <a:pt x="5601" y="1388"/>
                </a:cubicBezTo>
                <a:lnTo>
                  <a:pt x="5733" y="2060"/>
                </a:lnTo>
                <a:lnTo>
                  <a:pt x="5683" y="2019"/>
                </a:lnTo>
                <a:lnTo>
                  <a:pt x="5819" y="2019"/>
                </a:lnTo>
                <a:lnTo>
                  <a:pt x="5771" y="2057"/>
                </a:lnTo>
                <a:lnTo>
                  <a:pt x="5903" y="1533"/>
                </a:lnTo>
                <a:cubicBezTo>
                  <a:pt x="5909" y="1510"/>
                  <a:pt x="5931" y="1494"/>
                  <a:pt x="5955" y="1496"/>
                </a:cubicBezTo>
                <a:cubicBezTo>
                  <a:pt x="5979" y="1497"/>
                  <a:pt x="5999" y="1516"/>
                  <a:pt x="6001" y="1540"/>
                </a:cubicBezTo>
                <a:lnTo>
                  <a:pt x="6137" y="2772"/>
                </a:lnTo>
                <a:lnTo>
                  <a:pt x="6269" y="3851"/>
                </a:lnTo>
                <a:lnTo>
                  <a:pt x="6172" y="3843"/>
                </a:lnTo>
                <a:lnTo>
                  <a:pt x="6308" y="3395"/>
                </a:lnTo>
                <a:lnTo>
                  <a:pt x="6438" y="2637"/>
                </a:lnTo>
                <a:lnTo>
                  <a:pt x="6574" y="1948"/>
                </a:lnTo>
                <a:lnTo>
                  <a:pt x="6707" y="1311"/>
                </a:lnTo>
                <a:cubicBezTo>
                  <a:pt x="6708" y="1305"/>
                  <a:pt x="6710" y="1299"/>
                  <a:pt x="6714" y="1294"/>
                </a:cubicBezTo>
                <a:lnTo>
                  <a:pt x="6850" y="1090"/>
                </a:lnTo>
                <a:cubicBezTo>
                  <a:pt x="6864" y="1068"/>
                  <a:pt x="6893" y="1061"/>
                  <a:pt x="6915" y="1074"/>
                </a:cubicBezTo>
                <a:lnTo>
                  <a:pt x="7047" y="1146"/>
                </a:lnTo>
                <a:lnTo>
                  <a:pt x="7018" y="1140"/>
                </a:lnTo>
                <a:lnTo>
                  <a:pt x="7154" y="1124"/>
                </a:lnTo>
                <a:lnTo>
                  <a:pt x="7284" y="1104"/>
                </a:lnTo>
                <a:lnTo>
                  <a:pt x="7257" y="1118"/>
                </a:lnTo>
                <a:lnTo>
                  <a:pt x="7393" y="986"/>
                </a:lnTo>
                <a:cubicBezTo>
                  <a:pt x="7397" y="981"/>
                  <a:pt x="7402" y="978"/>
                  <a:pt x="7408" y="975"/>
                </a:cubicBezTo>
                <a:lnTo>
                  <a:pt x="7540" y="919"/>
                </a:lnTo>
                <a:lnTo>
                  <a:pt x="7521" y="934"/>
                </a:lnTo>
                <a:lnTo>
                  <a:pt x="7657" y="766"/>
                </a:lnTo>
                <a:cubicBezTo>
                  <a:pt x="7666" y="754"/>
                  <a:pt x="7680" y="747"/>
                  <a:pt x="7695" y="747"/>
                </a:cubicBezTo>
                <a:lnTo>
                  <a:pt x="7827" y="747"/>
                </a:lnTo>
                <a:lnTo>
                  <a:pt x="7783" y="774"/>
                </a:lnTo>
                <a:lnTo>
                  <a:pt x="7919" y="514"/>
                </a:lnTo>
                <a:cubicBezTo>
                  <a:pt x="7927" y="500"/>
                  <a:pt x="7941" y="490"/>
                  <a:pt x="7958" y="488"/>
                </a:cubicBezTo>
                <a:cubicBezTo>
                  <a:pt x="7974" y="486"/>
                  <a:pt x="7990" y="492"/>
                  <a:pt x="8001" y="505"/>
                </a:cubicBezTo>
                <a:lnTo>
                  <a:pt x="8133" y="657"/>
                </a:lnTo>
                <a:cubicBezTo>
                  <a:pt x="8139" y="663"/>
                  <a:pt x="8143" y="671"/>
                  <a:pt x="8145" y="680"/>
                </a:cubicBezTo>
                <a:lnTo>
                  <a:pt x="8281" y="1388"/>
                </a:lnTo>
                <a:lnTo>
                  <a:pt x="8183" y="1386"/>
                </a:lnTo>
                <a:lnTo>
                  <a:pt x="8315" y="806"/>
                </a:lnTo>
                <a:cubicBezTo>
                  <a:pt x="8317" y="796"/>
                  <a:pt x="8323" y="786"/>
                  <a:pt x="8332" y="779"/>
                </a:cubicBezTo>
                <a:lnTo>
                  <a:pt x="8468" y="667"/>
                </a:lnTo>
                <a:cubicBezTo>
                  <a:pt x="8480" y="657"/>
                  <a:pt x="8497" y="653"/>
                  <a:pt x="8512" y="657"/>
                </a:cubicBezTo>
                <a:cubicBezTo>
                  <a:pt x="8528" y="661"/>
                  <a:pt x="8540" y="672"/>
                  <a:pt x="8546" y="687"/>
                </a:cubicBezTo>
                <a:lnTo>
                  <a:pt x="8678" y="1023"/>
                </a:lnTo>
                <a:lnTo>
                  <a:pt x="8814" y="1359"/>
                </a:lnTo>
                <a:lnTo>
                  <a:pt x="8807" y="1347"/>
                </a:lnTo>
                <a:lnTo>
                  <a:pt x="8939" y="1515"/>
                </a:lnTo>
                <a:lnTo>
                  <a:pt x="8871" y="1504"/>
                </a:lnTo>
                <a:lnTo>
                  <a:pt x="9007" y="1412"/>
                </a:lnTo>
                <a:lnTo>
                  <a:pt x="8988" y="1438"/>
                </a:lnTo>
                <a:lnTo>
                  <a:pt x="9120" y="1046"/>
                </a:lnTo>
                <a:cubicBezTo>
                  <a:pt x="9122" y="1040"/>
                  <a:pt x="9125" y="1035"/>
                  <a:pt x="9129" y="1030"/>
                </a:cubicBezTo>
                <a:lnTo>
                  <a:pt x="9265" y="862"/>
                </a:lnTo>
                <a:cubicBezTo>
                  <a:pt x="9267" y="859"/>
                  <a:pt x="9271" y="856"/>
                  <a:pt x="9274" y="853"/>
                </a:cubicBezTo>
                <a:lnTo>
                  <a:pt x="9406" y="757"/>
                </a:lnTo>
                <a:cubicBezTo>
                  <a:pt x="9418" y="749"/>
                  <a:pt x="9432" y="746"/>
                  <a:pt x="9446" y="749"/>
                </a:cubicBezTo>
                <a:cubicBezTo>
                  <a:pt x="9460" y="752"/>
                  <a:pt x="9472" y="761"/>
                  <a:pt x="9479" y="773"/>
                </a:cubicBezTo>
                <a:lnTo>
                  <a:pt x="9615" y="1017"/>
                </a:lnTo>
                <a:lnTo>
                  <a:pt x="9744" y="1201"/>
                </a:lnTo>
                <a:lnTo>
                  <a:pt x="9738" y="1193"/>
                </a:lnTo>
                <a:lnTo>
                  <a:pt x="9874" y="1321"/>
                </a:lnTo>
                <a:lnTo>
                  <a:pt x="9796" y="1332"/>
                </a:lnTo>
                <a:lnTo>
                  <a:pt x="9928" y="1108"/>
                </a:lnTo>
                <a:cubicBezTo>
                  <a:pt x="9935" y="1096"/>
                  <a:pt x="9947" y="1088"/>
                  <a:pt x="9961" y="1085"/>
                </a:cubicBezTo>
                <a:cubicBezTo>
                  <a:pt x="9975" y="1082"/>
                  <a:pt x="9989" y="1085"/>
                  <a:pt x="10000" y="1093"/>
                </a:cubicBezTo>
                <a:lnTo>
                  <a:pt x="10136" y="1189"/>
                </a:lnTo>
                <a:cubicBezTo>
                  <a:pt x="10140" y="1191"/>
                  <a:pt x="10144" y="1195"/>
                  <a:pt x="10147" y="1199"/>
                </a:cubicBezTo>
                <a:lnTo>
                  <a:pt x="10279" y="1367"/>
                </a:lnTo>
                <a:lnTo>
                  <a:pt x="10417" y="1574"/>
                </a:lnTo>
                <a:lnTo>
                  <a:pt x="10389" y="1553"/>
                </a:lnTo>
                <a:lnTo>
                  <a:pt x="10521" y="1589"/>
                </a:lnTo>
                <a:lnTo>
                  <a:pt x="10495" y="1589"/>
                </a:lnTo>
                <a:lnTo>
                  <a:pt x="10631" y="1553"/>
                </a:lnTo>
                <a:lnTo>
                  <a:pt x="10624" y="1555"/>
                </a:lnTo>
                <a:lnTo>
                  <a:pt x="10756" y="1499"/>
                </a:lnTo>
                <a:cubicBezTo>
                  <a:pt x="10775" y="1491"/>
                  <a:pt x="10798" y="1496"/>
                  <a:pt x="10812" y="1512"/>
                </a:cubicBezTo>
                <a:lnTo>
                  <a:pt x="10948" y="1660"/>
                </a:lnTo>
                <a:cubicBezTo>
                  <a:pt x="10951" y="1663"/>
                  <a:pt x="10954" y="1667"/>
                  <a:pt x="10956" y="1671"/>
                </a:cubicBezTo>
                <a:lnTo>
                  <a:pt x="11088" y="1935"/>
                </a:lnTo>
                <a:lnTo>
                  <a:pt x="11000" y="1933"/>
                </a:lnTo>
                <a:lnTo>
                  <a:pt x="11136" y="1689"/>
                </a:lnTo>
                <a:cubicBezTo>
                  <a:pt x="11142" y="1677"/>
                  <a:pt x="11153" y="1669"/>
                  <a:pt x="11166" y="1665"/>
                </a:cubicBezTo>
                <a:lnTo>
                  <a:pt x="11298" y="1629"/>
                </a:lnTo>
                <a:cubicBezTo>
                  <a:pt x="11325" y="1622"/>
                  <a:pt x="11352" y="1638"/>
                  <a:pt x="11360" y="1664"/>
                </a:cubicBezTo>
                <a:cubicBezTo>
                  <a:pt x="11367" y="1691"/>
                  <a:pt x="11351" y="1718"/>
                  <a:pt x="11325" y="1726"/>
                </a:cubicBezTo>
                <a:lnTo>
                  <a:pt x="11193" y="1762"/>
                </a:lnTo>
                <a:lnTo>
                  <a:pt x="11223" y="1738"/>
                </a:lnTo>
                <a:lnTo>
                  <a:pt x="11087" y="1982"/>
                </a:lnTo>
                <a:cubicBezTo>
                  <a:pt x="11078" y="1998"/>
                  <a:pt x="11061" y="2008"/>
                  <a:pt x="11042" y="2007"/>
                </a:cubicBezTo>
                <a:cubicBezTo>
                  <a:pt x="11024" y="2007"/>
                  <a:pt x="11007" y="1996"/>
                  <a:pt x="10999" y="1980"/>
                </a:cubicBezTo>
                <a:lnTo>
                  <a:pt x="10867" y="1716"/>
                </a:lnTo>
                <a:lnTo>
                  <a:pt x="10875" y="1727"/>
                </a:lnTo>
                <a:lnTo>
                  <a:pt x="10739" y="1579"/>
                </a:lnTo>
                <a:lnTo>
                  <a:pt x="10795" y="1591"/>
                </a:lnTo>
                <a:lnTo>
                  <a:pt x="10663" y="1647"/>
                </a:lnTo>
                <a:cubicBezTo>
                  <a:pt x="10661" y="1648"/>
                  <a:pt x="10659" y="1649"/>
                  <a:pt x="10656" y="1650"/>
                </a:cubicBezTo>
                <a:lnTo>
                  <a:pt x="10520" y="1686"/>
                </a:lnTo>
                <a:cubicBezTo>
                  <a:pt x="10512" y="1688"/>
                  <a:pt x="10503" y="1688"/>
                  <a:pt x="10494" y="1686"/>
                </a:cubicBezTo>
                <a:lnTo>
                  <a:pt x="10362" y="1650"/>
                </a:lnTo>
                <a:cubicBezTo>
                  <a:pt x="10351" y="1647"/>
                  <a:pt x="10341" y="1639"/>
                  <a:pt x="10334" y="1629"/>
                </a:cubicBezTo>
                <a:lnTo>
                  <a:pt x="10200" y="1428"/>
                </a:lnTo>
                <a:lnTo>
                  <a:pt x="10068" y="1260"/>
                </a:lnTo>
                <a:lnTo>
                  <a:pt x="10079" y="1270"/>
                </a:lnTo>
                <a:lnTo>
                  <a:pt x="9943" y="1174"/>
                </a:lnTo>
                <a:lnTo>
                  <a:pt x="10015" y="1159"/>
                </a:lnTo>
                <a:lnTo>
                  <a:pt x="9883" y="1383"/>
                </a:lnTo>
                <a:cubicBezTo>
                  <a:pt x="9875" y="1396"/>
                  <a:pt x="9862" y="1405"/>
                  <a:pt x="9847" y="1407"/>
                </a:cubicBezTo>
                <a:cubicBezTo>
                  <a:pt x="9831" y="1409"/>
                  <a:pt x="9816" y="1404"/>
                  <a:pt x="9805" y="1394"/>
                </a:cubicBezTo>
                <a:lnTo>
                  <a:pt x="9669" y="1266"/>
                </a:lnTo>
                <a:cubicBezTo>
                  <a:pt x="9667" y="1264"/>
                  <a:pt x="9664" y="1261"/>
                  <a:pt x="9663" y="1258"/>
                </a:cubicBezTo>
                <a:lnTo>
                  <a:pt x="9528" y="1066"/>
                </a:lnTo>
                <a:lnTo>
                  <a:pt x="9392" y="822"/>
                </a:lnTo>
                <a:lnTo>
                  <a:pt x="9465" y="838"/>
                </a:lnTo>
                <a:lnTo>
                  <a:pt x="9333" y="934"/>
                </a:lnTo>
                <a:lnTo>
                  <a:pt x="9342" y="925"/>
                </a:lnTo>
                <a:lnTo>
                  <a:pt x="9206" y="1093"/>
                </a:lnTo>
                <a:lnTo>
                  <a:pt x="9215" y="1077"/>
                </a:lnTo>
                <a:lnTo>
                  <a:pt x="9083" y="1469"/>
                </a:lnTo>
                <a:cubicBezTo>
                  <a:pt x="9079" y="1480"/>
                  <a:pt x="9073" y="1489"/>
                  <a:pt x="9063" y="1495"/>
                </a:cubicBezTo>
                <a:lnTo>
                  <a:pt x="8927" y="1587"/>
                </a:lnTo>
                <a:cubicBezTo>
                  <a:pt x="8906" y="1602"/>
                  <a:pt x="8876" y="1597"/>
                  <a:pt x="8860" y="1576"/>
                </a:cubicBezTo>
                <a:lnTo>
                  <a:pt x="8728" y="1408"/>
                </a:lnTo>
                <a:cubicBezTo>
                  <a:pt x="8725" y="1405"/>
                  <a:pt x="8723" y="1401"/>
                  <a:pt x="8721" y="1396"/>
                </a:cubicBezTo>
                <a:lnTo>
                  <a:pt x="8585" y="1060"/>
                </a:lnTo>
                <a:lnTo>
                  <a:pt x="8453" y="724"/>
                </a:lnTo>
                <a:lnTo>
                  <a:pt x="8531" y="744"/>
                </a:lnTo>
                <a:lnTo>
                  <a:pt x="8395" y="856"/>
                </a:lnTo>
                <a:lnTo>
                  <a:pt x="8412" y="829"/>
                </a:lnTo>
                <a:lnTo>
                  <a:pt x="8280" y="1409"/>
                </a:lnTo>
                <a:cubicBezTo>
                  <a:pt x="8275" y="1432"/>
                  <a:pt x="8254" y="1448"/>
                  <a:pt x="8231" y="1447"/>
                </a:cubicBezTo>
                <a:cubicBezTo>
                  <a:pt x="8207" y="1447"/>
                  <a:pt x="8187" y="1430"/>
                  <a:pt x="8182" y="1407"/>
                </a:cubicBezTo>
                <a:lnTo>
                  <a:pt x="8046" y="699"/>
                </a:lnTo>
                <a:lnTo>
                  <a:pt x="8058" y="722"/>
                </a:lnTo>
                <a:lnTo>
                  <a:pt x="7926" y="570"/>
                </a:lnTo>
                <a:lnTo>
                  <a:pt x="8008" y="561"/>
                </a:lnTo>
                <a:lnTo>
                  <a:pt x="7872" y="821"/>
                </a:lnTo>
                <a:cubicBezTo>
                  <a:pt x="7863" y="837"/>
                  <a:pt x="7846" y="847"/>
                  <a:pt x="7827" y="847"/>
                </a:cubicBezTo>
                <a:lnTo>
                  <a:pt x="7695" y="847"/>
                </a:lnTo>
                <a:lnTo>
                  <a:pt x="7734" y="829"/>
                </a:lnTo>
                <a:lnTo>
                  <a:pt x="7598" y="997"/>
                </a:lnTo>
                <a:cubicBezTo>
                  <a:pt x="7593" y="1003"/>
                  <a:pt x="7587" y="1008"/>
                  <a:pt x="7579" y="1011"/>
                </a:cubicBezTo>
                <a:lnTo>
                  <a:pt x="7447" y="1067"/>
                </a:lnTo>
                <a:lnTo>
                  <a:pt x="7462" y="1057"/>
                </a:lnTo>
                <a:lnTo>
                  <a:pt x="7326" y="1189"/>
                </a:lnTo>
                <a:cubicBezTo>
                  <a:pt x="7319" y="1197"/>
                  <a:pt x="7309" y="1201"/>
                  <a:pt x="7299" y="1203"/>
                </a:cubicBezTo>
                <a:lnTo>
                  <a:pt x="7165" y="1223"/>
                </a:lnTo>
                <a:lnTo>
                  <a:pt x="7029" y="1239"/>
                </a:lnTo>
                <a:cubicBezTo>
                  <a:pt x="7019" y="1240"/>
                  <a:pt x="7009" y="1238"/>
                  <a:pt x="7000" y="1233"/>
                </a:cubicBezTo>
                <a:lnTo>
                  <a:pt x="6868" y="1161"/>
                </a:lnTo>
                <a:lnTo>
                  <a:pt x="6933" y="1145"/>
                </a:lnTo>
                <a:lnTo>
                  <a:pt x="6797" y="1349"/>
                </a:lnTo>
                <a:lnTo>
                  <a:pt x="6804" y="1332"/>
                </a:lnTo>
                <a:lnTo>
                  <a:pt x="6673" y="1967"/>
                </a:lnTo>
                <a:lnTo>
                  <a:pt x="6537" y="2654"/>
                </a:lnTo>
                <a:lnTo>
                  <a:pt x="6403" y="3424"/>
                </a:lnTo>
                <a:lnTo>
                  <a:pt x="6267" y="3872"/>
                </a:lnTo>
                <a:cubicBezTo>
                  <a:pt x="6260" y="3895"/>
                  <a:pt x="6239" y="3909"/>
                  <a:pt x="6215" y="3907"/>
                </a:cubicBezTo>
                <a:cubicBezTo>
                  <a:pt x="6192" y="3905"/>
                  <a:pt x="6173" y="3887"/>
                  <a:pt x="6170" y="3864"/>
                </a:cubicBezTo>
                <a:lnTo>
                  <a:pt x="6038" y="2783"/>
                </a:lnTo>
                <a:lnTo>
                  <a:pt x="5902" y="1551"/>
                </a:lnTo>
                <a:lnTo>
                  <a:pt x="6000" y="1558"/>
                </a:lnTo>
                <a:lnTo>
                  <a:pt x="5868" y="2082"/>
                </a:lnTo>
                <a:cubicBezTo>
                  <a:pt x="5862" y="2104"/>
                  <a:pt x="5842" y="2119"/>
                  <a:pt x="5819" y="2119"/>
                </a:cubicBezTo>
                <a:lnTo>
                  <a:pt x="5683" y="2119"/>
                </a:lnTo>
                <a:cubicBezTo>
                  <a:pt x="5660" y="2119"/>
                  <a:pt x="5639" y="2103"/>
                  <a:pt x="5634" y="2079"/>
                </a:cubicBezTo>
                <a:lnTo>
                  <a:pt x="5502" y="1407"/>
                </a:lnTo>
                <a:lnTo>
                  <a:pt x="5508" y="1422"/>
                </a:lnTo>
                <a:lnTo>
                  <a:pt x="5372" y="1178"/>
                </a:lnTo>
                <a:cubicBezTo>
                  <a:pt x="5369" y="1172"/>
                  <a:pt x="5367" y="1166"/>
                  <a:pt x="5366" y="1159"/>
                </a:cubicBezTo>
                <a:lnTo>
                  <a:pt x="5234" y="59"/>
                </a:lnTo>
                <a:lnTo>
                  <a:pt x="5320" y="87"/>
                </a:lnTo>
                <a:lnTo>
                  <a:pt x="5184" y="235"/>
                </a:lnTo>
                <a:lnTo>
                  <a:pt x="5197" y="208"/>
                </a:lnTo>
                <a:lnTo>
                  <a:pt x="5065" y="1140"/>
                </a:lnTo>
                <a:cubicBezTo>
                  <a:pt x="5063" y="1156"/>
                  <a:pt x="5053" y="1169"/>
                  <a:pt x="5040" y="1177"/>
                </a:cubicBezTo>
                <a:lnTo>
                  <a:pt x="4904" y="1253"/>
                </a:lnTo>
                <a:cubicBezTo>
                  <a:pt x="4891" y="1260"/>
                  <a:pt x="4875" y="1261"/>
                  <a:pt x="4861" y="1256"/>
                </a:cubicBezTo>
                <a:cubicBezTo>
                  <a:pt x="4847" y="1250"/>
                  <a:pt x="4836" y="1239"/>
                  <a:pt x="4832" y="1224"/>
                </a:cubicBezTo>
                <a:lnTo>
                  <a:pt x="4700" y="796"/>
                </a:lnTo>
                <a:lnTo>
                  <a:pt x="4740" y="831"/>
                </a:lnTo>
                <a:lnTo>
                  <a:pt x="4604" y="811"/>
                </a:lnTo>
                <a:lnTo>
                  <a:pt x="4659" y="777"/>
                </a:lnTo>
                <a:lnTo>
                  <a:pt x="4527" y="1189"/>
                </a:lnTo>
                <a:cubicBezTo>
                  <a:pt x="4520" y="1210"/>
                  <a:pt x="4500" y="1224"/>
                  <a:pt x="4478" y="1223"/>
                </a:cubicBezTo>
                <a:cubicBezTo>
                  <a:pt x="4456" y="1223"/>
                  <a:pt x="4436" y="1207"/>
                  <a:pt x="4431" y="1186"/>
                </a:cubicBezTo>
                <a:lnTo>
                  <a:pt x="4295" y="646"/>
                </a:lnTo>
                <a:lnTo>
                  <a:pt x="4391" y="650"/>
                </a:lnTo>
                <a:lnTo>
                  <a:pt x="4255" y="1038"/>
                </a:lnTo>
                <a:cubicBezTo>
                  <a:pt x="4252" y="1045"/>
                  <a:pt x="4248" y="1052"/>
                  <a:pt x="4243" y="1057"/>
                </a:cubicBezTo>
                <a:lnTo>
                  <a:pt x="4111" y="1189"/>
                </a:lnTo>
                <a:cubicBezTo>
                  <a:pt x="4100" y="1200"/>
                  <a:pt x="4085" y="1205"/>
                  <a:pt x="4069" y="1203"/>
                </a:cubicBezTo>
                <a:cubicBezTo>
                  <a:pt x="4054" y="1201"/>
                  <a:pt x="4041" y="1193"/>
                  <a:pt x="4033" y="1179"/>
                </a:cubicBezTo>
                <a:lnTo>
                  <a:pt x="3896" y="955"/>
                </a:lnTo>
                <a:lnTo>
                  <a:pt x="3764" y="731"/>
                </a:lnTo>
                <a:cubicBezTo>
                  <a:pt x="3762" y="727"/>
                  <a:pt x="3760" y="722"/>
                  <a:pt x="3759" y="718"/>
                </a:cubicBezTo>
                <a:lnTo>
                  <a:pt x="3623" y="178"/>
                </a:lnTo>
                <a:lnTo>
                  <a:pt x="3720" y="179"/>
                </a:lnTo>
                <a:lnTo>
                  <a:pt x="3588" y="645"/>
                </a:lnTo>
                <a:lnTo>
                  <a:pt x="3452" y="1201"/>
                </a:lnTo>
                <a:cubicBezTo>
                  <a:pt x="3447" y="1223"/>
                  <a:pt x="3428" y="1238"/>
                  <a:pt x="3406" y="1239"/>
                </a:cubicBezTo>
                <a:cubicBezTo>
                  <a:pt x="3384" y="1241"/>
                  <a:pt x="3364" y="1227"/>
                  <a:pt x="3356" y="1206"/>
                </a:cubicBezTo>
                <a:lnTo>
                  <a:pt x="3224" y="834"/>
                </a:lnTo>
                <a:lnTo>
                  <a:pt x="3291" y="864"/>
                </a:lnTo>
                <a:lnTo>
                  <a:pt x="3155" y="920"/>
                </a:lnTo>
                <a:cubicBezTo>
                  <a:pt x="3139" y="926"/>
                  <a:pt x="3121" y="924"/>
                  <a:pt x="3107" y="914"/>
                </a:cubicBezTo>
                <a:lnTo>
                  <a:pt x="2975" y="822"/>
                </a:lnTo>
                <a:lnTo>
                  <a:pt x="3035" y="820"/>
                </a:lnTo>
                <a:lnTo>
                  <a:pt x="2899" y="932"/>
                </a:lnTo>
                <a:cubicBezTo>
                  <a:pt x="2886" y="943"/>
                  <a:pt x="2869" y="946"/>
                  <a:pt x="2853" y="941"/>
                </a:cubicBezTo>
                <a:cubicBezTo>
                  <a:pt x="2837" y="937"/>
                  <a:pt x="2825" y="924"/>
                  <a:pt x="2820" y="908"/>
                </a:cubicBezTo>
                <a:lnTo>
                  <a:pt x="2688" y="480"/>
                </a:lnTo>
                <a:lnTo>
                  <a:pt x="2785" y="475"/>
                </a:lnTo>
                <a:lnTo>
                  <a:pt x="2649" y="1199"/>
                </a:lnTo>
                <a:cubicBezTo>
                  <a:pt x="2647" y="1209"/>
                  <a:pt x="2642" y="1218"/>
                  <a:pt x="2635" y="1225"/>
                </a:cubicBezTo>
                <a:lnTo>
                  <a:pt x="2503" y="1357"/>
                </a:lnTo>
                <a:cubicBezTo>
                  <a:pt x="2491" y="1369"/>
                  <a:pt x="2474" y="1374"/>
                  <a:pt x="2458" y="1371"/>
                </a:cubicBezTo>
                <a:cubicBezTo>
                  <a:pt x="2442" y="1367"/>
                  <a:pt x="2428" y="1356"/>
                  <a:pt x="2422" y="1341"/>
                </a:cubicBezTo>
                <a:lnTo>
                  <a:pt x="2286" y="1025"/>
                </a:lnTo>
                <a:lnTo>
                  <a:pt x="2296" y="1041"/>
                </a:lnTo>
                <a:lnTo>
                  <a:pt x="2164" y="909"/>
                </a:lnTo>
                <a:cubicBezTo>
                  <a:pt x="2157" y="902"/>
                  <a:pt x="2153" y="894"/>
                  <a:pt x="2151" y="884"/>
                </a:cubicBezTo>
                <a:lnTo>
                  <a:pt x="2015" y="268"/>
                </a:lnTo>
                <a:lnTo>
                  <a:pt x="2112" y="270"/>
                </a:lnTo>
                <a:lnTo>
                  <a:pt x="1980" y="793"/>
                </a:lnTo>
                <a:lnTo>
                  <a:pt x="1844" y="1389"/>
                </a:lnTo>
                <a:cubicBezTo>
                  <a:pt x="1839" y="1411"/>
                  <a:pt x="1819" y="1427"/>
                  <a:pt x="1795" y="1427"/>
                </a:cubicBezTo>
                <a:lnTo>
                  <a:pt x="1663" y="1427"/>
                </a:lnTo>
                <a:cubicBezTo>
                  <a:pt x="1642" y="1427"/>
                  <a:pt x="1623" y="1414"/>
                  <a:pt x="1616" y="1393"/>
                </a:cubicBezTo>
                <a:lnTo>
                  <a:pt x="1480" y="981"/>
                </a:lnTo>
                <a:lnTo>
                  <a:pt x="1542" y="1013"/>
                </a:lnTo>
                <a:lnTo>
                  <a:pt x="1410" y="1053"/>
                </a:lnTo>
                <a:cubicBezTo>
                  <a:pt x="1405" y="1055"/>
                  <a:pt x="1400" y="1055"/>
                  <a:pt x="1395" y="1055"/>
                </a:cubicBezTo>
                <a:lnTo>
                  <a:pt x="1259" y="1055"/>
                </a:lnTo>
                <a:cubicBezTo>
                  <a:pt x="1243" y="1055"/>
                  <a:pt x="1228" y="1048"/>
                  <a:pt x="1219" y="1034"/>
                </a:cubicBezTo>
                <a:lnTo>
                  <a:pt x="1087" y="846"/>
                </a:lnTo>
                <a:lnTo>
                  <a:pt x="1175" y="831"/>
                </a:lnTo>
                <a:lnTo>
                  <a:pt x="1039" y="1299"/>
                </a:lnTo>
                <a:cubicBezTo>
                  <a:pt x="1039" y="1302"/>
                  <a:pt x="1038" y="1304"/>
                  <a:pt x="1037" y="1307"/>
                </a:cubicBezTo>
                <a:lnTo>
                  <a:pt x="905" y="1587"/>
                </a:lnTo>
                <a:cubicBezTo>
                  <a:pt x="898" y="1601"/>
                  <a:pt x="885" y="1611"/>
                  <a:pt x="870" y="1614"/>
                </a:cubicBezTo>
                <a:cubicBezTo>
                  <a:pt x="855" y="1618"/>
                  <a:pt x="840" y="1614"/>
                  <a:pt x="828" y="1604"/>
                </a:cubicBezTo>
                <a:lnTo>
                  <a:pt x="692" y="1492"/>
                </a:lnTo>
                <a:cubicBezTo>
                  <a:pt x="687" y="1488"/>
                  <a:pt x="683" y="1484"/>
                  <a:pt x="680" y="1479"/>
                </a:cubicBezTo>
                <a:lnTo>
                  <a:pt x="548" y="1255"/>
                </a:lnTo>
                <a:cubicBezTo>
                  <a:pt x="545" y="1250"/>
                  <a:pt x="543" y="1245"/>
                  <a:pt x="542" y="1239"/>
                </a:cubicBezTo>
                <a:lnTo>
                  <a:pt x="406" y="531"/>
                </a:lnTo>
                <a:lnTo>
                  <a:pt x="412" y="547"/>
                </a:lnTo>
                <a:lnTo>
                  <a:pt x="280" y="323"/>
                </a:lnTo>
                <a:lnTo>
                  <a:pt x="372" y="308"/>
                </a:lnTo>
                <a:lnTo>
                  <a:pt x="236" y="940"/>
                </a:lnTo>
                <a:cubicBezTo>
                  <a:pt x="233" y="953"/>
                  <a:pt x="225" y="965"/>
                  <a:pt x="213" y="972"/>
                </a:cubicBezTo>
                <a:cubicBezTo>
                  <a:pt x="202" y="979"/>
                  <a:pt x="188" y="981"/>
                  <a:pt x="174" y="978"/>
                </a:cubicBezTo>
                <a:lnTo>
                  <a:pt x="42" y="942"/>
                </a:lnTo>
                <a:cubicBezTo>
                  <a:pt x="16" y="934"/>
                  <a:pt x="0" y="907"/>
                  <a:pt x="7" y="880"/>
                </a:cubicBezTo>
                <a:cubicBezTo>
                  <a:pt x="14" y="854"/>
                  <a:pt x="42" y="838"/>
                  <a:pt x="69" y="845"/>
                </a:cubicBezTo>
                <a:close/>
              </a:path>
            </a:pathLst>
          </a:custGeom>
          <a:solidFill>
            <a:srgbClr val="682359"/>
          </a:solidFill>
          <a:ln w="1588" cap="flat">
            <a:solidFill>
              <a:srgbClr val="682359"/>
            </a:solidFill>
            <a:prstDash val="solid"/>
            <a:bevel/>
            <a:headEnd/>
            <a:tailEnd/>
          </a:ln>
        </p:spPr>
        <p:txBody>
          <a:bodyPr/>
          <a:lstStyle/>
          <a:p>
            <a:endParaRPr lang="en-AU"/>
          </a:p>
        </p:txBody>
      </p:sp>
      <p:sp>
        <p:nvSpPr>
          <p:cNvPr id="117779" name="Freeform 19"/>
          <p:cNvSpPr>
            <a:spLocks/>
          </p:cNvSpPr>
          <p:nvPr/>
        </p:nvSpPr>
        <p:spPr bwMode="auto">
          <a:xfrm>
            <a:off x="3751263" y="3990975"/>
            <a:ext cx="3838575" cy="1033463"/>
          </a:xfrm>
          <a:custGeom>
            <a:avLst/>
            <a:gdLst>
              <a:gd name="T0" fmla="*/ 431 w 11502"/>
              <a:gd name="T1" fmla="*/ 737 h 3366"/>
              <a:gd name="T2" fmla="*/ 955 w 11502"/>
              <a:gd name="T3" fmla="*/ 841 h 3366"/>
              <a:gd name="T4" fmla="*/ 1355 w 11502"/>
              <a:gd name="T5" fmla="*/ 1122 h 3366"/>
              <a:gd name="T6" fmla="*/ 1812 w 11502"/>
              <a:gd name="T7" fmla="*/ 1326 h 3366"/>
              <a:gd name="T8" fmla="*/ 2021 w 11502"/>
              <a:gd name="T9" fmla="*/ 1299 h 3366"/>
              <a:gd name="T10" fmla="*/ 2507 w 11502"/>
              <a:gd name="T11" fmla="*/ 972 h 3366"/>
              <a:gd name="T12" fmla="*/ 2852 w 11502"/>
              <a:gd name="T13" fmla="*/ 544 h 3366"/>
              <a:gd name="T14" fmla="*/ 3315 w 11502"/>
              <a:gd name="T15" fmla="*/ 1014 h 3366"/>
              <a:gd name="T16" fmla="*/ 3770 w 11502"/>
              <a:gd name="T17" fmla="*/ 1529 h 3366"/>
              <a:gd name="T18" fmla="*/ 4162 w 11502"/>
              <a:gd name="T19" fmla="*/ 1723 h 3366"/>
              <a:gd name="T20" fmla="*/ 4604 w 11502"/>
              <a:gd name="T21" fmla="*/ 38 h 3366"/>
              <a:gd name="T22" fmla="*/ 4927 w 11502"/>
              <a:gd name="T23" fmla="*/ 25 h 3366"/>
              <a:gd name="T24" fmla="*/ 5419 w 11502"/>
              <a:gd name="T25" fmla="*/ 820 h 3366"/>
              <a:gd name="T26" fmla="*/ 5725 w 11502"/>
              <a:gd name="T27" fmla="*/ 633 h 3366"/>
              <a:gd name="T28" fmla="*/ 6137 w 11502"/>
              <a:gd name="T29" fmla="*/ 903 h 3366"/>
              <a:gd name="T30" fmla="*/ 6576 w 11502"/>
              <a:gd name="T31" fmla="*/ 2872 h 3366"/>
              <a:gd name="T32" fmla="*/ 7112 w 11502"/>
              <a:gd name="T33" fmla="*/ 1192 h 3366"/>
              <a:gd name="T34" fmla="*/ 7475 w 11502"/>
              <a:gd name="T35" fmla="*/ 1266 h 3366"/>
              <a:gd name="T36" fmla="*/ 7859 w 11502"/>
              <a:gd name="T37" fmla="*/ 1389 h 3366"/>
              <a:gd name="T38" fmla="*/ 8193 w 11502"/>
              <a:gd name="T39" fmla="*/ 823 h 3366"/>
              <a:gd name="T40" fmla="*/ 8589 w 11502"/>
              <a:gd name="T41" fmla="*/ 908 h 3366"/>
              <a:gd name="T42" fmla="*/ 9016 w 11502"/>
              <a:gd name="T43" fmla="*/ 808 h 3366"/>
              <a:gd name="T44" fmla="*/ 9392 w 11502"/>
              <a:gd name="T45" fmla="*/ 910 h 3366"/>
              <a:gd name="T46" fmla="*/ 9700 w 11502"/>
              <a:gd name="T47" fmla="*/ 973 h 3366"/>
              <a:gd name="T48" fmla="*/ 10100 w 11502"/>
              <a:gd name="T49" fmla="*/ 749 h 3366"/>
              <a:gd name="T50" fmla="*/ 10690 w 11502"/>
              <a:gd name="T51" fmla="*/ 1579 h 3366"/>
              <a:gd name="T52" fmla="*/ 11002 w 11502"/>
              <a:gd name="T53" fmla="*/ 1878 h 3366"/>
              <a:gd name="T54" fmla="*/ 11399 w 11502"/>
              <a:gd name="T55" fmla="*/ 860 h 3366"/>
              <a:gd name="T56" fmla="*/ 11139 w 11502"/>
              <a:gd name="T57" fmla="*/ 2112 h 3366"/>
              <a:gd name="T58" fmla="*/ 10732 w 11502"/>
              <a:gd name="T59" fmla="*/ 1802 h 3366"/>
              <a:gd name="T60" fmla="*/ 10347 w 11502"/>
              <a:gd name="T61" fmla="*/ 911 h 3366"/>
              <a:gd name="T62" fmla="*/ 10017 w 11502"/>
              <a:gd name="T63" fmla="*/ 826 h 3366"/>
              <a:gd name="T64" fmla="*/ 9615 w 11502"/>
              <a:gd name="T65" fmla="*/ 728 h 3366"/>
              <a:gd name="T66" fmla="*/ 9124 w 11502"/>
              <a:gd name="T67" fmla="*/ 942 h 3366"/>
              <a:gd name="T68" fmla="*/ 8721 w 11502"/>
              <a:gd name="T69" fmla="*/ 610 h 3366"/>
              <a:gd name="T70" fmla="*/ 8333 w 11502"/>
              <a:gd name="T71" fmla="*/ 722 h 3366"/>
              <a:gd name="T72" fmla="*/ 7968 w 11502"/>
              <a:gd name="T73" fmla="*/ 1760 h 3366"/>
              <a:gd name="T74" fmla="*/ 7610 w 11502"/>
              <a:gd name="T75" fmla="*/ 1693 h 3366"/>
              <a:gd name="T76" fmla="*/ 7271 w 11502"/>
              <a:gd name="T77" fmla="*/ 1326 h 3366"/>
              <a:gd name="T78" fmla="*/ 6779 w 11502"/>
              <a:gd name="T79" fmla="*/ 2877 h 3366"/>
              <a:gd name="T80" fmla="*/ 6311 w 11502"/>
              <a:gd name="T81" fmla="*/ 3078 h 3366"/>
              <a:gd name="T82" fmla="*/ 5961 w 11502"/>
              <a:gd name="T83" fmla="*/ 848 h 3366"/>
              <a:gd name="T84" fmla="*/ 5544 w 11502"/>
              <a:gd name="T85" fmla="*/ 940 h 3366"/>
              <a:gd name="T86" fmla="*/ 5109 w 11502"/>
              <a:gd name="T87" fmla="*/ 524 h 3366"/>
              <a:gd name="T88" fmla="*/ 4710 w 11502"/>
              <a:gd name="T89" fmla="*/ 271 h 3366"/>
              <a:gd name="T90" fmla="*/ 4393 w 11502"/>
              <a:gd name="T91" fmla="*/ 805 h 3366"/>
              <a:gd name="T92" fmla="*/ 3920 w 11502"/>
              <a:gd name="T93" fmla="*/ 1679 h 3366"/>
              <a:gd name="T94" fmla="*/ 3493 w 11502"/>
              <a:gd name="T95" fmla="*/ 1618 h 3366"/>
              <a:gd name="T96" fmla="*/ 2979 w 11502"/>
              <a:gd name="T97" fmla="*/ 578 h 3366"/>
              <a:gd name="T98" fmla="*/ 2651 w 11502"/>
              <a:gd name="T99" fmla="*/ 1206 h 3366"/>
              <a:gd name="T100" fmla="*/ 2238 w 11502"/>
              <a:gd name="T101" fmla="*/ 1034 h 3366"/>
              <a:gd name="T102" fmla="*/ 1977 w 11502"/>
              <a:gd name="T103" fmla="*/ 1116 h 3366"/>
              <a:gd name="T104" fmla="*/ 1512 w 11502"/>
              <a:gd name="T105" fmla="*/ 1253 h 3366"/>
              <a:gd name="T106" fmla="*/ 1085 w 11502"/>
              <a:gd name="T107" fmla="*/ 1105 h 3366"/>
              <a:gd name="T108" fmla="*/ 563 w 11502"/>
              <a:gd name="T109" fmla="*/ 911 h 3366"/>
              <a:gd name="T110" fmla="*/ 179 w 11502"/>
              <a:gd name="T111" fmla="*/ 1107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02" h="3366">
                <a:moveTo>
                  <a:pt x="68" y="974"/>
                </a:moveTo>
                <a:lnTo>
                  <a:pt x="204" y="1010"/>
                </a:lnTo>
                <a:lnTo>
                  <a:pt x="151" y="1030"/>
                </a:lnTo>
                <a:lnTo>
                  <a:pt x="283" y="842"/>
                </a:lnTo>
                <a:cubicBezTo>
                  <a:pt x="286" y="837"/>
                  <a:pt x="290" y="832"/>
                  <a:pt x="295" y="829"/>
                </a:cubicBezTo>
                <a:lnTo>
                  <a:pt x="431" y="737"/>
                </a:lnTo>
                <a:cubicBezTo>
                  <a:pt x="449" y="725"/>
                  <a:pt x="471" y="726"/>
                  <a:pt x="488" y="737"/>
                </a:cubicBezTo>
                <a:lnTo>
                  <a:pt x="620" y="829"/>
                </a:lnTo>
                <a:lnTo>
                  <a:pt x="756" y="926"/>
                </a:lnTo>
                <a:lnTo>
                  <a:pt x="888" y="1017"/>
                </a:lnTo>
                <a:lnTo>
                  <a:pt x="819" y="1029"/>
                </a:lnTo>
                <a:lnTo>
                  <a:pt x="955" y="841"/>
                </a:lnTo>
                <a:cubicBezTo>
                  <a:pt x="965" y="828"/>
                  <a:pt x="980" y="820"/>
                  <a:pt x="997" y="820"/>
                </a:cubicBezTo>
                <a:cubicBezTo>
                  <a:pt x="1014" y="821"/>
                  <a:pt x="1029" y="830"/>
                  <a:pt x="1038" y="844"/>
                </a:cubicBezTo>
                <a:lnTo>
                  <a:pt x="1170" y="1052"/>
                </a:lnTo>
                <a:lnTo>
                  <a:pt x="1308" y="1315"/>
                </a:lnTo>
                <a:lnTo>
                  <a:pt x="1223" y="1310"/>
                </a:lnTo>
                <a:lnTo>
                  <a:pt x="1355" y="1122"/>
                </a:lnTo>
                <a:cubicBezTo>
                  <a:pt x="1368" y="1103"/>
                  <a:pt x="1393" y="1095"/>
                  <a:pt x="1415" y="1104"/>
                </a:cubicBezTo>
                <a:lnTo>
                  <a:pt x="1551" y="1160"/>
                </a:lnTo>
                <a:cubicBezTo>
                  <a:pt x="1557" y="1163"/>
                  <a:pt x="1562" y="1166"/>
                  <a:pt x="1567" y="1171"/>
                </a:cubicBezTo>
                <a:lnTo>
                  <a:pt x="1699" y="1303"/>
                </a:lnTo>
                <a:lnTo>
                  <a:pt x="1676" y="1290"/>
                </a:lnTo>
                <a:lnTo>
                  <a:pt x="1812" y="1326"/>
                </a:lnTo>
                <a:lnTo>
                  <a:pt x="1754" y="1353"/>
                </a:lnTo>
                <a:lnTo>
                  <a:pt x="1886" y="1073"/>
                </a:lnTo>
                <a:cubicBezTo>
                  <a:pt x="1894" y="1056"/>
                  <a:pt x="1910" y="1046"/>
                  <a:pt x="1929" y="1045"/>
                </a:cubicBezTo>
                <a:cubicBezTo>
                  <a:pt x="1947" y="1044"/>
                  <a:pt x="1965" y="1053"/>
                  <a:pt x="1974" y="1069"/>
                </a:cubicBezTo>
                <a:lnTo>
                  <a:pt x="2110" y="1293"/>
                </a:lnTo>
                <a:lnTo>
                  <a:pt x="2021" y="1299"/>
                </a:lnTo>
                <a:lnTo>
                  <a:pt x="2153" y="983"/>
                </a:lnTo>
                <a:cubicBezTo>
                  <a:pt x="2155" y="979"/>
                  <a:pt x="2158" y="975"/>
                  <a:pt x="2161" y="971"/>
                </a:cubicBezTo>
                <a:lnTo>
                  <a:pt x="2297" y="803"/>
                </a:lnTo>
                <a:cubicBezTo>
                  <a:pt x="2306" y="791"/>
                  <a:pt x="2321" y="784"/>
                  <a:pt x="2336" y="784"/>
                </a:cubicBezTo>
                <a:cubicBezTo>
                  <a:pt x="2351" y="785"/>
                  <a:pt x="2365" y="792"/>
                  <a:pt x="2375" y="804"/>
                </a:cubicBezTo>
                <a:lnTo>
                  <a:pt x="2507" y="972"/>
                </a:lnTo>
                <a:lnTo>
                  <a:pt x="2644" y="1161"/>
                </a:lnTo>
                <a:lnTo>
                  <a:pt x="2556" y="1175"/>
                </a:lnTo>
                <a:lnTo>
                  <a:pt x="2688" y="783"/>
                </a:lnTo>
                <a:cubicBezTo>
                  <a:pt x="2689" y="778"/>
                  <a:pt x="2691" y="775"/>
                  <a:pt x="2694" y="771"/>
                </a:cubicBezTo>
                <a:lnTo>
                  <a:pt x="2830" y="563"/>
                </a:lnTo>
                <a:cubicBezTo>
                  <a:pt x="2835" y="555"/>
                  <a:pt x="2843" y="548"/>
                  <a:pt x="2852" y="544"/>
                </a:cubicBezTo>
                <a:lnTo>
                  <a:pt x="2984" y="488"/>
                </a:lnTo>
                <a:cubicBezTo>
                  <a:pt x="2998" y="482"/>
                  <a:pt x="3014" y="483"/>
                  <a:pt x="3028" y="491"/>
                </a:cubicBezTo>
                <a:lnTo>
                  <a:pt x="3164" y="567"/>
                </a:lnTo>
                <a:cubicBezTo>
                  <a:pt x="3175" y="573"/>
                  <a:pt x="3183" y="583"/>
                  <a:pt x="3187" y="596"/>
                </a:cubicBezTo>
                <a:lnTo>
                  <a:pt x="3319" y="1024"/>
                </a:lnTo>
                <a:lnTo>
                  <a:pt x="3315" y="1014"/>
                </a:lnTo>
                <a:lnTo>
                  <a:pt x="3451" y="1258"/>
                </a:lnTo>
                <a:lnTo>
                  <a:pt x="3586" y="1579"/>
                </a:lnTo>
                <a:lnTo>
                  <a:pt x="3571" y="1560"/>
                </a:lnTo>
                <a:lnTo>
                  <a:pt x="3707" y="1672"/>
                </a:lnTo>
                <a:lnTo>
                  <a:pt x="3638" y="1677"/>
                </a:lnTo>
                <a:lnTo>
                  <a:pt x="3770" y="1529"/>
                </a:lnTo>
                <a:cubicBezTo>
                  <a:pt x="3785" y="1512"/>
                  <a:pt x="3811" y="1508"/>
                  <a:pt x="3831" y="1518"/>
                </a:cubicBezTo>
                <a:lnTo>
                  <a:pt x="3967" y="1590"/>
                </a:lnTo>
                <a:lnTo>
                  <a:pt x="3958" y="1587"/>
                </a:lnTo>
                <a:lnTo>
                  <a:pt x="4090" y="1627"/>
                </a:lnTo>
                <a:lnTo>
                  <a:pt x="4231" y="1684"/>
                </a:lnTo>
                <a:lnTo>
                  <a:pt x="4162" y="1723"/>
                </a:lnTo>
                <a:lnTo>
                  <a:pt x="4294" y="791"/>
                </a:lnTo>
                <a:cubicBezTo>
                  <a:pt x="4295" y="785"/>
                  <a:pt x="4297" y="778"/>
                  <a:pt x="4301" y="773"/>
                </a:cubicBezTo>
                <a:lnTo>
                  <a:pt x="4437" y="549"/>
                </a:lnTo>
                <a:lnTo>
                  <a:pt x="4431" y="561"/>
                </a:lnTo>
                <a:lnTo>
                  <a:pt x="4567" y="73"/>
                </a:lnTo>
                <a:cubicBezTo>
                  <a:pt x="4572" y="55"/>
                  <a:pt x="4587" y="42"/>
                  <a:pt x="4604" y="38"/>
                </a:cubicBezTo>
                <a:cubicBezTo>
                  <a:pt x="4622" y="34"/>
                  <a:pt x="4641" y="40"/>
                  <a:pt x="4653" y="54"/>
                </a:cubicBezTo>
                <a:lnTo>
                  <a:pt x="4785" y="206"/>
                </a:lnTo>
                <a:lnTo>
                  <a:pt x="4707" y="209"/>
                </a:lnTo>
                <a:lnTo>
                  <a:pt x="4843" y="21"/>
                </a:lnTo>
                <a:cubicBezTo>
                  <a:pt x="4853" y="7"/>
                  <a:pt x="4869" y="0"/>
                  <a:pt x="4886" y="1"/>
                </a:cubicBezTo>
                <a:cubicBezTo>
                  <a:pt x="4903" y="1"/>
                  <a:pt x="4918" y="11"/>
                  <a:pt x="4927" y="25"/>
                </a:cubicBezTo>
                <a:lnTo>
                  <a:pt x="5059" y="249"/>
                </a:lnTo>
                <a:lnTo>
                  <a:pt x="5194" y="473"/>
                </a:lnTo>
                <a:cubicBezTo>
                  <a:pt x="5196" y="475"/>
                  <a:pt x="5197" y="479"/>
                  <a:pt x="5199" y="482"/>
                </a:cubicBezTo>
                <a:lnTo>
                  <a:pt x="5331" y="854"/>
                </a:lnTo>
                <a:lnTo>
                  <a:pt x="5283" y="820"/>
                </a:lnTo>
                <a:lnTo>
                  <a:pt x="5419" y="820"/>
                </a:lnTo>
                <a:cubicBezTo>
                  <a:pt x="5422" y="820"/>
                  <a:pt x="5424" y="821"/>
                  <a:pt x="5427" y="821"/>
                </a:cubicBezTo>
                <a:lnTo>
                  <a:pt x="5559" y="841"/>
                </a:lnTo>
                <a:lnTo>
                  <a:pt x="5509" y="865"/>
                </a:lnTo>
                <a:lnTo>
                  <a:pt x="5645" y="641"/>
                </a:lnTo>
                <a:cubicBezTo>
                  <a:pt x="5653" y="627"/>
                  <a:pt x="5667" y="618"/>
                  <a:pt x="5683" y="617"/>
                </a:cubicBezTo>
                <a:cubicBezTo>
                  <a:pt x="5699" y="615"/>
                  <a:pt x="5714" y="621"/>
                  <a:pt x="5725" y="633"/>
                </a:cubicBezTo>
                <a:lnTo>
                  <a:pt x="5857" y="781"/>
                </a:lnTo>
                <a:lnTo>
                  <a:pt x="5814" y="765"/>
                </a:lnTo>
                <a:lnTo>
                  <a:pt x="5950" y="749"/>
                </a:lnTo>
                <a:cubicBezTo>
                  <a:pt x="5963" y="747"/>
                  <a:pt x="5977" y="751"/>
                  <a:pt x="5988" y="760"/>
                </a:cubicBezTo>
                <a:lnTo>
                  <a:pt x="6120" y="872"/>
                </a:lnTo>
                <a:cubicBezTo>
                  <a:pt x="6129" y="880"/>
                  <a:pt x="6135" y="891"/>
                  <a:pt x="6137" y="903"/>
                </a:cubicBezTo>
                <a:lnTo>
                  <a:pt x="6273" y="1851"/>
                </a:lnTo>
                <a:lnTo>
                  <a:pt x="6405" y="3049"/>
                </a:lnTo>
                <a:lnTo>
                  <a:pt x="6400" y="3031"/>
                </a:lnTo>
                <a:lnTo>
                  <a:pt x="6536" y="3291"/>
                </a:lnTo>
                <a:lnTo>
                  <a:pt x="6444" y="3300"/>
                </a:lnTo>
                <a:lnTo>
                  <a:pt x="6576" y="2872"/>
                </a:lnTo>
                <a:cubicBezTo>
                  <a:pt x="6580" y="2857"/>
                  <a:pt x="6591" y="2846"/>
                  <a:pt x="6604" y="2840"/>
                </a:cubicBezTo>
                <a:lnTo>
                  <a:pt x="6740" y="2784"/>
                </a:lnTo>
                <a:lnTo>
                  <a:pt x="6711" y="2817"/>
                </a:lnTo>
                <a:lnTo>
                  <a:pt x="6843" y="2349"/>
                </a:lnTo>
                <a:lnTo>
                  <a:pt x="6978" y="1645"/>
                </a:lnTo>
                <a:lnTo>
                  <a:pt x="7112" y="1192"/>
                </a:lnTo>
                <a:cubicBezTo>
                  <a:pt x="7116" y="1178"/>
                  <a:pt x="7127" y="1166"/>
                  <a:pt x="7141" y="1160"/>
                </a:cubicBezTo>
                <a:cubicBezTo>
                  <a:pt x="7155" y="1154"/>
                  <a:pt x="7171" y="1155"/>
                  <a:pt x="7184" y="1163"/>
                </a:cubicBezTo>
                <a:lnTo>
                  <a:pt x="7320" y="1239"/>
                </a:lnTo>
                <a:lnTo>
                  <a:pt x="7295" y="1232"/>
                </a:lnTo>
                <a:lnTo>
                  <a:pt x="7427" y="1232"/>
                </a:lnTo>
                <a:cubicBezTo>
                  <a:pt x="7449" y="1232"/>
                  <a:pt x="7468" y="1246"/>
                  <a:pt x="7475" y="1266"/>
                </a:cubicBezTo>
                <a:lnTo>
                  <a:pt x="7611" y="1658"/>
                </a:lnTo>
                <a:lnTo>
                  <a:pt x="7517" y="1656"/>
                </a:lnTo>
                <a:lnTo>
                  <a:pt x="7649" y="1320"/>
                </a:lnTo>
                <a:cubicBezTo>
                  <a:pt x="7654" y="1306"/>
                  <a:pt x="7666" y="1295"/>
                  <a:pt x="7681" y="1291"/>
                </a:cubicBezTo>
                <a:cubicBezTo>
                  <a:pt x="7695" y="1286"/>
                  <a:pt x="7711" y="1289"/>
                  <a:pt x="7723" y="1297"/>
                </a:cubicBezTo>
                <a:lnTo>
                  <a:pt x="7859" y="1389"/>
                </a:lnTo>
                <a:cubicBezTo>
                  <a:pt x="7867" y="1394"/>
                  <a:pt x="7873" y="1401"/>
                  <a:pt x="7877" y="1409"/>
                </a:cubicBezTo>
                <a:lnTo>
                  <a:pt x="8009" y="1689"/>
                </a:lnTo>
                <a:lnTo>
                  <a:pt x="7915" y="1697"/>
                </a:lnTo>
                <a:lnTo>
                  <a:pt x="8051" y="1213"/>
                </a:lnTo>
                <a:lnTo>
                  <a:pt x="8184" y="838"/>
                </a:lnTo>
                <a:cubicBezTo>
                  <a:pt x="8186" y="832"/>
                  <a:pt x="8189" y="827"/>
                  <a:pt x="8193" y="823"/>
                </a:cubicBezTo>
                <a:lnTo>
                  <a:pt x="8329" y="655"/>
                </a:lnTo>
                <a:cubicBezTo>
                  <a:pt x="8337" y="644"/>
                  <a:pt x="8350" y="637"/>
                  <a:pt x="8364" y="637"/>
                </a:cubicBezTo>
                <a:cubicBezTo>
                  <a:pt x="8378" y="636"/>
                  <a:pt x="8392" y="641"/>
                  <a:pt x="8402" y="651"/>
                </a:cubicBezTo>
                <a:lnTo>
                  <a:pt x="8534" y="779"/>
                </a:lnTo>
                <a:lnTo>
                  <a:pt x="8667" y="888"/>
                </a:lnTo>
                <a:lnTo>
                  <a:pt x="8589" y="908"/>
                </a:lnTo>
                <a:lnTo>
                  <a:pt x="8721" y="572"/>
                </a:lnTo>
                <a:cubicBezTo>
                  <a:pt x="8728" y="553"/>
                  <a:pt x="8746" y="541"/>
                  <a:pt x="8767" y="540"/>
                </a:cubicBezTo>
                <a:cubicBezTo>
                  <a:pt x="8787" y="540"/>
                  <a:pt x="8806" y="552"/>
                  <a:pt x="8813" y="571"/>
                </a:cubicBezTo>
                <a:lnTo>
                  <a:pt x="8949" y="891"/>
                </a:lnTo>
                <a:lnTo>
                  <a:pt x="8884" y="864"/>
                </a:lnTo>
                <a:lnTo>
                  <a:pt x="9016" y="808"/>
                </a:lnTo>
                <a:cubicBezTo>
                  <a:pt x="9030" y="803"/>
                  <a:pt x="9046" y="803"/>
                  <a:pt x="9059" y="810"/>
                </a:cubicBezTo>
                <a:lnTo>
                  <a:pt x="9195" y="882"/>
                </a:lnTo>
                <a:cubicBezTo>
                  <a:pt x="9206" y="888"/>
                  <a:pt x="9215" y="898"/>
                  <a:pt x="9219" y="911"/>
                </a:cubicBezTo>
                <a:lnTo>
                  <a:pt x="9351" y="1303"/>
                </a:lnTo>
                <a:lnTo>
                  <a:pt x="9256" y="1302"/>
                </a:lnTo>
                <a:lnTo>
                  <a:pt x="9392" y="910"/>
                </a:lnTo>
                <a:cubicBezTo>
                  <a:pt x="9393" y="907"/>
                  <a:pt x="9395" y="904"/>
                  <a:pt x="9396" y="901"/>
                </a:cubicBezTo>
                <a:lnTo>
                  <a:pt x="9528" y="677"/>
                </a:lnTo>
                <a:cubicBezTo>
                  <a:pt x="9538" y="661"/>
                  <a:pt x="9556" y="651"/>
                  <a:pt x="9575" y="653"/>
                </a:cubicBezTo>
                <a:cubicBezTo>
                  <a:pt x="9594" y="654"/>
                  <a:pt x="9610" y="666"/>
                  <a:pt x="9617" y="683"/>
                </a:cubicBezTo>
                <a:lnTo>
                  <a:pt x="9753" y="1003"/>
                </a:lnTo>
                <a:lnTo>
                  <a:pt x="9700" y="973"/>
                </a:lnTo>
                <a:lnTo>
                  <a:pt x="9832" y="953"/>
                </a:lnTo>
                <a:lnTo>
                  <a:pt x="9798" y="975"/>
                </a:lnTo>
                <a:lnTo>
                  <a:pt x="9934" y="771"/>
                </a:lnTo>
                <a:cubicBezTo>
                  <a:pt x="9943" y="757"/>
                  <a:pt x="9959" y="748"/>
                  <a:pt x="9975" y="748"/>
                </a:cubicBezTo>
                <a:lnTo>
                  <a:pt x="10107" y="748"/>
                </a:lnTo>
                <a:lnTo>
                  <a:pt x="10100" y="749"/>
                </a:lnTo>
                <a:lnTo>
                  <a:pt x="10236" y="729"/>
                </a:lnTo>
                <a:cubicBezTo>
                  <a:pt x="10249" y="727"/>
                  <a:pt x="10262" y="730"/>
                  <a:pt x="10272" y="737"/>
                </a:cubicBezTo>
                <a:lnTo>
                  <a:pt x="10404" y="829"/>
                </a:lnTo>
                <a:cubicBezTo>
                  <a:pt x="10413" y="836"/>
                  <a:pt x="10420" y="845"/>
                  <a:pt x="10423" y="855"/>
                </a:cubicBezTo>
                <a:lnTo>
                  <a:pt x="10559" y="1267"/>
                </a:lnTo>
                <a:lnTo>
                  <a:pt x="10690" y="1579"/>
                </a:lnTo>
                <a:lnTo>
                  <a:pt x="10684" y="1569"/>
                </a:lnTo>
                <a:lnTo>
                  <a:pt x="10820" y="1757"/>
                </a:lnTo>
                <a:cubicBezTo>
                  <a:pt x="10823" y="1761"/>
                  <a:pt x="10825" y="1766"/>
                  <a:pt x="10827" y="1771"/>
                </a:cubicBezTo>
                <a:lnTo>
                  <a:pt x="10959" y="2179"/>
                </a:lnTo>
                <a:lnTo>
                  <a:pt x="10866" y="2174"/>
                </a:lnTo>
                <a:lnTo>
                  <a:pt x="11002" y="1878"/>
                </a:lnTo>
                <a:cubicBezTo>
                  <a:pt x="11009" y="1861"/>
                  <a:pt x="11025" y="1850"/>
                  <a:pt x="11043" y="1849"/>
                </a:cubicBezTo>
                <a:cubicBezTo>
                  <a:pt x="11060" y="1847"/>
                  <a:pt x="11078" y="1855"/>
                  <a:pt x="11088" y="1869"/>
                </a:cubicBezTo>
                <a:lnTo>
                  <a:pt x="11220" y="2053"/>
                </a:lnTo>
                <a:lnTo>
                  <a:pt x="11131" y="2071"/>
                </a:lnTo>
                <a:lnTo>
                  <a:pt x="11267" y="1475"/>
                </a:lnTo>
                <a:lnTo>
                  <a:pt x="11399" y="860"/>
                </a:lnTo>
                <a:cubicBezTo>
                  <a:pt x="11404" y="833"/>
                  <a:pt x="11431" y="816"/>
                  <a:pt x="11458" y="822"/>
                </a:cubicBezTo>
                <a:cubicBezTo>
                  <a:pt x="11485" y="827"/>
                  <a:pt x="11502" y="854"/>
                  <a:pt x="11496" y="881"/>
                </a:cubicBezTo>
                <a:lnTo>
                  <a:pt x="11364" y="1498"/>
                </a:lnTo>
                <a:lnTo>
                  <a:pt x="11228" y="2094"/>
                </a:lnTo>
                <a:cubicBezTo>
                  <a:pt x="11224" y="2113"/>
                  <a:pt x="11209" y="2128"/>
                  <a:pt x="11189" y="2131"/>
                </a:cubicBezTo>
                <a:cubicBezTo>
                  <a:pt x="11170" y="2135"/>
                  <a:pt x="11150" y="2128"/>
                  <a:pt x="11139" y="2112"/>
                </a:cubicBezTo>
                <a:lnTo>
                  <a:pt x="11007" y="1928"/>
                </a:lnTo>
                <a:lnTo>
                  <a:pt x="11093" y="1919"/>
                </a:lnTo>
                <a:lnTo>
                  <a:pt x="10957" y="2215"/>
                </a:lnTo>
                <a:cubicBezTo>
                  <a:pt x="10948" y="2234"/>
                  <a:pt x="10929" y="2246"/>
                  <a:pt x="10909" y="2244"/>
                </a:cubicBezTo>
                <a:cubicBezTo>
                  <a:pt x="10888" y="2243"/>
                  <a:pt x="10870" y="2229"/>
                  <a:pt x="10864" y="2210"/>
                </a:cubicBezTo>
                <a:lnTo>
                  <a:pt x="10732" y="1802"/>
                </a:lnTo>
                <a:lnTo>
                  <a:pt x="10739" y="1816"/>
                </a:lnTo>
                <a:lnTo>
                  <a:pt x="10603" y="1628"/>
                </a:lnTo>
                <a:cubicBezTo>
                  <a:pt x="10601" y="1625"/>
                  <a:pt x="10599" y="1621"/>
                  <a:pt x="10597" y="1618"/>
                </a:cubicBezTo>
                <a:lnTo>
                  <a:pt x="10464" y="1298"/>
                </a:lnTo>
                <a:lnTo>
                  <a:pt x="10328" y="886"/>
                </a:lnTo>
                <a:lnTo>
                  <a:pt x="10347" y="911"/>
                </a:lnTo>
                <a:lnTo>
                  <a:pt x="10215" y="819"/>
                </a:lnTo>
                <a:lnTo>
                  <a:pt x="10251" y="828"/>
                </a:lnTo>
                <a:lnTo>
                  <a:pt x="10115" y="848"/>
                </a:lnTo>
                <a:cubicBezTo>
                  <a:pt x="10112" y="848"/>
                  <a:pt x="10110" y="848"/>
                  <a:pt x="10107" y="848"/>
                </a:cubicBezTo>
                <a:lnTo>
                  <a:pt x="9975" y="848"/>
                </a:lnTo>
                <a:lnTo>
                  <a:pt x="10017" y="826"/>
                </a:lnTo>
                <a:lnTo>
                  <a:pt x="9881" y="1030"/>
                </a:lnTo>
                <a:cubicBezTo>
                  <a:pt x="9873" y="1042"/>
                  <a:pt x="9861" y="1050"/>
                  <a:pt x="9847" y="1052"/>
                </a:cubicBezTo>
                <a:lnTo>
                  <a:pt x="9715" y="1072"/>
                </a:lnTo>
                <a:cubicBezTo>
                  <a:pt x="9692" y="1075"/>
                  <a:pt x="9670" y="1063"/>
                  <a:pt x="9661" y="1042"/>
                </a:cubicBezTo>
                <a:lnTo>
                  <a:pt x="9525" y="722"/>
                </a:lnTo>
                <a:lnTo>
                  <a:pt x="9615" y="728"/>
                </a:lnTo>
                <a:lnTo>
                  <a:pt x="9483" y="952"/>
                </a:lnTo>
                <a:lnTo>
                  <a:pt x="9487" y="943"/>
                </a:lnTo>
                <a:lnTo>
                  <a:pt x="9351" y="1335"/>
                </a:lnTo>
                <a:cubicBezTo>
                  <a:pt x="9344" y="1355"/>
                  <a:pt x="9325" y="1369"/>
                  <a:pt x="9303" y="1368"/>
                </a:cubicBezTo>
                <a:cubicBezTo>
                  <a:pt x="9282" y="1368"/>
                  <a:pt x="9263" y="1355"/>
                  <a:pt x="9256" y="1334"/>
                </a:cubicBezTo>
                <a:lnTo>
                  <a:pt x="9124" y="942"/>
                </a:lnTo>
                <a:lnTo>
                  <a:pt x="9148" y="971"/>
                </a:lnTo>
                <a:lnTo>
                  <a:pt x="9012" y="899"/>
                </a:lnTo>
                <a:lnTo>
                  <a:pt x="9055" y="900"/>
                </a:lnTo>
                <a:lnTo>
                  <a:pt x="8923" y="956"/>
                </a:lnTo>
                <a:cubicBezTo>
                  <a:pt x="8898" y="967"/>
                  <a:pt x="8868" y="955"/>
                  <a:pt x="8857" y="930"/>
                </a:cubicBezTo>
                <a:lnTo>
                  <a:pt x="8721" y="610"/>
                </a:lnTo>
                <a:lnTo>
                  <a:pt x="8814" y="609"/>
                </a:lnTo>
                <a:lnTo>
                  <a:pt x="8682" y="945"/>
                </a:lnTo>
                <a:cubicBezTo>
                  <a:pt x="8676" y="960"/>
                  <a:pt x="8664" y="971"/>
                  <a:pt x="8648" y="975"/>
                </a:cubicBezTo>
                <a:cubicBezTo>
                  <a:pt x="8633" y="979"/>
                  <a:pt x="8616" y="975"/>
                  <a:pt x="8604" y="965"/>
                </a:cubicBezTo>
                <a:lnTo>
                  <a:pt x="8465" y="850"/>
                </a:lnTo>
                <a:lnTo>
                  <a:pt x="8333" y="722"/>
                </a:lnTo>
                <a:lnTo>
                  <a:pt x="8406" y="718"/>
                </a:lnTo>
                <a:lnTo>
                  <a:pt x="8270" y="886"/>
                </a:lnTo>
                <a:lnTo>
                  <a:pt x="8279" y="871"/>
                </a:lnTo>
                <a:lnTo>
                  <a:pt x="8148" y="1240"/>
                </a:lnTo>
                <a:lnTo>
                  <a:pt x="8012" y="1724"/>
                </a:lnTo>
                <a:cubicBezTo>
                  <a:pt x="8006" y="1744"/>
                  <a:pt x="7988" y="1759"/>
                  <a:pt x="7968" y="1760"/>
                </a:cubicBezTo>
                <a:cubicBezTo>
                  <a:pt x="7947" y="1762"/>
                  <a:pt x="7927" y="1751"/>
                  <a:pt x="7918" y="1732"/>
                </a:cubicBezTo>
                <a:lnTo>
                  <a:pt x="7786" y="1452"/>
                </a:lnTo>
                <a:lnTo>
                  <a:pt x="7803" y="1472"/>
                </a:lnTo>
                <a:lnTo>
                  <a:pt x="7667" y="1380"/>
                </a:lnTo>
                <a:lnTo>
                  <a:pt x="7742" y="1357"/>
                </a:lnTo>
                <a:lnTo>
                  <a:pt x="7610" y="1693"/>
                </a:lnTo>
                <a:cubicBezTo>
                  <a:pt x="7602" y="1712"/>
                  <a:pt x="7583" y="1725"/>
                  <a:pt x="7562" y="1724"/>
                </a:cubicBezTo>
                <a:cubicBezTo>
                  <a:pt x="7542" y="1724"/>
                  <a:pt x="7523" y="1711"/>
                  <a:pt x="7516" y="1691"/>
                </a:cubicBezTo>
                <a:lnTo>
                  <a:pt x="7380" y="1299"/>
                </a:lnTo>
                <a:lnTo>
                  <a:pt x="7427" y="1332"/>
                </a:lnTo>
                <a:lnTo>
                  <a:pt x="7295" y="1332"/>
                </a:lnTo>
                <a:cubicBezTo>
                  <a:pt x="7287" y="1332"/>
                  <a:pt x="7279" y="1330"/>
                  <a:pt x="7271" y="1326"/>
                </a:cubicBezTo>
                <a:lnTo>
                  <a:pt x="7135" y="1250"/>
                </a:lnTo>
                <a:lnTo>
                  <a:pt x="7207" y="1221"/>
                </a:lnTo>
                <a:lnTo>
                  <a:pt x="7077" y="1664"/>
                </a:lnTo>
                <a:lnTo>
                  <a:pt x="6940" y="2376"/>
                </a:lnTo>
                <a:lnTo>
                  <a:pt x="6808" y="2844"/>
                </a:lnTo>
                <a:cubicBezTo>
                  <a:pt x="6803" y="2859"/>
                  <a:pt x="6793" y="2871"/>
                  <a:pt x="6779" y="2877"/>
                </a:cubicBezTo>
                <a:lnTo>
                  <a:pt x="6643" y="2933"/>
                </a:lnTo>
                <a:lnTo>
                  <a:pt x="6671" y="2901"/>
                </a:lnTo>
                <a:lnTo>
                  <a:pt x="6539" y="3329"/>
                </a:lnTo>
                <a:cubicBezTo>
                  <a:pt x="6533" y="3349"/>
                  <a:pt x="6516" y="3362"/>
                  <a:pt x="6496" y="3364"/>
                </a:cubicBezTo>
                <a:cubicBezTo>
                  <a:pt x="6476" y="3366"/>
                  <a:pt x="6457" y="3356"/>
                  <a:pt x="6447" y="3338"/>
                </a:cubicBezTo>
                <a:lnTo>
                  <a:pt x="6311" y="3078"/>
                </a:lnTo>
                <a:cubicBezTo>
                  <a:pt x="6308" y="3072"/>
                  <a:pt x="6306" y="3066"/>
                  <a:pt x="6306" y="3060"/>
                </a:cubicBezTo>
                <a:lnTo>
                  <a:pt x="6174" y="1866"/>
                </a:lnTo>
                <a:lnTo>
                  <a:pt x="6038" y="918"/>
                </a:lnTo>
                <a:lnTo>
                  <a:pt x="6055" y="949"/>
                </a:lnTo>
                <a:lnTo>
                  <a:pt x="5923" y="837"/>
                </a:lnTo>
                <a:lnTo>
                  <a:pt x="5961" y="848"/>
                </a:lnTo>
                <a:lnTo>
                  <a:pt x="5825" y="864"/>
                </a:lnTo>
                <a:cubicBezTo>
                  <a:pt x="5809" y="866"/>
                  <a:pt x="5793" y="860"/>
                  <a:pt x="5782" y="848"/>
                </a:cubicBezTo>
                <a:lnTo>
                  <a:pt x="5650" y="700"/>
                </a:lnTo>
                <a:lnTo>
                  <a:pt x="5730" y="692"/>
                </a:lnTo>
                <a:lnTo>
                  <a:pt x="5594" y="916"/>
                </a:lnTo>
                <a:cubicBezTo>
                  <a:pt x="5584" y="934"/>
                  <a:pt x="5564" y="943"/>
                  <a:pt x="5544" y="940"/>
                </a:cubicBezTo>
                <a:lnTo>
                  <a:pt x="5412" y="920"/>
                </a:lnTo>
                <a:lnTo>
                  <a:pt x="5419" y="920"/>
                </a:lnTo>
                <a:lnTo>
                  <a:pt x="5283" y="920"/>
                </a:lnTo>
                <a:cubicBezTo>
                  <a:pt x="5262" y="920"/>
                  <a:pt x="5243" y="907"/>
                  <a:pt x="5236" y="887"/>
                </a:cubicBezTo>
                <a:lnTo>
                  <a:pt x="5104" y="515"/>
                </a:lnTo>
                <a:lnTo>
                  <a:pt x="5109" y="524"/>
                </a:lnTo>
                <a:lnTo>
                  <a:pt x="4972" y="300"/>
                </a:lnTo>
                <a:lnTo>
                  <a:pt x="4840" y="76"/>
                </a:lnTo>
                <a:lnTo>
                  <a:pt x="4924" y="80"/>
                </a:lnTo>
                <a:lnTo>
                  <a:pt x="4788" y="268"/>
                </a:lnTo>
                <a:cubicBezTo>
                  <a:pt x="4779" y="280"/>
                  <a:pt x="4765" y="288"/>
                  <a:pt x="4750" y="288"/>
                </a:cubicBezTo>
                <a:cubicBezTo>
                  <a:pt x="4734" y="289"/>
                  <a:pt x="4720" y="283"/>
                  <a:pt x="4710" y="271"/>
                </a:cubicBezTo>
                <a:lnTo>
                  <a:pt x="4578" y="119"/>
                </a:lnTo>
                <a:lnTo>
                  <a:pt x="4664" y="100"/>
                </a:lnTo>
                <a:lnTo>
                  <a:pt x="4528" y="588"/>
                </a:lnTo>
                <a:cubicBezTo>
                  <a:pt x="4526" y="592"/>
                  <a:pt x="4525" y="597"/>
                  <a:pt x="4522" y="600"/>
                </a:cubicBezTo>
                <a:lnTo>
                  <a:pt x="4386" y="824"/>
                </a:lnTo>
                <a:lnTo>
                  <a:pt x="4393" y="805"/>
                </a:lnTo>
                <a:lnTo>
                  <a:pt x="4261" y="1737"/>
                </a:lnTo>
                <a:cubicBezTo>
                  <a:pt x="4259" y="1753"/>
                  <a:pt x="4250" y="1766"/>
                  <a:pt x="4236" y="1774"/>
                </a:cubicBezTo>
                <a:cubicBezTo>
                  <a:pt x="4223" y="1782"/>
                  <a:pt x="4207" y="1783"/>
                  <a:pt x="4192" y="1777"/>
                </a:cubicBezTo>
                <a:lnTo>
                  <a:pt x="4061" y="1722"/>
                </a:lnTo>
                <a:lnTo>
                  <a:pt x="3929" y="1682"/>
                </a:lnTo>
                <a:cubicBezTo>
                  <a:pt x="3926" y="1681"/>
                  <a:pt x="3923" y="1680"/>
                  <a:pt x="3920" y="1679"/>
                </a:cubicBezTo>
                <a:lnTo>
                  <a:pt x="3784" y="1607"/>
                </a:lnTo>
                <a:lnTo>
                  <a:pt x="3845" y="1596"/>
                </a:lnTo>
                <a:lnTo>
                  <a:pt x="3713" y="1744"/>
                </a:lnTo>
                <a:cubicBezTo>
                  <a:pt x="3695" y="1764"/>
                  <a:pt x="3664" y="1766"/>
                  <a:pt x="3644" y="1749"/>
                </a:cubicBezTo>
                <a:lnTo>
                  <a:pt x="3508" y="1637"/>
                </a:lnTo>
                <a:cubicBezTo>
                  <a:pt x="3501" y="1632"/>
                  <a:pt x="3496" y="1625"/>
                  <a:pt x="3493" y="1618"/>
                </a:cubicBezTo>
                <a:lnTo>
                  <a:pt x="3364" y="1307"/>
                </a:lnTo>
                <a:lnTo>
                  <a:pt x="3228" y="1063"/>
                </a:lnTo>
                <a:cubicBezTo>
                  <a:pt x="3226" y="1060"/>
                  <a:pt x="3225" y="1057"/>
                  <a:pt x="3224" y="1053"/>
                </a:cubicBezTo>
                <a:lnTo>
                  <a:pt x="3092" y="625"/>
                </a:lnTo>
                <a:lnTo>
                  <a:pt x="3115" y="654"/>
                </a:lnTo>
                <a:lnTo>
                  <a:pt x="2979" y="578"/>
                </a:lnTo>
                <a:lnTo>
                  <a:pt x="3023" y="580"/>
                </a:lnTo>
                <a:lnTo>
                  <a:pt x="2891" y="636"/>
                </a:lnTo>
                <a:lnTo>
                  <a:pt x="2913" y="618"/>
                </a:lnTo>
                <a:lnTo>
                  <a:pt x="2777" y="826"/>
                </a:lnTo>
                <a:lnTo>
                  <a:pt x="2783" y="814"/>
                </a:lnTo>
                <a:lnTo>
                  <a:pt x="2651" y="1206"/>
                </a:lnTo>
                <a:cubicBezTo>
                  <a:pt x="2645" y="1224"/>
                  <a:pt x="2629" y="1237"/>
                  <a:pt x="2611" y="1240"/>
                </a:cubicBezTo>
                <a:cubicBezTo>
                  <a:pt x="2592" y="1243"/>
                  <a:pt x="2574" y="1235"/>
                  <a:pt x="2563" y="1220"/>
                </a:cubicBezTo>
                <a:lnTo>
                  <a:pt x="2428" y="1033"/>
                </a:lnTo>
                <a:lnTo>
                  <a:pt x="2296" y="865"/>
                </a:lnTo>
                <a:lnTo>
                  <a:pt x="2374" y="866"/>
                </a:lnTo>
                <a:lnTo>
                  <a:pt x="2238" y="1034"/>
                </a:lnTo>
                <a:lnTo>
                  <a:pt x="2246" y="1022"/>
                </a:lnTo>
                <a:lnTo>
                  <a:pt x="2114" y="1338"/>
                </a:lnTo>
                <a:cubicBezTo>
                  <a:pt x="2106" y="1355"/>
                  <a:pt x="2090" y="1367"/>
                  <a:pt x="2071" y="1368"/>
                </a:cubicBezTo>
                <a:cubicBezTo>
                  <a:pt x="2052" y="1370"/>
                  <a:pt x="2034" y="1360"/>
                  <a:pt x="2025" y="1344"/>
                </a:cubicBezTo>
                <a:lnTo>
                  <a:pt x="1889" y="1120"/>
                </a:lnTo>
                <a:lnTo>
                  <a:pt x="1977" y="1116"/>
                </a:lnTo>
                <a:lnTo>
                  <a:pt x="1845" y="1396"/>
                </a:lnTo>
                <a:cubicBezTo>
                  <a:pt x="1834" y="1418"/>
                  <a:pt x="1810" y="1429"/>
                  <a:pt x="1787" y="1423"/>
                </a:cubicBezTo>
                <a:lnTo>
                  <a:pt x="1651" y="1387"/>
                </a:lnTo>
                <a:cubicBezTo>
                  <a:pt x="1642" y="1385"/>
                  <a:pt x="1634" y="1380"/>
                  <a:pt x="1628" y="1374"/>
                </a:cubicBezTo>
                <a:lnTo>
                  <a:pt x="1496" y="1242"/>
                </a:lnTo>
                <a:lnTo>
                  <a:pt x="1512" y="1253"/>
                </a:lnTo>
                <a:lnTo>
                  <a:pt x="1376" y="1197"/>
                </a:lnTo>
                <a:lnTo>
                  <a:pt x="1436" y="1179"/>
                </a:lnTo>
                <a:lnTo>
                  <a:pt x="1304" y="1367"/>
                </a:lnTo>
                <a:cubicBezTo>
                  <a:pt x="1294" y="1381"/>
                  <a:pt x="1278" y="1389"/>
                  <a:pt x="1260" y="1388"/>
                </a:cubicBezTo>
                <a:cubicBezTo>
                  <a:pt x="1243" y="1387"/>
                  <a:pt x="1227" y="1377"/>
                  <a:pt x="1219" y="1362"/>
                </a:cubicBezTo>
                <a:lnTo>
                  <a:pt x="1085" y="1105"/>
                </a:lnTo>
                <a:lnTo>
                  <a:pt x="953" y="897"/>
                </a:lnTo>
                <a:lnTo>
                  <a:pt x="1036" y="900"/>
                </a:lnTo>
                <a:lnTo>
                  <a:pt x="900" y="1088"/>
                </a:lnTo>
                <a:cubicBezTo>
                  <a:pt x="884" y="1110"/>
                  <a:pt x="853" y="1115"/>
                  <a:pt x="831" y="1099"/>
                </a:cubicBezTo>
                <a:lnTo>
                  <a:pt x="699" y="1007"/>
                </a:lnTo>
                <a:lnTo>
                  <a:pt x="563" y="911"/>
                </a:lnTo>
                <a:lnTo>
                  <a:pt x="431" y="819"/>
                </a:lnTo>
                <a:lnTo>
                  <a:pt x="487" y="820"/>
                </a:lnTo>
                <a:lnTo>
                  <a:pt x="351" y="912"/>
                </a:lnTo>
                <a:lnTo>
                  <a:pt x="364" y="899"/>
                </a:lnTo>
                <a:lnTo>
                  <a:pt x="232" y="1087"/>
                </a:lnTo>
                <a:cubicBezTo>
                  <a:pt x="220" y="1104"/>
                  <a:pt x="199" y="1112"/>
                  <a:pt x="179" y="1107"/>
                </a:cubicBezTo>
                <a:lnTo>
                  <a:pt x="43" y="1071"/>
                </a:lnTo>
                <a:cubicBezTo>
                  <a:pt x="16" y="1064"/>
                  <a:pt x="0" y="1036"/>
                  <a:pt x="7" y="1010"/>
                </a:cubicBezTo>
                <a:cubicBezTo>
                  <a:pt x="14" y="983"/>
                  <a:pt x="42" y="967"/>
                  <a:pt x="68" y="974"/>
                </a:cubicBezTo>
                <a:close/>
              </a:path>
            </a:pathLst>
          </a:custGeom>
          <a:solidFill>
            <a:srgbClr val="00FF00"/>
          </a:solidFill>
          <a:ln w="1588" cap="flat">
            <a:solidFill>
              <a:srgbClr val="00FF00"/>
            </a:solidFill>
            <a:prstDash val="solid"/>
            <a:bevel/>
            <a:headEnd/>
            <a:tailEnd/>
          </a:ln>
        </p:spPr>
        <p:txBody>
          <a:bodyPr/>
          <a:lstStyle/>
          <a:p>
            <a:endParaRPr lang="en-AU"/>
          </a:p>
        </p:txBody>
      </p:sp>
      <p:sp>
        <p:nvSpPr>
          <p:cNvPr id="117780" name="Freeform 20"/>
          <p:cNvSpPr>
            <a:spLocks/>
          </p:cNvSpPr>
          <p:nvPr/>
        </p:nvSpPr>
        <p:spPr bwMode="auto">
          <a:xfrm>
            <a:off x="5003800" y="4225925"/>
            <a:ext cx="2586038" cy="1160463"/>
          </a:xfrm>
          <a:custGeom>
            <a:avLst/>
            <a:gdLst>
              <a:gd name="T0" fmla="*/ 292 w 7753"/>
              <a:gd name="T1" fmla="*/ 552 h 3778"/>
              <a:gd name="T2" fmla="*/ 585 w 7753"/>
              <a:gd name="T3" fmla="*/ 541 h 3778"/>
              <a:gd name="T4" fmla="*/ 827 w 7753"/>
              <a:gd name="T5" fmla="*/ 129 h 3778"/>
              <a:gd name="T6" fmla="*/ 1174 w 7753"/>
              <a:gd name="T7" fmla="*/ 491 h 3778"/>
              <a:gd name="T8" fmla="*/ 1444 w 7753"/>
              <a:gd name="T9" fmla="*/ 846 h 3778"/>
              <a:gd name="T10" fmla="*/ 1626 w 7753"/>
              <a:gd name="T11" fmla="*/ 733 h 3778"/>
              <a:gd name="T12" fmla="*/ 1845 w 7753"/>
              <a:gd name="T13" fmla="*/ 831 h 3778"/>
              <a:gd name="T14" fmla="*/ 2073 w 7753"/>
              <a:gd name="T15" fmla="*/ 805 h 3778"/>
              <a:gd name="T16" fmla="*/ 2371 w 7753"/>
              <a:gd name="T17" fmla="*/ 1395 h 3778"/>
              <a:gd name="T18" fmla="*/ 2650 w 7753"/>
              <a:gd name="T19" fmla="*/ 3054 h 3778"/>
              <a:gd name="T20" fmla="*/ 2960 w 7753"/>
              <a:gd name="T21" fmla="*/ 3064 h 3778"/>
              <a:gd name="T22" fmla="*/ 3228 w 7753"/>
              <a:gd name="T23" fmla="*/ 2461 h 3778"/>
              <a:gd name="T24" fmla="*/ 3552 w 7753"/>
              <a:gd name="T25" fmla="*/ 1809 h 3778"/>
              <a:gd name="T26" fmla="*/ 3898 w 7753"/>
              <a:gd name="T27" fmla="*/ 1059 h 3778"/>
              <a:gd name="T28" fmla="*/ 4329 w 7753"/>
              <a:gd name="T29" fmla="*/ 380 h 3778"/>
              <a:gd name="T30" fmla="*/ 4527 w 7753"/>
              <a:gd name="T31" fmla="*/ 33 h 3778"/>
              <a:gd name="T32" fmla="*/ 4794 w 7753"/>
              <a:gd name="T33" fmla="*/ 478 h 3778"/>
              <a:gd name="T34" fmla="*/ 5133 w 7753"/>
              <a:gd name="T35" fmla="*/ 956 h 3778"/>
              <a:gd name="T36" fmla="*/ 5468 w 7753"/>
              <a:gd name="T37" fmla="*/ 1583 h 3778"/>
              <a:gd name="T38" fmla="*/ 5591 w 7753"/>
              <a:gd name="T39" fmla="*/ 1399 h 3778"/>
              <a:gd name="T40" fmla="*/ 5772 w 7753"/>
              <a:gd name="T41" fmla="*/ 1513 h 3778"/>
              <a:gd name="T42" fmla="*/ 6043 w 7753"/>
              <a:gd name="T43" fmla="*/ 905 h 3778"/>
              <a:gd name="T44" fmla="*/ 6401 w 7753"/>
              <a:gd name="T45" fmla="*/ 888 h 3778"/>
              <a:gd name="T46" fmla="*/ 6618 w 7753"/>
              <a:gd name="T47" fmla="*/ 1309 h 3778"/>
              <a:gd name="T48" fmla="*/ 6935 w 7753"/>
              <a:gd name="T49" fmla="*/ 1889 h 3778"/>
              <a:gd name="T50" fmla="*/ 7190 w 7753"/>
              <a:gd name="T51" fmla="*/ 2306 h 3778"/>
              <a:gd name="T52" fmla="*/ 7381 w 7753"/>
              <a:gd name="T53" fmla="*/ 1735 h 3778"/>
              <a:gd name="T54" fmla="*/ 7651 w 7753"/>
              <a:gd name="T55" fmla="*/ 1373 h 3778"/>
              <a:gd name="T56" fmla="*/ 7589 w 7753"/>
              <a:gd name="T57" fmla="*/ 1718 h 3778"/>
              <a:gd name="T58" fmla="*/ 7337 w 7753"/>
              <a:gd name="T59" fmla="*/ 2188 h 3778"/>
              <a:gd name="T60" fmla="*/ 6999 w 7753"/>
              <a:gd name="T61" fmla="*/ 2291 h 3778"/>
              <a:gd name="T62" fmla="*/ 6718 w 7753"/>
              <a:gd name="T63" fmla="*/ 1720 h 3778"/>
              <a:gd name="T64" fmla="*/ 6498 w 7753"/>
              <a:gd name="T65" fmla="*/ 1424 h 3778"/>
              <a:gd name="T66" fmla="*/ 6180 w 7753"/>
              <a:gd name="T67" fmla="*/ 669 h 3778"/>
              <a:gd name="T68" fmla="*/ 5992 w 7753"/>
              <a:gd name="T69" fmla="*/ 1094 h 3778"/>
              <a:gd name="T70" fmla="*/ 5712 w 7753"/>
              <a:gd name="T71" fmla="*/ 1642 h 3778"/>
              <a:gd name="T72" fmla="*/ 5460 w 7753"/>
              <a:gd name="T73" fmla="*/ 1629 h 3778"/>
              <a:gd name="T74" fmla="*/ 5245 w 7753"/>
              <a:gd name="T75" fmla="*/ 1201 h 3778"/>
              <a:gd name="T76" fmla="*/ 4972 w 7753"/>
              <a:gd name="T77" fmla="*/ 1081 h 3778"/>
              <a:gd name="T78" fmla="*/ 4593 w 7753"/>
              <a:gd name="T79" fmla="*/ 470 h 3778"/>
              <a:gd name="T80" fmla="*/ 4396 w 7753"/>
              <a:gd name="T81" fmla="*/ 443 h 3778"/>
              <a:gd name="T82" fmla="*/ 4125 w 7753"/>
              <a:gd name="T83" fmla="*/ 837 h 3778"/>
              <a:gd name="T84" fmla="*/ 3669 w 7753"/>
              <a:gd name="T85" fmla="*/ 1928 h 3778"/>
              <a:gd name="T86" fmla="*/ 3457 w 7753"/>
              <a:gd name="T87" fmla="*/ 1926 h 3778"/>
              <a:gd name="T88" fmla="*/ 3041 w 7753"/>
              <a:gd name="T89" fmla="*/ 3113 h 3778"/>
              <a:gd name="T90" fmla="*/ 2826 w 7753"/>
              <a:gd name="T91" fmla="*/ 3744 h 3778"/>
              <a:gd name="T92" fmla="*/ 2423 w 7753"/>
              <a:gd name="T93" fmla="*/ 2314 h 3778"/>
              <a:gd name="T94" fmla="*/ 2157 w 7753"/>
              <a:gd name="T95" fmla="*/ 1317 h 3778"/>
              <a:gd name="T96" fmla="*/ 1937 w 7753"/>
              <a:gd name="T97" fmla="*/ 1164 h 3778"/>
              <a:gd name="T98" fmla="*/ 1639 w 7753"/>
              <a:gd name="T99" fmla="*/ 799 h 3778"/>
              <a:gd name="T100" fmla="*/ 1500 w 7753"/>
              <a:gd name="T101" fmla="*/ 1021 h 3778"/>
              <a:gd name="T102" fmla="*/ 1232 w 7753"/>
              <a:gd name="T103" fmla="*/ 669 h 3778"/>
              <a:gd name="T104" fmla="*/ 827 w 7753"/>
              <a:gd name="T105" fmla="*/ 195 h 3778"/>
              <a:gd name="T106" fmla="*/ 637 w 7753"/>
              <a:gd name="T107" fmla="*/ 613 h 3778"/>
              <a:gd name="T108" fmla="*/ 317 w 7753"/>
              <a:gd name="T109" fmla="*/ 640 h 3778"/>
              <a:gd name="T110" fmla="*/ 151 w 7753"/>
              <a:gd name="T111" fmla="*/ 730 h 3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53" h="3778">
                <a:moveTo>
                  <a:pt x="98" y="471"/>
                </a:moveTo>
                <a:lnTo>
                  <a:pt x="234" y="675"/>
                </a:lnTo>
                <a:lnTo>
                  <a:pt x="160" y="664"/>
                </a:lnTo>
                <a:lnTo>
                  <a:pt x="292" y="552"/>
                </a:lnTo>
                <a:cubicBezTo>
                  <a:pt x="303" y="543"/>
                  <a:pt x="318" y="539"/>
                  <a:pt x="332" y="541"/>
                </a:cubicBezTo>
                <a:lnTo>
                  <a:pt x="468" y="561"/>
                </a:lnTo>
                <a:lnTo>
                  <a:pt x="453" y="561"/>
                </a:lnTo>
                <a:lnTo>
                  <a:pt x="585" y="541"/>
                </a:lnTo>
                <a:lnTo>
                  <a:pt x="548" y="568"/>
                </a:lnTo>
                <a:lnTo>
                  <a:pt x="684" y="292"/>
                </a:lnTo>
                <a:cubicBezTo>
                  <a:pt x="686" y="288"/>
                  <a:pt x="688" y="285"/>
                  <a:pt x="691" y="281"/>
                </a:cubicBezTo>
                <a:lnTo>
                  <a:pt x="827" y="129"/>
                </a:lnTo>
                <a:cubicBezTo>
                  <a:pt x="837" y="118"/>
                  <a:pt x="850" y="112"/>
                  <a:pt x="865" y="112"/>
                </a:cubicBezTo>
                <a:cubicBezTo>
                  <a:pt x="879" y="113"/>
                  <a:pt x="893" y="119"/>
                  <a:pt x="902" y="130"/>
                </a:cubicBezTo>
                <a:lnTo>
                  <a:pt x="1034" y="282"/>
                </a:lnTo>
                <a:lnTo>
                  <a:pt x="1174" y="491"/>
                </a:lnTo>
                <a:lnTo>
                  <a:pt x="1165" y="480"/>
                </a:lnTo>
                <a:lnTo>
                  <a:pt x="1297" y="592"/>
                </a:lnTo>
                <a:cubicBezTo>
                  <a:pt x="1301" y="596"/>
                  <a:pt x="1305" y="601"/>
                  <a:pt x="1308" y="606"/>
                </a:cubicBezTo>
                <a:lnTo>
                  <a:pt x="1444" y="846"/>
                </a:lnTo>
                <a:lnTo>
                  <a:pt x="1433" y="832"/>
                </a:lnTo>
                <a:lnTo>
                  <a:pt x="1565" y="944"/>
                </a:lnTo>
                <a:lnTo>
                  <a:pt x="1490" y="957"/>
                </a:lnTo>
                <a:lnTo>
                  <a:pt x="1626" y="733"/>
                </a:lnTo>
                <a:cubicBezTo>
                  <a:pt x="1633" y="721"/>
                  <a:pt x="1645" y="712"/>
                  <a:pt x="1659" y="709"/>
                </a:cubicBezTo>
                <a:cubicBezTo>
                  <a:pt x="1672" y="707"/>
                  <a:pt x="1687" y="710"/>
                  <a:pt x="1698" y="718"/>
                </a:cubicBezTo>
                <a:lnTo>
                  <a:pt x="1830" y="814"/>
                </a:lnTo>
                <a:cubicBezTo>
                  <a:pt x="1836" y="819"/>
                  <a:pt x="1841" y="824"/>
                  <a:pt x="1845" y="831"/>
                </a:cubicBezTo>
                <a:lnTo>
                  <a:pt x="1981" y="1091"/>
                </a:lnTo>
                <a:lnTo>
                  <a:pt x="1892" y="1092"/>
                </a:lnTo>
                <a:lnTo>
                  <a:pt x="2024" y="832"/>
                </a:lnTo>
                <a:cubicBezTo>
                  <a:pt x="2033" y="814"/>
                  <a:pt x="2053" y="803"/>
                  <a:pt x="2073" y="805"/>
                </a:cubicBezTo>
                <a:cubicBezTo>
                  <a:pt x="2093" y="806"/>
                  <a:pt x="2110" y="820"/>
                  <a:pt x="2116" y="840"/>
                </a:cubicBezTo>
                <a:lnTo>
                  <a:pt x="2252" y="1288"/>
                </a:lnTo>
                <a:lnTo>
                  <a:pt x="2239" y="1267"/>
                </a:lnTo>
                <a:lnTo>
                  <a:pt x="2371" y="1395"/>
                </a:lnTo>
                <a:cubicBezTo>
                  <a:pt x="2379" y="1402"/>
                  <a:pt x="2384" y="1412"/>
                  <a:pt x="2386" y="1423"/>
                </a:cubicBezTo>
                <a:lnTo>
                  <a:pt x="2522" y="2299"/>
                </a:lnTo>
                <a:lnTo>
                  <a:pt x="2654" y="3066"/>
                </a:lnTo>
                <a:lnTo>
                  <a:pt x="2650" y="3054"/>
                </a:lnTo>
                <a:lnTo>
                  <a:pt x="2786" y="3350"/>
                </a:lnTo>
                <a:lnTo>
                  <a:pt x="2919" y="3709"/>
                </a:lnTo>
                <a:lnTo>
                  <a:pt x="2824" y="3716"/>
                </a:lnTo>
                <a:lnTo>
                  <a:pt x="2960" y="3064"/>
                </a:lnTo>
                <a:cubicBezTo>
                  <a:pt x="2962" y="3053"/>
                  <a:pt x="2968" y="3044"/>
                  <a:pt x="2976" y="3036"/>
                </a:cubicBezTo>
                <a:lnTo>
                  <a:pt x="3108" y="2924"/>
                </a:lnTo>
                <a:lnTo>
                  <a:pt x="3092" y="2949"/>
                </a:lnTo>
                <a:lnTo>
                  <a:pt x="3228" y="2461"/>
                </a:lnTo>
                <a:lnTo>
                  <a:pt x="3360" y="1903"/>
                </a:lnTo>
                <a:cubicBezTo>
                  <a:pt x="3363" y="1887"/>
                  <a:pt x="3375" y="1874"/>
                  <a:pt x="3389" y="1868"/>
                </a:cubicBezTo>
                <a:lnTo>
                  <a:pt x="3525" y="1812"/>
                </a:lnTo>
                <a:cubicBezTo>
                  <a:pt x="3534" y="1809"/>
                  <a:pt x="3543" y="1808"/>
                  <a:pt x="3552" y="1809"/>
                </a:cubicBezTo>
                <a:lnTo>
                  <a:pt x="3684" y="1829"/>
                </a:lnTo>
                <a:lnTo>
                  <a:pt x="3628" y="1865"/>
                </a:lnTo>
                <a:lnTo>
                  <a:pt x="3764" y="1381"/>
                </a:lnTo>
                <a:lnTo>
                  <a:pt x="3898" y="1059"/>
                </a:lnTo>
                <a:lnTo>
                  <a:pt x="4036" y="792"/>
                </a:lnTo>
                <a:lnTo>
                  <a:pt x="4166" y="464"/>
                </a:lnTo>
                <a:cubicBezTo>
                  <a:pt x="4171" y="451"/>
                  <a:pt x="4181" y="441"/>
                  <a:pt x="4193" y="436"/>
                </a:cubicBezTo>
                <a:lnTo>
                  <a:pt x="4329" y="380"/>
                </a:lnTo>
                <a:lnTo>
                  <a:pt x="4301" y="410"/>
                </a:lnTo>
                <a:lnTo>
                  <a:pt x="4433" y="34"/>
                </a:lnTo>
                <a:cubicBezTo>
                  <a:pt x="4440" y="14"/>
                  <a:pt x="4459" y="1"/>
                  <a:pt x="4480" y="0"/>
                </a:cubicBezTo>
                <a:cubicBezTo>
                  <a:pt x="4501" y="0"/>
                  <a:pt x="4520" y="14"/>
                  <a:pt x="4527" y="33"/>
                </a:cubicBezTo>
                <a:lnTo>
                  <a:pt x="4663" y="409"/>
                </a:lnTo>
                <a:lnTo>
                  <a:pt x="4640" y="383"/>
                </a:lnTo>
                <a:lnTo>
                  <a:pt x="4772" y="455"/>
                </a:lnTo>
                <a:cubicBezTo>
                  <a:pt x="4782" y="460"/>
                  <a:pt x="4790" y="468"/>
                  <a:pt x="4794" y="478"/>
                </a:cubicBezTo>
                <a:lnTo>
                  <a:pt x="4930" y="778"/>
                </a:lnTo>
                <a:lnTo>
                  <a:pt x="5061" y="1036"/>
                </a:lnTo>
                <a:lnTo>
                  <a:pt x="4997" y="1012"/>
                </a:lnTo>
                <a:lnTo>
                  <a:pt x="5133" y="956"/>
                </a:lnTo>
                <a:cubicBezTo>
                  <a:pt x="5154" y="948"/>
                  <a:pt x="5178" y="954"/>
                  <a:pt x="5192" y="972"/>
                </a:cubicBezTo>
                <a:lnTo>
                  <a:pt x="5324" y="1140"/>
                </a:lnTo>
                <a:cubicBezTo>
                  <a:pt x="5327" y="1144"/>
                  <a:pt x="5330" y="1150"/>
                  <a:pt x="5332" y="1155"/>
                </a:cubicBezTo>
                <a:lnTo>
                  <a:pt x="5468" y="1583"/>
                </a:lnTo>
                <a:lnTo>
                  <a:pt x="5381" y="1568"/>
                </a:lnTo>
                <a:lnTo>
                  <a:pt x="5513" y="1400"/>
                </a:lnTo>
                <a:cubicBezTo>
                  <a:pt x="5523" y="1388"/>
                  <a:pt x="5537" y="1381"/>
                  <a:pt x="5552" y="1380"/>
                </a:cubicBezTo>
                <a:cubicBezTo>
                  <a:pt x="5567" y="1380"/>
                  <a:pt x="5582" y="1387"/>
                  <a:pt x="5591" y="1399"/>
                </a:cubicBezTo>
                <a:lnTo>
                  <a:pt x="5727" y="1567"/>
                </a:lnTo>
                <a:lnTo>
                  <a:pt x="5665" y="1555"/>
                </a:lnTo>
                <a:lnTo>
                  <a:pt x="5797" y="1483"/>
                </a:lnTo>
                <a:lnTo>
                  <a:pt x="5772" y="1513"/>
                </a:lnTo>
                <a:lnTo>
                  <a:pt x="5908" y="1045"/>
                </a:lnTo>
                <a:cubicBezTo>
                  <a:pt x="5911" y="1036"/>
                  <a:pt x="5915" y="1029"/>
                  <a:pt x="5921" y="1023"/>
                </a:cubicBezTo>
                <a:lnTo>
                  <a:pt x="6053" y="891"/>
                </a:lnTo>
                <a:lnTo>
                  <a:pt x="6043" y="905"/>
                </a:lnTo>
                <a:lnTo>
                  <a:pt x="6179" y="625"/>
                </a:lnTo>
                <a:cubicBezTo>
                  <a:pt x="6188" y="607"/>
                  <a:pt x="6205" y="597"/>
                  <a:pt x="6224" y="596"/>
                </a:cubicBezTo>
                <a:cubicBezTo>
                  <a:pt x="6243" y="596"/>
                  <a:pt x="6261" y="607"/>
                  <a:pt x="6269" y="624"/>
                </a:cubicBezTo>
                <a:lnTo>
                  <a:pt x="6401" y="888"/>
                </a:lnTo>
                <a:cubicBezTo>
                  <a:pt x="6403" y="891"/>
                  <a:pt x="6404" y="894"/>
                  <a:pt x="6404" y="896"/>
                </a:cubicBezTo>
                <a:lnTo>
                  <a:pt x="6540" y="1360"/>
                </a:lnTo>
                <a:lnTo>
                  <a:pt x="6486" y="1325"/>
                </a:lnTo>
                <a:lnTo>
                  <a:pt x="6618" y="1309"/>
                </a:lnTo>
                <a:cubicBezTo>
                  <a:pt x="6641" y="1306"/>
                  <a:pt x="6662" y="1319"/>
                  <a:pt x="6671" y="1340"/>
                </a:cubicBezTo>
                <a:lnTo>
                  <a:pt x="6807" y="1676"/>
                </a:lnTo>
                <a:lnTo>
                  <a:pt x="6803" y="1669"/>
                </a:lnTo>
                <a:lnTo>
                  <a:pt x="6935" y="1889"/>
                </a:lnTo>
                <a:cubicBezTo>
                  <a:pt x="6937" y="1891"/>
                  <a:pt x="6938" y="1893"/>
                  <a:pt x="6939" y="1896"/>
                </a:cubicBezTo>
                <a:lnTo>
                  <a:pt x="7075" y="2232"/>
                </a:lnTo>
                <a:lnTo>
                  <a:pt x="7058" y="2210"/>
                </a:lnTo>
                <a:lnTo>
                  <a:pt x="7190" y="2306"/>
                </a:lnTo>
                <a:lnTo>
                  <a:pt x="7120" y="2317"/>
                </a:lnTo>
                <a:lnTo>
                  <a:pt x="7256" y="2129"/>
                </a:lnTo>
                <a:lnTo>
                  <a:pt x="7249" y="2143"/>
                </a:lnTo>
                <a:lnTo>
                  <a:pt x="7381" y="1735"/>
                </a:lnTo>
                <a:cubicBezTo>
                  <a:pt x="7385" y="1723"/>
                  <a:pt x="7393" y="1713"/>
                  <a:pt x="7404" y="1707"/>
                </a:cubicBezTo>
                <a:lnTo>
                  <a:pt x="7540" y="1631"/>
                </a:lnTo>
                <a:lnTo>
                  <a:pt x="7519" y="1653"/>
                </a:lnTo>
                <a:lnTo>
                  <a:pt x="7651" y="1373"/>
                </a:lnTo>
                <a:cubicBezTo>
                  <a:pt x="7663" y="1348"/>
                  <a:pt x="7693" y="1337"/>
                  <a:pt x="7718" y="1349"/>
                </a:cubicBezTo>
                <a:cubicBezTo>
                  <a:pt x="7743" y="1361"/>
                  <a:pt x="7753" y="1391"/>
                  <a:pt x="7742" y="1416"/>
                </a:cubicBezTo>
                <a:lnTo>
                  <a:pt x="7610" y="1696"/>
                </a:lnTo>
                <a:cubicBezTo>
                  <a:pt x="7605" y="1705"/>
                  <a:pt x="7598" y="1713"/>
                  <a:pt x="7589" y="1718"/>
                </a:cubicBezTo>
                <a:lnTo>
                  <a:pt x="7453" y="1794"/>
                </a:lnTo>
                <a:lnTo>
                  <a:pt x="7476" y="1766"/>
                </a:lnTo>
                <a:lnTo>
                  <a:pt x="7344" y="2174"/>
                </a:lnTo>
                <a:cubicBezTo>
                  <a:pt x="7342" y="2179"/>
                  <a:pt x="7340" y="2184"/>
                  <a:pt x="7337" y="2188"/>
                </a:cubicBezTo>
                <a:lnTo>
                  <a:pt x="7201" y="2376"/>
                </a:lnTo>
                <a:cubicBezTo>
                  <a:pt x="7193" y="2387"/>
                  <a:pt x="7181" y="2394"/>
                  <a:pt x="7168" y="2396"/>
                </a:cubicBezTo>
                <a:cubicBezTo>
                  <a:pt x="7155" y="2398"/>
                  <a:pt x="7142" y="2395"/>
                  <a:pt x="7131" y="2387"/>
                </a:cubicBezTo>
                <a:lnTo>
                  <a:pt x="6999" y="2291"/>
                </a:lnTo>
                <a:cubicBezTo>
                  <a:pt x="6991" y="2285"/>
                  <a:pt x="6986" y="2278"/>
                  <a:pt x="6982" y="2269"/>
                </a:cubicBezTo>
                <a:lnTo>
                  <a:pt x="6846" y="1933"/>
                </a:lnTo>
                <a:lnTo>
                  <a:pt x="6850" y="1940"/>
                </a:lnTo>
                <a:lnTo>
                  <a:pt x="6718" y="1720"/>
                </a:lnTo>
                <a:cubicBezTo>
                  <a:pt x="6716" y="1718"/>
                  <a:pt x="6715" y="1716"/>
                  <a:pt x="6714" y="1713"/>
                </a:cubicBezTo>
                <a:lnTo>
                  <a:pt x="6578" y="1377"/>
                </a:lnTo>
                <a:lnTo>
                  <a:pt x="6630" y="1408"/>
                </a:lnTo>
                <a:lnTo>
                  <a:pt x="6498" y="1424"/>
                </a:lnTo>
                <a:cubicBezTo>
                  <a:pt x="6474" y="1427"/>
                  <a:pt x="6451" y="1412"/>
                  <a:pt x="6444" y="1389"/>
                </a:cubicBezTo>
                <a:lnTo>
                  <a:pt x="6308" y="925"/>
                </a:lnTo>
                <a:lnTo>
                  <a:pt x="6312" y="933"/>
                </a:lnTo>
                <a:lnTo>
                  <a:pt x="6180" y="669"/>
                </a:lnTo>
                <a:lnTo>
                  <a:pt x="6269" y="668"/>
                </a:lnTo>
                <a:lnTo>
                  <a:pt x="6133" y="948"/>
                </a:lnTo>
                <a:cubicBezTo>
                  <a:pt x="6131" y="953"/>
                  <a:pt x="6128" y="958"/>
                  <a:pt x="6124" y="962"/>
                </a:cubicBezTo>
                <a:lnTo>
                  <a:pt x="5992" y="1094"/>
                </a:lnTo>
                <a:lnTo>
                  <a:pt x="6004" y="1072"/>
                </a:lnTo>
                <a:lnTo>
                  <a:pt x="5868" y="1540"/>
                </a:lnTo>
                <a:cubicBezTo>
                  <a:pt x="5865" y="1553"/>
                  <a:pt x="5856" y="1564"/>
                  <a:pt x="5844" y="1570"/>
                </a:cubicBezTo>
                <a:lnTo>
                  <a:pt x="5712" y="1642"/>
                </a:lnTo>
                <a:cubicBezTo>
                  <a:pt x="5691" y="1654"/>
                  <a:pt x="5665" y="1649"/>
                  <a:pt x="5650" y="1630"/>
                </a:cubicBezTo>
                <a:lnTo>
                  <a:pt x="5514" y="1462"/>
                </a:lnTo>
                <a:lnTo>
                  <a:pt x="5592" y="1461"/>
                </a:lnTo>
                <a:lnTo>
                  <a:pt x="5460" y="1629"/>
                </a:lnTo>
                <a:cubicBezTo>
                  <a:pt x="5448" y="1644"/>
                  <a:pt x="5430" y="1651"/>
                  <a:pt x="5412" y="1648"/>
                </a:cubicBezTo>
                <a:cubicBezTo>
                  <a:pt x="5393" y="1644"/>
                  <a:pt x="5378" y="1631"/>
                  <a:pt x="5373" y="1614"/>
                </a:cubicBezTo>
                <a:lnTo>
                  <a:pt x="5237" y="1186"/>
                </a:lnTo>
                <a:lnTo>
                  <a:pt x="5245" y="1201"/>
                </a:lnTo>
                <a:lnTo>
                  <a:pt x="5113" y="1033"/>
                </a:lnTo>
                <a:lnTo>
                  <a:pt x="5172" y="1049"/>
                </a:lnTo>
                <a:lnTo>
                  <a:pt x="5036" y="1105"/>
                </a:lnTo>
                <a:cubicBezTo>
                  <a:pt x="5011" y="1115"/>
                  <a:pt x="4984" y="1104"/>
                  <a:pt x="4972" y="1081"/>
                </a:cubicBezTo>
                <a:lnTo>
                  <a:pt x="4839" y="819"/>
                </a:lnTo>
                <a:lnTo>
                  <a:pt x="4703" y="519"/>
                </a:lnTo>
                <a:lnTo>
                  <a:pt x="4725" y="542"/>
                </a:lnTo>
                <a:lnTo>
                  <a:pt x="4593" y="470"/>
                </a:lnTo>
                <a:cubicBezTo>
                  <a:pt x="4582" y="465"/>
                  <a:pt x="4574" y="455"/>
                  <a:pt x="4569" y="443"/>
                </a:cubicBezTo>
                <a:lnTo>
                  <a:pt x="4433" y="67"/>
                </a:lnTo>
                <a:lnTo>
                  <a:pt x="4528" y="67"/>
                </a:lnTo>
                <a:lnTo>
                  <a:pt x="4396" y="443"/>
                </a:lnTo>
                <a:cubicBezTo>
                  <a:pt x="4391" y="456"/>
                  <a:pt x="4381" y="467"/>
                  <a:pt x="4368" y="473"/>
                </a:cubicBezTo>
                <a:lnTo>
                  <a:pt x="4232" y="529"/>
                </a:lnTo>
                <a:lnTo>
                  <a:pt x="4259" y="501"/>
                </a:lnTo>
                <a:lnTo>
                  <a:pt x="4125" y="837"/>
                </a:lnTo>
                <a:lnTo>
                  <a:pt x="3991" y="1098"/>
                </a:lnTo>
                <a:lnTo>
                  <a:pt x="3861" y="1408"/>
                </a:lnTo>
                <a:lnTo>
                  <a:pt x="3725" y="1892"/>
                </a:lnTo>
                <a:cubicBezTo>
                  <a:pt x="3718" y="1916"/>
                  <a:pt x="3694" y="1932"/>
                  <a:pt x="3669" y="1928"/>
                </a:cubicBezTo>
                <a:lnTo>
                  <a:pt x="3537" y="1908"/>
                </a:lnTo>
                <a:lnTo>
                  <a:pt x="3564" y="1905"/>
                </a:lnTo>
                <a:lnTo>
                  <a:pt x="3428" y="1961"/>
                </a:lnTo>
                <a:lnTo>
                  <a:pt x="3457" y="1926"/>
                </a:lnTo>
                <a:lnTo>
                  <a:pt x="3325" y="2488"/>
                </a:lnTo>
                <a:lnTo>
                  <a:pt x="3189" y="2976"/>
                </a:lnTo>
                <a:cubicBezTo>
                  <a:pt x="3186" y="2986"/>
                  <a:pt x="3180" y="2994"/>
                  <a:pt x="3173" y="3001"/>
                </a:cubicBezTo>
                <a:lnTo>
                  <a:pt x="3041" y="3113"/>
                </a:lnTo>
                <a:lnTo>
                  <a:pt x="3057" y="3085"/>
                </a:lnTo>
                <a:lnTo>
                  <a:pt x="2921" y="3737"/>
                </a:lnTo>
                <a:cubicBezTo>
                  <a:pt x="2917" y="3758"/>
                  <a:pt x="2898" y="3775"/>
                  <a:pt x="2876" y="3776"/>
                </a:cubicBezTo>
                <a:cubicBezTo>
                  <a:pt x="2854" y="3778"/>
                  <a:pt x="2833" y="3765"/>
                  <a:pt x="2826" y="3744"/>
                </a:cubicBezTo>
                <a:lnTo>
                  <a:pt x="2695" y="3391"/>
                </a:lnTo>
                <a:lnTo>
                  <a:pt x="2559" y="3095"/>
                </a:lnTo>
                <a:cubicBezTo>
                  <a:pt x="2557" y="3091"/>
                  <a:pt x="2556" y="3087"/>
                  <a:pt x="2555" y="3083"/>
                </a:cubicBezTo>
                <a:lnTo>
                  <a:pt x="2423" y="2314"/>
                </a:lnTo>
                <a:lnTo>
                  <a:pt x="2287" y="1438"/>
                </a:lnTo>
                <a:lnTo>
                  <a:pt x="2302" y="1466"/>
                </a:lnTo>
                <a:lnTo>
                  <a:pt x="2170" y="1338"/>
                </a:lnTo>
                <a:cubicBezTo>
                  <a:pt x="2164" y="1332"/>
                  <a:pt x="2159" y="1325"/>
                  <a:pt x="2157" y="1317"/>
                </a:cubicBezTo>
                <a:lnTo>
                  <a:pt x="2021" y="869"/>
                </a:lnTo>
                <a:lnTo>
                  <a:pt x="2113" y="877"/>
                </a:lnTo>
                <a:lnTo>
                  <a:pt x="1981" y="1137"/>
                </a:lnTo>
                <a:cubicBezTo>
                  <a:pt x="1973" y="1154"/>
                  <a:pt x="1955" y="1164"/>
                  <a:pt x="1937" y="1164"/>
                </a:cubicBezTo>
                <a:cubicBezTo>
                  <a:pt x="1918" y="1165"/>
                  <a:pt x="1901" y="1154"/>
                  <a:pt x="1892" y="1138"/>
                </a:cubicBezTo>
                <a:lnTo>
                  <a:pt x="1756" y="878"/>
                </a:lnTo>
                <a:lnTo>
                  <a:pt x="1771" y="895"/>
                </a:lnTo>
                <a:lnTo>
                  <a:pt x="1639" y="799"/>
                </a:lnTo>
                <a:lnTo>
                  <a:pt x="1711" y="784"/>
                </a:lnTo>
                <a:lnTo>
                  <a:pt x="1575" y="1008"/>
                </a:lnTo>
                <a:cubicBezTo>
                  <a:pt x="1568" y="1021"/>
                  <a:pt x="1555" y="1029"/>
                  <a:pt x="1540" y="1032"/>
                </a:cubicBezTo>
                <a:cubicBezTo>
                  <a:pt x="1526" y="1034"/>
                  <a:pt x="1511" y="1030"/>
                  <a:pt x="1500" y="1021"/>
                </a:cubicBezTo>
                <a:lnTo>
                  <a:pt x="1368" y="909"/>
                </a:lnTo>
                <a:cubicBezTo>
                  <a:pt x="1364" y="905"/>
                  <a:pt x="1360" y="900"/>
                  <a:pt x="1357" y="895"/>
                </a:cubicBezTo>
                <a:lnTo>
                  <a:pt x="1221" y="655"/>
                </a:lnTo>
                <a:lnTo>
                  <a:pt x="1232" y="669"/>
                </a:lnTo>
                <a:lnTo>
                  <a:pt x="1100" y="557"/>
                </a:lnTo>
                <a:cubicBezTo>
                  <a:pt x="1097" y="554"/>
                  <a:pt x="1093" y="550"/>
                  <a:pt x="1091" y="546"/>
                </a:cubicBezTo>
                <a:lnTo>
                  <a:pt x="959" y="347"/>
                </a:lnTo>
                <a:lnTo>
                  <a:pt x="827" y="195"/>
                </a:lnTo>
                <a:lnTo>
                  <a:pt x="902" y="196"/>
                </a:lnTo>
                <a:lnTo>
                  <a:pt x="766" y="348"/>
                </a:lnTo>
                <a:lnTo>
                  <a:pt x="773" y="337"/>
                </a:lnTo>
                <a:lnTo>
                  <a:pt x="637" y="613"/>
                </a:lnTo>
                <a:cubicBezTo>
                  <a:pt x="630" y="627"/>
                  <a:pt x="616" y="637"/>
                  <a:pt x="600" y="640"/>
                </a:cubicBezTo>
                <a:lnTo>
                  <a:pt x="468" y="660"/>
                </a:lnTo>
                <a:cubicBezTo>
                  <a:pt x="463" y="661"/>
                  <a:pt x="458" y="661"/>
                  <a:pt x="453" y="660"/>
                </a:cubicBezTo>
                <a:lnTo>
                  <a:pt x="317" y="640"/>
                </a:lnTo>
                <a:lnTo>
                  <a:pt x="357" y="629"/>
                </a:lnTo>
                <a:lnTo>
                  <a:pt x="225" y="741"/>
                </a:lnTo>
                <a:cubicBezTo>
                  <a:pt x="214" y="750"/>
                  <a:pt x="200" y="754"/>
                  <a:pt x="186" y="752"/>
                </a:cubicBezTo>
                <a:cubicBezTo>
                  <a:pt x="171" y="750"/>
                  <a:pt x="159" y="742"/>
                  <a:pt x="151" y="730"/>
                </a:cubicBezTo>
                <a:lnTo>
                  <a:pt x="15" y="526"/>
                </a:lnTo>
                <a:cubicBezTo>
                  <a:pt x="0" y="503"/>
                  <a:pt x="6" y="472"/>
                  <a:pt x="29" y="457"/>
                </a:cubicBezTo>
                <a:cubicBezTo>
                  <a:pt x="52" y="442"/>
                  <a:pt x="83" y="448"/>
                  <a:pt x="98" y="471"/>
                </a:cubicBezTo>
                <a:close/>
              </a:path>
            </a:pathLst>
          </a:custGeom>
          <a:solidFill>
            <a:srgbClr val="CA6E46"/>
          </a:solidFill>
          <a:ln w="1588" cap="flat">
            <a:solidFill>
              <a:srgbClr val="CA6E46"/>
            </a:solidFill>
            <a:prstDash val="solid"/>
            <a:bevel/>
            <a:headEnd/>
            <a:tailEnd/>
          </a:ln>
        </p:spPr>
        <p:txBody>
          <a:bodyPr/>
          <a:lstStyle/>
          <a:p>
            <a:endParaRPr lang="en-AU"/>
          </a:p>
        </p:txBody>
      </p:sp>
      <p:sp>
        <p:nvSpPr>
          <p:cNvPr id="117781" name="Rectangle 21"/>
          <p:cNvSpPr>
            <a:spLocks noChangeArrowheads="1"/>
          </p:cNvSpPr>
          <p:nvPr/>
        </p:nvSpPr>
        <p:spPr bwMode="auto">
          <a:xfrm>
            <a:off x="8251825" y="5695950"/>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30</a:t>
            </a:r>
            <a:endParaRPr lang="en-AU"/>
          </a:p>
        </p:txBody>
      </p:sp>
      <p:sp>
        <p:nvSpPr>
          <p:cNvPr id="117782" name="Rectangle 22"/>
          <p:cNvSpPr>
            <a:spLocks noChangeArrowheads="1"/>
          </p:cNvSpPr>
          <p:nvPr/>
        </p:nvSpPr>
        <p:spPr bwMode="auto">
          <a:xfrm>
            <a:off x="8251825" y="512286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40</a:t>
            </a:r>
            <a:endParaRPr lang="en-AU"/>
          </a:p>
        </p:txBody>
      </p:sp>
      <p:sp>
        <p:nvSpPr>
          <p:cNvPr id="117783" name="Rectangle 23"/>
          <p:cNvSpPr>
            <a:spLocks noChangeArrowheads="1"/>
          </p:cNvSpPr>
          <p:nvPr/>
        </p:nvSpPr>
        <p:spPr bwMode="auto">
          <a:xfrm>
            <a:off x="8251825" y="455136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50</a:t>
            </a:r>
            <a:endParaRPr lang="en-AU"/>
          </a:p>
        </p:txBody>
      </p:sp>
      <p:sp>
        <p:nvSpPr>
          <p:cNvPr id="117784" name="Rectangle 24"/>
          <p:cNvSpPr>
            <a:spLocks noChangeArrowheads="1"/>
          </p:cNvSpPr>
          <p:nvPr/>
        </p:nvSpPr>
        <p:spPr bwMode="auto">
          <a:xfrm>
            <a:off x="8251825" y="3978275"/>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60</a:t>
            </a:r>
            <a:endParaRPr lang="en-AU"/>
          </a:p>
        </p:txBody>
      </p:sp>
      <p:sp>
        <p:nvSpPr>
          <p:cNvPr id="117785" name="Rectangle 25"/>
          <p:cNvSpPr>
            <a:spLocks noChangeArrowheads="1"/>
          </p:cNvSpPr>
          <p:nvPr/>
        </p:nvSpPr>
        <p:spPr bwMode="auto">
          <a:xfrm>
            <a:off x="8251825" y="340518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70</a:t>
            </a:r>
            <a:endParaRPr lang="en-AU"/>
          </a:p>
        </p:txBody>
      </p:sp>
      <p:sp>
        <p:nvSpPr>
          <p:cNvPr id="117786" name="Rectangle 26"/>
          <p:cNvSpPr>
            <a:spLocks noChangeArrowheads="1"/>
          </p:cNvSpPr>
          <p:nvPr/>
        </p:nvSpPr>
        <p:spPr bwMode="auto">
          <a:xfrm>
            <a:off x="8251825" y="283368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80</a:t>
            </a:r>
            <a:endParaRPr lang="en-AU"/>
          </a:p>
        </p:txBody>
      </p:sp>
      <p:sp>
        <p:nvSpPr>
          <p:cNvPr id="117787" name="Rectangle 27"/>
          <p:cNvSpPr>
            <a:spLocks noChangeArrowheads="1"/>
          </p:cNvSpPr>
          <p:nvPr/>
        </p:nvSpPr>
        <p:spPr bwMode="auto">
          <a:xfrm>
            <a:off x="8251825" y="2260600"/>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90</a:t>
            </a:r>
            <a:endParaRPr lang="en-AU"/>
          </a:p>
        </p:txBody>
      </p:sp>
      <p:sp>
        <p:nvSpPr>
          <p:cNvPr id="117788" name="Rectangle 28"/>
          <p:cNvSpPr>
            <a:spLocks noChangeArrowheads="1"/>
          </p:cNvSpPr>
          <p:nvPr/>
        </p:nvSpPr>
        <p:spPr bwMode="auto">
          <a:xfrm>
            <a:off x="8251825" y="1687513"/>
            <a:ext cx="381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100</a:t>
            </a:r>
            <a:endParaRPr lang="en-AU"/>
          </a:p>
        </p:txBody>
      </p:sp>
      <p:sp>
        <p:nvSpPr>
          <p:cNvPr id="117789" name="Rectangle 29"/>
          <p:cNvSpPr>
            <a:spLocks noChangeArrowheads="1"/>
          </p:cNvSpPr>
          <p:nvPr/>
        </p:nvSpPr>
        <p:spPr bwMode="auto">
          <a:xfrm>
            <a:off x="776288" y="5695950"/>
            <a:ext cx="12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a:t>
            </a:r>
            <a:endParaRPr lang="en-AU"/>
          </a:p>
        </p:txBody>
      </p:sp>
      <p:sp>
        <p:nvSpPr>
          <p:cNvPr id="117790" name="Rectangle 30"/>
          <p:cNvSpPr>
            <a:spLocks noChangeArrowheads="1"/>
          </p:cNvSpPr>
          <p:nvPr/>
        </p:nvSpPr>
        <p:spPr bwMode="auto">
          <a:xfrm>
            <a:off x="641350" y="512286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10</a:t>
            </a:r>
            <a:endParaRPr lang="en-AU"/>
          </a:p>
        </p:txBody>
      </p:sp>
      <p:sp>
        <p:nvSpPr>
          <p:cNvPr id="117791" name="Rectangle 31"/>
          <p:cNvSpPr>
            <a:spLocks noChangeArrowheads="1"/>
          </p:cNvSpPr>
          <p:nvPr/>
        </p:nvSpPr>
        <p:spPr bwMode="auto">
          <a:xfrm>
            <a:off x="641350" y="455136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20</a:t>
            </a:r>
            <a:endParaRPr lang="en-AU"/>
          </a:p>
        </p:txBody>
      </p:sp>
      <p:sp>
        <p:nvSpPr>
          <p:cNvPr id="117792" name="Rectangle 32"/>
          <p:cNvSpPr>
            <a:spLocks noChangeArrowheads="1"/>
          </p:cNvSpPr>
          <p:nvPr/>
        </p:nvSpPr>
        <p:spPr bwMode="auto">
          <a:xfrm>
            <a:off x="641350" y="3978275"/>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30</a:t>
            </a:r>
            <a:endParaRPr lang="en-AU"/>
          </a:p>
        </p:txBody>
      </p:sp>
      <p:sp>
        <p:nvSpPr>
          <p:cNvPr id="117793" name="Rectangle 33"/>
          <p:cNvSpPr>
            <a:spLocks noChangeArrowheads="1"/>
          </p:cNvSpPr>
          <p:nvPr/>
        </p:nvSpPr>
        <p:spPr bwMode="auto">
          <a:xfrm>
            <a:off x="641350" y="340518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40</a:t>
            </a:r>
            <a:endParaRPr lang="en-AU"/>
          </a:p>
        </p:txBody>
      </p:sp>
      <p:sp>
        <p:nvSpPr>
          <p:cNvPr id="117794" name="Rectangle 34"/>
          <p:cNvSpPr>
            <a:spLocks noChangeArrowheads="1"/>
          </p:cNvSpPr>
          <p:nvPr/>
        </p:nvSpPr>
        <p:spPr bwMode="auto">
          <a:xfrm>
            <a:off x="641350" y="283368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50</a:t>
            </a:r>
            <a:endParaRPr lang="en-AU"/>
          </a:p>
        </p:txBody>
      </p:sp>
      <p:sp>
        <p:nvSpPr>
          <p:cNvPr id="117795" name="Rectangle 35"/>
          <p:cNvSpPr>
            <a:spLocks noChangeArrowheads="1"/>
          </p:cNvSpPr>
          <p:nvPr/>
        </p:nvSpPr>
        <p:spPr bwMode="auto">
          <a:xfrm>
            <a:off x="641350" y="2260600"/>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60</a:t>
            </a:r>
            <a:endParaRPr lang="en-AU"/>
          </a:p>
        </p:txBody>
      </p:sp>
      <p:sp>
        <p:nvSpPr>
          <p:cNvPr id="117796" name="Rectangle 36"/>
          <p:cNvSpPr>
            <a:spLocks noChangeArrowheads="1"/>
          </p:cNvSpPr>
          <p:nvPr/>
        </p:nvSpPr>
        <p:spPr bwMode="auto">
          <a:xfrm>
            <a:off x="641350" y="168751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dirty="0">
                <a:solidFill>
                  <a:srgbClr val="000000"/>
                </a:solidFill>
              </a:rPr>
              <a:t>70</a:t>
            </a:r>
            <a:endParaRPr lang="en-AU" dirty="0"/>
          </a:p>
        </p:txBody>
      </p:sp>
      <p:sp>
        <p:nvSpPr>
          <p:cNvPr id="117797" name="Rectangle 37"/>
          <p:cNvSpPr>
            <a:spLocks noChangeArrowheads="1"/>
          </p:cNvSpPr>
          <p:nvPr/>
        </p:nvSpPr>
        <p:spPr bwMode="auto">
          <a:xfrm>
            <a:off x="100965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00</a:t>
            </a:r>
            <a:endParaRPr lang="en-AU"/>
          </a:p>
        </p:txBody>
      </p:sp>
      <p:sp>
        <p:nvSpPr>
          <p:cNvPr id="117798" name="Rectangle 38"/>
          <p:cNvSpPr>
            <a:spLocks noChangeArrowheads="1"/>
          </p:cNvSpPr>
          <p:nvPr/>
        </p:nvSpPr>
        <p:spPr bwMode="auto">
          <a:xfrm>
            <a:off x="154622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01</a:t>
            </a:r>
            <a:endParaRPr lang="en-AU"/>
          </a:p>
        </p:txBody>
      </p:sp>
      <p:sp>
        <p:nvSpPr>
          <p:cNvPr id="117799" name="Rectangle 39"/>
          <p:cNvSpPr>
            <a:spLocks noChangeArrowheads="1"/>
          </p:cNvSpPr>
          <p:nvPr/>
        </p:nvSpPr>
        <p:spPr bwMode="auto">
          <a:xfrm>
            <a:off x="208280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02</a:t>
            </a:r>
            <a:endParaRPr lang="en-AU"/>
          </a:p>
        </p:txBody>
      </p:sp>
      <p:sp>
        <p:nvSpPr>
          <p:cNvPr id="117800" name="Rectangle 40"/>
          <p:cNvSpPr>
            <a:spLocks noChangeArrowheads="1"/>
          </p:cNvSpPr>
          <p:nvPr/>
        </p:nvSpPr>
        <p:spPr bwMode="auto">
          <a:xfrm>
            <a:off x="261937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03</a:t>
            </a:r>
            <a:endParaRPr lang="en-AU"/>
          </a:p>
        </p:txBody>
      </p:sp>
      <p:sp>
        <p:nvSpPr>
          <p:cNvPr id="117801" name="Rectangle 41"/>
          <p:cNvSpPr>
            <a:spLocks noChangeArrowheads="1"/>
          </p:cNvSpPr>
          <p:nvPr/>
        </p:nvSpPr>
        <p:spPr bwMode="auto">
          <a:xfrm>
            <a:off x="315595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04</a:t>
            </a:r>
            <a:endParaRPr lang="en-AU"/>
          </a:p>
        </p:txBody>
      </p:sp>
      <p:sp>
        <p:nvSpPr>
          <p:cNvPr id="117802" name="Rectangle 42"/>
          <p:cNvSpPr>
            <a:spLocks noChangeArrowheads="1"/>
          </p:cNvSpPr>
          <p:nvPr/>
        </p:nvSpPr>
        <p:spPr bwMode="auto">
          <a:xfrm>
            <a:off x="369252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05</a:t>
            </a:r>
            <a:endParaRPr lang="en-AU"/>
          </a:p>
        </p:txBody>
      </p:sp>
      <p:sp>
        <p:nvSpPr>
          <p:cNvPr id="117803" name="Rectangle 43"/>
          <p:cNvSpPr>
            <a:spLocks noChangeArrowheads="1"/>
          </p:cNvSpPr>
          <p:nvPr/>
        </p:nvSpPr>
        <p:spPr bwMode="auto">
          <a:xfrm>
            <a:off x="422910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06</a:t>
            </a:r>
            <a:endParaRPr lang="en-AU"/>
          </a:p>
        </p:txBody>
      </p:sp>
      <p:sp>
        <p:nvSpPr>
          <p:cNvPr id="117804" name="Rectangle 44"/>
          <p:cNvSpPr>
            <a:spLocks noChangeArrowheads="1"/>
          </p:cNvSpPr>
          <p:nvPr/>
        </p:nvSpPr>
        <p:spPr bwMode="auto">
          <a:xfrm>
            <a:off x="476567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07</a:t>
            </a:r>
            <a:endParaRPr lang="en-AU"/>
          </a:p>
        </p:txBody>
      </p:sp>
      <p:sp>
        <p:nvSpPr>
          <p:cNvPr id="117805" name="Rectangle 45"/>
          <p:cNvSpPr>
            <a:spLocks noChangeArrowheads="1"/>
          </p:cNvSpPr>
          <p:nvPr/>
        </p:nvSpPr>
        <p:spPr bwMode="auto">
          <a:xfrm>
            <a:off x="530225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08</a:t>
            </a:r>
            <a:endParaRPr lang="en-AU"/>
          </a:p>
        </p:txBody>
      </p:sp>
      <p:sp>
        <p:nvSpPr>
          <p:cNvPr id="117806" name="Rectangle 46"/>
          <p:cNvSpPr>
            <a:spLocks noChangeArrowheads="1"/>
          </p:cNvSpPr>
          <p:nvPr/>
        </p:nvSpPr>
        <p:spPr bwMode="auto">
          <a:xfrm>
            <a:off x="582612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09</a:t>
            </a:r>
            <a:endParaRPr lang="en-AU"/>
          </a:p>
        </p:txBody>
      </p:sp>
      <p:sp>
        <p:nvSpPr>
          <p:cNvPr id="117807" name="Rectangle 47"/>
          <p:cNvSpPr>
            <a:spLocks noChangeArrowheads="1"/>
          </p:cNvSpPr>
          <p:nvPr/>
        </p:nvSpPr>
        <p:spPr bwMode="auto">
          <a:xfrm>
            <a:off x="636270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10</a:t>
            </a:r>
            <a:endParaRPr lang="en-AU"/>
          </a:p>
        </p:txBody>
      </p:sp>
      <p:sp>
        <p:nvSpPr>
          <p:cNvPr id="117808" name="Rectangle 48"/>
          <p:cNvSpPr>
            <a:spLocks noChangeArrowheads="1"/>
          </p:cNvSpPr>
          <p:nvPr/>
        </p:nvSpPr>
        <p:spPr bwMode="auto">
          <a:xfrm>
            <a:off x="6899275"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11</a:t>
            </a:r>
            <a:endParaRPr lang="en-AU"/>
          </a:p>
        </p:txBody>
      </p:sp>
      <p:sp>
        <p:nvSpPr>
          <p:cNvPr id="117809" name="Rectangle 49"/>
          <p:cNvSpPr>
            <a:spLocks noChangeArrowheads="1"/>
          </p:cNvSpPr>
          <p:nvPr/>
        </p:nvSpPr>
        <p:spPr bwMode="auto">
          <a:xfrm>
            <a:off x="7435850" y="596423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00"/>
                </a:solidFill>
              </a:rPr>
              <a:t>12</a:t>
            </a:r>
            <a:endParaRPr lang="en-AU"/>
          </a:p>
        </p:txBody>
      </p:sp>
      <p:sp>
        <p:nvSpPr>
          <p:cNvPr id="117810" name="Rectangle 50"/>
          <p:cNvSpPr>
            <a:spLocks noChangeArrowheads="1"/>
          </p:cNvSpPr>
          <p:nvPr/>
        </p:nvSpPr>
        <p:spPr bwMode="auto">
          <a:xfrm>
            <a:off x="2200275" y="1965325"/>
            <a:ext cx="1460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00FF"/>
                </a:solidFill>
              </a:rPr>
              <a:t>US ISM (LHS)</a:t>
            </a:r>
            <a:endParaRPr lang="en-AU"/>
          </a:p>
        </p:txBody>
      </p:sp>
      <p:sp>
        <p:nvSpPr>
          <p:cNvPr id="117811" name="Rectangle 51"/>
          <p:cNvSpPr>
            <a:spLocks noChangeArrowheads="1"/>
          </p:cNvSpPr>
          <p:nvPr/>
        </p:nvSpPr>
        <p:spPr bwMode="auto">
          <a:xfrm>
            <a:off x="6659563" y="3284538"/>
            <a:ext cx="1193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FF0000"/>
                </a:solidFill>
              </a:rPr>
              <a:t>Japan PMI </a:t>
            </a:r>
            <a:endParaRPr lang="en-AU"/>
          </a:p>
        </p:txBody>
      </p:sp>
      <p:sp>
        <p:nvSpPr>
          <p:cNvPr id="117812" name="Rectangle 52"/>
          <p:cNvSpPr>
            <a:spLocks noChangeArrowheads="1"/>
          </p:cNvSpPr>
          <p:nvPr/>
        </p:nvSpPr>
        <p:spPr bwMode="auto">
          <a:xfrm>
            <a:off x="6948488" y="3573463"/>
            <a:ext cx="609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FF0000"/>
                </a:solidFill>
              </a:rPr>
              <a:t>(LHS)</a:t>
            </a:r>
            <a:endParaRPr lang="en-AU"/>
          </a:p>
        </p:txBody>
      </p:sp>
      <p:sp>
        <p:nvSpPr>
          <p:cNvPr id="117813" name="Rectangle 53"/>
          <p:cNvSpPr>
            <a:spLocks noChangeArrowheads="1"/>
          </p:cNvSpPr>
          <p:nvPr/>
        </p:nvSpPr>
        <p:spPr bwMode="auto">
          <a:xfrm>
            <a:off x="3059113" y="3141663"/>
            <a:ext cx="1587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697A14"/>
                </a:solidFill>
              </a:rPr>
              <a:t>European PMI </a:t>
            </a:r>
            <a:endParaRPr lang="en-AU"/>
          </a:p>
        </p:txBody>
      </p:sp>
      <p:sp>
        <p:nvSpPr>
          <p:cNvPr id="117814" name="Rectangle 54"/>
          <p:cNvSpPr>
            <a:spLocks noChangeArrowheads="1"/>
          </p:cNvSpPr>
          <p:nvPr/>
        </p:nvSpPr>
        <p:spPr bwMode="auto">
          <a:xfrm>
            <a:off x="3059113" y="3429000"/>
            <a:ext cx="609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697A14"/>
                </a:solidFill>
              </a:rPr>
              <a:t>(LHS)</a:t>
            </a:r>
            <a:endParaRPr lang="en-AU"/>
          </a:p>
        </p:txBody>
      </p:sp>
      <p:sp>
        <p:nvSpPr>
          <p:cNvPr id="117815" name="Rectangle 55"/>
          <p:cNvSpPr>
            <a:spLocks noChangeArrowheads="1"/>
          </p:cNvSpPr>
          <p:nvPr/>
        </p:nvSpPr>
        <p:spPr bwMode="auto">
          <a:xfrm>
            <a:off x="3752850" y="4781550"/>
            <a:ext cx="1803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800080"/>
                </a:solidFill>
              </a:rPr>
              <a:t>China PMI (RHS)</a:t>
            </a:r>
            <a:endParaRPr lang="en-AU"/>
          </a:p>
        </p:txBody>
      </p:sp>
      <p:sp>
        <p:nvSpPr>
          <p:cNvPr id="117816" name="Rectangle 56"/>
          <p:cNvSpPr>
            <a:spLocks noChangeArrowheads="1"/>
          </p:cNvSpPr>
          <p:nvPr/>
        </p:nvSpPr>
        <p:spPr bwMode="auto">
          <a:xfrm>
            <a:off x="1096963" y="2959100"/>
            <a:ext cx="6913562" cy="7938"/>
          </a:xfrm>
          <a:prstGeom prst="rect">
            <a:avLst/>
          </a:prstGeom>
          <a:solidFill>
            <a:srgbClr val="000000"/>
          </a:solidFill>
          <a:ln w="0">
            <a:solidFill>
              <a:srgbClr val="000000"/>
            </a:solidFill>
            <a:round/>
            <a:headEnd/>
            <a:tailEnd/>
          </a:ln>
        </p:spPr>
        <p:txBody>
          <a:bodyPr/>
          <a:lstStyle/>
          <a:p>
            <a:endParaRPr lang="en-AU"/>
          </a:p>
        </p:txBody>
      </p:sp>
      <p:sp>
        <p:nvSpPr>
          <p:cNvPr id="117817" name="Rectangle 57"/>
          <p:cNvSpPr>
            <a:spLocks noChangeArrowheads="1"/>
          </p:cNvSpPr>
          <p:nvPr/>
        </p:nvSpPr>
        <p:spPr bwMode="auto">
          <a:xfrm>
            <a:off x="1114425" y="4687888"/>
            <a:ext cx="6915150" cy="7937"/>
          </a:xfrm>
          <a:prstGeom prst="rect">
            <a:avLst/>
          </a:prstGeom>
          <a:solidFill>
            <a:srgbClr val="000000"/>
          </a:solidFill>
          <a:ln w="0">
            <a:solidFill>
              <a:srgbClr val="000000"/>
            </a:solidFill>
            <a:round/>
            <a:headEnd/>
            <a:tailEnd/>
          </a:ln>
        </p:spPr>
        <p:txBody>
          <a:bodyPr/>
          <a:lstStyle/>
          <a:p>
            <a:endParaRPr lang="en-AU"/>
          </a:p>
        </p:txBody>
      </p:sp>
      <p:sp>
        <p:nvSpPr>
          <p:cNvPr id="117818" name="Rectangle 58"/>
          <p:cNvSpPr>
            <a:spLocks noChangeArrowheads="1"/>
          </p:cNvSpPr>
          <p:nvPr/>
        </p:nvSpPr>
        <p:spPr bwMode="auto">
          <a:xfrm>
            <a:off x="3851275" y="3716338"/>
            <a:ext cx="170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00FF00"/>
                </a:solidFill>
              </a:rPr>
              <a:t>India PMI (RHS)</a:t>
            </a:r>
            <a:endParaRPr lang="en-AU"/>
          </a:p>
        </p:txBody>
      </p:sp>
      <p:sp>
        <p:nvSpPr>
          <p:cNvPr id="117819" name="Rectangle 59"/>
          <p:cNvSpPr>
            <a:spLocks noChangeArrowheads="1"/>
          </p:cNvSpPr>
          <p:nvPr/>
        </p:nvSpPr>
        <p:spPr bwMode="auto">
          <a:xfrm>
            <a:off x="6011863" y="5300663"/>
            <a:ext cx="1790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AU" sz="1800">
                <a:solidFill>
                  <a:srgbClr val="FF6600"/>
                </a:solidFill>
              </a:rPr>
              <a:t>Brazil PMI (RHS)</a:t>
            </a:r>
            <a:endParaRPr lang="en-AU"/>
          </a:p>
        </p:txBody>
      </p:sp>
      <p:pic>
        <p:nvPicPr>
          <p:cNvPr id="62" name="Picture 287" descr="AMP Capital logo_2 colour_cmy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1587" y="6161982"/>
            <a:ext cx="1514475" cy="3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61585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AU" smtClean="0"/>
              <a:t>Love and Haight</a:t>
            </a:r>
          </a:p>
        </p:txBody>
      </p:sp>
      <p:pic>
        <p:nvPicPr>
          <p:cNvPr id="911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700213"/>
            <a:ext cx="4176712"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Text Box 3"/>
          <p:cNvSpPr txBox="1">
            <a:spLocks noChangeArrowheads="1"/>
          </p:cNvSpPr>
          <p:nvPr/>
        </p:nvSpPr>
        <p:spPr bwMode="auto">
          <a:xfrm>
            <a:off x="323850" y="6237288"/>
            <a:ext cx="160337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800" b="0">
                <a:solidFill>
                  <a:schemeClr val="tx1"/>
                </a:solidFill>
              </a:rPr>
              <a:t>Source:  AMP Capital Investors</a:t>
            </a:r>
          </a:p>
        </p:txBody>
      </p:sp>
      <p:pic>
        <p:nvPicPr>
          <p:cNvPr id="7" name="Picture 287" descr="AMP Capital logo_2 colour_cmy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7323" y="6025588"/>
            <a:ext cx="2232248" cy="45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82025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a:prstGeom prst="rect">
            <a:avLst/>
          </a:prstGeom>
        </p:spPr>
        <p:txBody>
          <a:bodyPr/>
          <a:lstStyle/>
          <a:p>
            <a:r>
              <a:rPr lang="en-AU" sz="2400" smtClean="0"/>
              <a:t>The US has avoided the much feared “double dip recession”</a:t>
            </a:r>
          </a:p>
        </p:txBody>
      </p:sp>
      <p:sp>
        <p:nvSpPr>
          <p:cNvPr id="119812" name="Text Box 3"/>
          <p:cNvSpPr txBox="1">
            <a:spLocks noChangeArrowheads="1"/>
          </p:cNvSpPr>
          <p:nvPr/>
        </p:nvSpPr>
        <p:spPr bwMode="auto">
          <a:xfrm>
            <a:off x="395288" y="6237288"/>
            <a:ext cx="20701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spcAft>
                <a:spcPct val="35000"/>
              </a:spcAft>
              <a:buClr>
                <a:schemeClr val="accent2"/>
              </a:buClr>
              <a:buSzPct val="70000"/>
              <a:buFont typeface="Wingdings" pitchFamily="2" charset="2"/>
              <a:buNone/>
            </a:pPr>
            <a:r>
              <a:rPr lang="en-AU" sz="800" b="0">
                <a:solidFill>
                  <a:schemeClr val="tx1"/>
                </a:solidFill>
              </a:rPr>
              <a:t>Source:  Datastream,  AMP Capital Investors</a:t>
            </a:r>
            <a:r>
              <a:rPr lang="en-AU" sz="1100" b="0">
                <a:solidFill>
                  <a:schemeClr val="tx1"/>
                </a:solidFill>
              </a:rPr>
              <a:t> </a:t>
            </a:r>
          </a:p>
        </p:txBody>
      </p:sp>
      <p:sp>
        <p:nvSpPr>
          <p:cNvPr id="119813" name="Text Box 4"/>
          <p:cNvSpPr txBox="1">
            <a:spLocks noChangeArrowheads="1"/>
          </p:cNvSpPr>
          <p:nvPr/>
        </p:nvSpPr>
        <p:spPr bwMode="auto">
          <a:xfrm>
            <a:off x="1908175" y="1844675"/>
            <a:ext cx="10556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a:solidFill>
                  <a:schemeClr val="tx1"/>
                </a:solidFill>
              </a:rPr>
              <a:t>GDP Growth</a:t>
            </a:r>
          </a:p>
        </p:txBody>
      </p:sp>
      <p:sp>
        <p:nvSpPr>
          <p:cNvPr id="119814" name="Text Box 5"/>
          <p:cNvSpPr txBox="1">
            <a:spLocks noChangeArrowheads="1"/>
          </p:cNvSpPr>
          <p:nvPr/>
        </p:nvSpPr>
        <p:spPr bwMode="auto">
          <a:xfrm>
            <a:off x="6227763" y="1844675"/>
            <a:ext cx="9953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a:solidFill>
                  <a:schemeClr val="tx1"/>
                </a:solidFill>
              </a:rPr>
              <a:t>Retail Sales</a:t>
            </a:r>
          </a:p>
        </p:txBody>
      </p:sp>
      <p:pic>
        <p:nvPicPr>
          <p:cNvPr id="119815" name="Picture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1951038"/>
            <a:ext cx="4392612" cy="437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9816" name="Picture 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25" y="1989138"/>
            <a:ext cx="4319588"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87" descr="AMP Capital logo_2 colour_cmy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6869" y="6010450"/>
            <a:ext cx="2434906" cy="50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000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2"/>
          <p:cNvSpPr>
            <a:spLocks noGrp="1" noChangeArrowheads="1"/>
          </p:cNvSpPr>
          <p:nvPr>
            <p:ph type="title"/>
          </p:nvPr>
        </p:nvSpPr>
        <p:spPr>
          <a:prstGeom prst="rect">
            <a:avLst/>
          </a:prstGeom>
          <a:noFill/>
        </p:spPr>
        <p:txBody>
          <a:bodyPr/>
          <a:lstStyle/>
          <a:p>
            <a:r>
              <a:rPr lang="en-AU" sz="2400" smtClean="0"/>
              <a:t>There is no sign of a hard landing in China and authorities are starting to ease up on the policy brake</a:t>
            </a:r>
          </a:p>
        </p:txBody>
      </p:sp>
      <p:sp>
        <p:nvSpPr>
          <p:cNvPr id="135171" name="Slide Number Placeholder 4"/>
          <p:cNvSpPr txBox="1">
            <a:spLocks noGrp="1"/>
          </p:cNvSpPr>
          <p:nvPr/>
        </p:nvSpPr>
        <p:spPr bwMode="auto">
          <a:xfrm>
            <a:off x="481013" y="6326188"/>
            <a:ext cx="685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fld id="{04271A33-CFD5-4B4E-AD3C-2B810AE57FE1}" type="slidenum">
              <a:rPr lang="en-AU" sz="1000" b="0">
                <a:solidFill>
                  <a:schemeClr val="bg1"/>
                </a:solidFill>
              </a:rPr>
              <a:pPr/>
              <a:t>9</a:t>
            </a:fld>
            <a:endParaRPr lang="en-AU" sz="1000" b="0">
              <a:solidFill>
                <a:schemeClr val="bg1"/>
              </a:solidFill>
            </a:endParaRPr>
          </a:p>
        </p:txBody>
      </p:sp>
      <p:sp>
        <p:nvSpPr>
          <p:cNvPr id="135173" name="Text Box 3"/>
          <p:cNvSpPr txBox="1">
            <a:spLocks noChangeArrowheads="1"/>
          </p:cNvSpPr>
          <p:nvPr/>
        </p:nvSpPr>
        <p:spPr bwMode="auto">
          <a:xfrm>
            <a:off x="323850" y="6308725"/>
            <a:ext cx="21590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pPr algn="ctr"/>
            <a:r>
              <a:rPr lang="en-AU" sz="800" b="0">
                <a:solidFill>
                  <a:schemeClr val="tx1"/>
                </a:solidFill>
              </a:rPr>
              <a:t>Source: Datastream, AMP Capital Investors</a:t>
            </a:r>
          </a:p>
        </p:txBody>
      </p:sp>
      <p:sp>
        <p:nvSpPr>
          <p:cNvPr id="135174" name="Text Box 6"/>
          <p:cNvSpPr txBox="1">
            <a:spLocks noChangeArrowheads="1"/>
          </p:cNvSpPr>
          <p:nvPr/>
        </p:nvSpPr>
        <p:spPr bwMode="auto">
          <a:xfrm>
            <a:off x="1692275" y="1773238"/>
            <a:ext cx="13493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a:solidFill>
                  <a:schemeClr val="tx1"/>
                </a:solidFill>
              </a:rPr>
              <a:t>Growth Slowing</a:t>
            </a:r>
          </a:p>
        </p:txBody>
      </p:sp>
      <p:sp>
        <p:nvSpPr>
          <p:cNvPr id="135175" name="Text Box 7"/>
          <p:cNvSpPr txBox="1">
            <a:spLocks noChangeArrowheads="1"/>
          </p:cNvSpPr>
          <p:nvPr/>
        </p:nvSpPr>
        <p:spPr bwMode="auto">
          <a:xfrm>
            <a:off x="5508625" y="1773238"/>
            <a:ext cx="270033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b="1">
                <a:solidFill>
                  <a:schemeClr val="tx2"/>
                </a:solidFill>
                <a:latin typeface="Arial" charset="0"/>
              </a:defRPr>
            </a:lvl1pPr>
            <a:lvl2pPr marL="742950" indent="-285750" algn="l">
              <a:defRPr sz="2400" b="1">
                <a:solidFill>
                  <a:schemeClr val="tx2"/>
                </a:solidFill>
                <a:latin typeface="Arial" charset="0"/>
              </a:defRPr>
            </a:lvl2pPr>
            <a:lvl3pPr marL="1143000" indent="-228600" algn="l">
              <a:defRPr sz="2400" b="1">
                <a:solidFill>
                  <a:schemeClr val="tx2"/>
                </a:solidFill>
                <a:latin typeface="Arial" charset="0"/>
              </a:defRPr>
            </a:lvl3pPr>
            <a:lvl4pPr marL="1600200" indent="-228600" algn="l">
              <a:defRPr sz="2400" b="1">
                <a:solidFill>
                  <a:schemeClr val="tx2"/>
                </a:solidFill>
                <a:latin typeface="Arial" charset="0"/>
              </a:defRPr>
            </a:lvl4pPr>
            <a:lvl5pPr marL="2057400" indent="-228600" algn="l">
              <a:defRPr sz="2400" b="1">
                <a:solidFill>
                  <a:schemeClr val="tx2"/>
                </a:solidFill>
                <a:latin typeface="Arial" charset="0"/>
              </a:defRPr>
            </a:lvl5pPr>
            <a:lvl6pPr marL="2514600" indent="-228600" eaLnBrk="0" fontAlgn="base" hangingPunct="0">
              <a:spcBef>
                <a:spcPct val="0"/>
              </a:spcBef>
              <a:spcAft>
                <a:spcPct val="0"/>
              </a:spcAft>
              <a:defRPr sz="2400" b="1">
                <a:solidFill>
                  <a:schemeClr val="tx2"/>
                </a:solidFill>
                <a:latin typeface="Arial" charset="0"/>
              </a:defRPr>
            </a:lvl6pPr>
            <a:lvl7pPr marL="2971800" indent="-228600" eaLnBrk="0" fontAlgn="base" hangingPunct="0">
              <a:spcBef>
                <a:spcPct val="0"/>
              </a:spcBef>
              <a:spcAft>
                <a:spcPct val="0"/>
              </a:spcAft>
              <a:defRPr sz="2400" b="1">
                <a:solidFill>
                  <a:schemeClr val="tx2"/>
                </a:solidFill>
                <a:latin typeface="Arial" charset="0"/>
              </a:defRPr>
            </a:lvl7pPr>
            <a:lvl8pPr marL="3429000" indent="-228600" eaLnBrk="0" fontAlgn="base" hangingPunct="0">
              <a:spcBef>
                <a:spcPct val="0"/>
              </a:spcBef>
              <a:spcAft>
                <a:spcPct val="0"/>
              </a:spcAft>
              <a:defRPr sz="2400" b="1">
                <a:solidFill>
                  <a:schemeClr val="tx2"/>
                </a:solidFill>
                <a:latin typeface="Arial" charset="0"/>
              </a:defRPr>
            </a:lvl8pPr>
            <a:lvl9pPr marL="3886200" indent="-228600" eaLnBrk="0" fontAlgn="base" hangingPunct="0">
              <a:spcBef>
                <a:spcPct val="0"/>
              </a:spcBef>
              <a:spcAft>
                <a:spcPct val="0"/>
              </a:spcAft>
              <a:defRPr sz="2400" b="1">
                <a:solidFill>
                  <a:schemeClr val="tx2"/>
                </a:solidFill>
                <a:latin typeface="Arial" charset="0"/>
              </a:defRPr>
            </a:lvl9pPr>
          </a:lstStyle>
          <a:p>
            <a:r>
              <a:rPr lang="en-AU" sz="1400">
                <a:solidFill>
                  <a:schemeClr val="tx1"/>
                </a:solidFill>
              </a:rPr>
              <a:t>Cooling Inflation = room to ease</a:t>
            </a:r>
          </a:p>
        </p:txBody>
      </p:sp>
      <p:pic>
        <p:nvPicPr>
          <p:cNvPr id="135176" name="Picture 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388" y="1917700"/>
            <a:ext cx="4319587" cy="43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177" name="Picture 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917700"/>
            <a:ext cx="4319588" cy="43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87" descr="AMP Capital logo_2 colour_cmy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0412" y="6059766"/>
            <a:ext cx="2033588" cy="41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13349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1698</Words>
  <Application>Microsoft Office PowerPoint</Application>
  <PresentationFormat>On-screen Show (4:3)</PresentationFormat>
  <Paragraphs>431</Paragraphs>
  <Slides>30</Slides>
  <Notes>10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Office Theme</vt:lpstr>
      <vt:lpstr>Custom Design</vt:lpstr>
      <vt:lpstr>Australian Economic Market Outlook and implications for investors  Shane Oliver Head of Investment Strategy and Chief Economist </vt:lpstr>
      <vt:lpstr>PowerPoint Presentation</vt:lpstr>
      <vt:lpstr>PowerPoint Presentation</vt:lpstr>
      <vt:lpstr>Europe is probably already in recession, but recent economic indicators have improved…</vt:lpstr>
      <vt:lpstr>…and ECB support for banks and bond buying suggest the risk of a meltdown has faded</vt:lpstr>
      <vt:lpstr>Global business conditions indicators generally have stabilised or improved – suggesting less risk of global recession</vt:lpstr>
      <vt:lpstr>Love and Haight</vt:lpstr>
      <vt:lpstr>The US has avoided the much feared “double dip recession”</vt:lpstr>
      <vt:lpstr>There is no sign of a hard landing in China and authorities are starting to ease up on the policy brake</vt:lpstr>
      <vt:lpstr>Emerging countries are the dominant driver of global growth</vt:lpstr>
      <vt:lpstr>Interest rates are likely to remain low globally. Australian and European interest rates to fall further</vt:lpstr>
      <vt:lpstr>PowerPoint Presentation</vt:lpstr>
      <vt:lpstr>Australia is not immune, but is reasonably well placed</vt:lpstr>
      <vt:lpstr>Australian household saving rate is near top of the OECD</vt:lpstr>
      <vt:lpstr>Global growth watch list for 2012</vt:lpstr>
      <vt:lpstr>Australian shares are way below the level suggested by profits</vt:lpstr>
      <vt:lpstr>Australian shares are providing a higher cash flow than bonds and bank deposits</vt:lpstr>
      <vt:lpstr>There is plenty of scepticism regarding shares and plenty of cash still on the sidelines</vt:lpstr>
      <vt:lpstr>The power of compound interest</vt:lpstr>
      <vt:lpstr>Shares beat cash &amp; bonds over long term - Australia </vt:lpstr>
      <vt:lpstr>Commercial property is more attractive than housing given much higher rental yields</vt:lpstr>
      <vt:lpstr>Very low bond yields will mean low returns over the next 5-10 years</vt:lpstr>
      <vt:lpstr>Commodity prices still in a long term uptrend</vt:lpstr>
      <vt:lpstr>Huge catch-up potential in China, along with other emerging countries, will drive commodity demand</vt:lpstr>
      <vt:lpstr>Expect the $A to remain relatively strong</vt:lpstr>
      <vt:lpstr>Medium term returns in traditional assets are likely to remain constrained and volatile</vt:lpstr>
      <vt:lpstr>Projected medium term returns, %pa, pre fees and taxes</vt:lpstr>
      <vt:lpstr>Outlook for 2012</vt:lpstr>
      <vt:lpstr>What should investors consider in the current environment?</vt:lpstr>
      <vt:lpstr>Important note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Alex Dunkley</cp:lastModifiedBy>
  <cp:revision>32</cp:revision>
  <dcterms:created xsi:type="dcterms:W3CDTF">2011-09-20T01:58:18Z</dcterms:created>
  <dcterms:modified xsi:type="dcterms:W3CDTF">2012-02-10T01:54:35Z</dcterms:modified>
</cp:coreProperties>
</file>