
<file path=[Content_Types].xml><?xml version="1.0" encoding="utf-8"?>
<Types xmlns="http://schemas.openxmlformats.org/package/2006/content-types">
  <Default Extension="png" ContentType="image/png"/>
  <Default Extension="jpeg" ContentType="image/jpeg"/>
  <Default Extension="xls" ContentType="application/vnd.ms-excel"/>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handoutMasterIdLst>
    <p:handoutMasterId r:id="rId37"/>
  </p:handoutMasterIdLst>
  <p:sldIdLst>
    <p:sldId id="256" r:id="rId3"/>
    <p:sldId id="259" r:id="rId4"/>
    <p:sldId id="291" r:id="rId5"/>
    <p:sldId id="260" r:id="rId6"/>
    <p:sldId id="308" r:id="rId7"/>
    <p:sldId id="295" r:id="rId8"/>
    <p:sldId id="296" r:id="rId9"/>
    <p:sldId id="292" r:id="rId10"/>
    <p:sldId id="312" r:id="rId11"/>
    <p:sldId id="297" r:id="rId12"/>
    <p:sldId id="300" r:id="rId13"/>
    <p:sldId id="293" r:id="rId14"/>
    <p:sldId id="301" r:id="rId15"/>
    <p:sldId id="302" r:id="rId16"/>
    <p:sldId id="311" r:id="rId17"/>
    <p:sldId id="294" r:id="rId18"/>
    <p:sldId id="271" r:id="rId19"/>
    <p:sldId id="306" r:id="rId20"/>
    <p:sldId id="269" r:id="rId21"/>
    <p:sldId id="270" r:id="rId22"/>
    <p:sldId id="290" r:id="rId23"/>
    <p:sldId id="273" r:id="rId24"/>
    <p:sldId id="261" r:id="rId25"/>
    <p:sldId id="262" r:id="rId26"/>
    <p:sldId id="263" r:id="rId27"/>
    <p:sldId id="274" r:id="rId28"/>
    <p:sldId id="275" r:id="rId29"/>
    <p:sldId id="281" r:id="rId30"/>
    <p:sldId id="284" r:id="rId31"/>
    <p:sldId id="304" r:id="rId32"/>
    <p:sldId id="309" r:id="rId33"/>
    <p:sldId id="285" r:id="rId34"/>
    <p:sldId id="287" r:id="rId3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1B34"/>
    <a:srgbClr val="717075"/>
    <a:srgbClr val="404040"/>
    <a:srgbClr val="DDDDDD"/>
    <a:srgbClr val="4F81BD"/>
    <a:srgbClr val="F894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79101" autoAdjust="0"/>
  </p:normalViewPr>
  <p:slideViewPr>
    <p:cSldViewPr>
      <p:cViewPr>
        <p:scale>
          <a:sx n="120" d="100"/>
          <a:sy n="120" d="100"/>
        </p:scale>
        <p:origin x="-738" y="-4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80" d="100"/>
          <a:sy n="80" d="100"/>
        </p:scale>
        <p:origin x="-20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oleObject" Target="file:///E:\Vanguard\Vanguard%20data.xlsb"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9276111685625612E-2"/>
          <c:y val="2.8813559322033888E-2"/>
          <c:w val="0.83764219234746662"/>
          <c:h val="0.75932203389830566"/>
        </c:manualLayout>
      </c:layout>
      <c:barChart>
        <c:barDir val="col"/>
        <c:grouping val="stacked"/>
        <c:varyColors val="0"/>
        <c:ser>
          <c:idx val="0"/>
          <c:order val="0"/>
          <c:tx>
            <c:strRef>
              <c:f>Sheet1!$A$2</c:f>
              <c:strCache>
                <c:ptCount val="1"/>
                <c:pt idx="0">
                  <c:v>U.S.-listed ETP assets</c:v>
                </c:pt>
              </c:strCache>
            </c:strRef>
          </c:tx>
          <c:spPr>
            <a:solidFill>
              <a:schemeClr val="accent2"/>
            </a:solidFill>
            <a:ln w="18243">
              <a:noFill/>
            </a:ln>
          </c:spPr>
          <c:invertIfNegative val="0"/>
          <c:cat>
            <c:numRef>
              <c:f>Sheet1!$B$1:$S$1</c:f>
              <c:numCache>
                <c:formatCode>General</c:formatCode>
                <c:ptCount val="18"/>
                <c:pt idx="0">
                  <c:v>1993</c:v>
                </c:pt>
                <c:pt idx="1">
                  <c:v>1994</c:v>
                </c:pt>
                <c:pt idx="2">
                  <c:v>1995</c:v>
                </c:pt>
                <c:pt idx="3">
                  <c:v>1996</c:v>
                </c:pt>
                <c:pt idx="4">
                  <c:v>1997</c:v>
                </c:pt>
                <c:pt idx="5">
                  <c:v>1998</c:v>
                </c:pt>
                <c:pt idx="6">
                  <c:v>1999</c:v>
                </c:pt>
                <c:pt idx="7">
                  <c:v>2000</c:v>
                </c:pt>
                <c:pt idx="8">
                  <c:v>2001</c:v>
                </c:pt>
                <c:pt idx="9">
                  <c:v>2002</c:v>
                </c:pt>
                <c:pt idx="10">
                  <c:v>2003</c:v>
                </c:pt>
                <c:pt idx="11">
                  <c:v>2004</c:v>
                </c:pt>
                <c:pt idx="12">
                  <c:v>2005</c:v>
                </c:pt>
                <c:pt idx="13">
                  <c:v>2006</c:v>
                </c:pt>
                <c:pt idx="14" formatCode="0">
                  <c:v>2007</c:v>
                </c:pt>
                <c:pt idx="15">
                  <c:v>2008</c:v>
                </c:pt>
                <c:pt idx="16">
                  <c:v>2009</c:v>
                </c:pt>
                <c:pt idx="17">
                  <c:v>2010</c:v>
                </c:pt>
              </c:numCache>
            </c:numRef>
          </c:cat>
          <c:val>
            <c:numRef>
              <c:f>Sheet1!$B$2:$S$2</c:f>
              <c:numCache>
                <c:formatCode>General</c:formatCode>
                <c:ptCount val="18"/>
                <c:pt idx="0">
                  <c:v>0.5</c:v>
                </c:pt>
                <c:pt idx="1">
                  <c:v>0.4</c:v>
                </c:pt>
                <c:pt idx="2">
                  <c:v>1.1000000000000001</c:v>
                </c:pt>
                <c:pt idx="3">
                  <c:v>2.4</c:v>
                </c:pt>
                <c:pt idx="4">
                  <c:v>6.7</c:v>
                </c:pt>
                <c:pt idx="5">
                  <c:v>15.6</c:v>
                </c:pt>
                <c:pt idx="6">
                  <c:v>35.800000000000004</c:v>
                </c:pt>
                <c:pt idx="7">
                  <c:v>70.599999999999994</c:v>
                </c:pt>
                <c:pt idx="8">
                  <c:v>88.4</c:v>
                </c:pt>
                <c:pt idx="9">
                  <c:v>106.8</c:v>
                </c:pt>
                <c:pt idx="10">
                  <c:v>156.80000000000001</c:v>
                </c:pt>
                <c:pt idx="11">
                  <c:v>236.6</c:v>
                </c:pt>
                <c:pt idx="12">
                  <c:v>313.8</c:v>
                </c:pt>
                <c:pt idx="13">
                  <c:v>433</c:v>
                </c:pt>
                <c:pt idx="14">
                  <c:v>588</c:v>
                </c:pt>
                <c:pt idx="15">
                  <c:v>536</c:v>
                </c:pt>
                <c:pt idx="16">
                  <c:v>789</c:v>
                </c:pt>
                <c:pt idx="17" formatCode="#,##0">
                  <c:v>1014</c:v>
                </c:pt>
              </c:numCache>
            </c:numRef>
          </c:val>
        </c:ser>
        <c:ser>
          <c:idx val="2"/>
          <c:order val="1"/>
          <c:tx>
            <c:strRef>
              <c:f>Sheet1!$A$3</c:f>
              <c:strCache>
                <c:ptCount val="1"/>
                <c:pt idx="0">
                  <c:v>Worldwide ETP assets ex-US</c:v>
                </c:pt>
              </c:strCache>
            </c:strRef>
          </c:tx>
          <c:spPr>
            <a:solidFill>
              <a:srgbClr val="CCC18C"/>
            </a:solidFill>
            <a:ln w="18243">
              <a:noFill/>
            </a:ln>
          </c:spPr>
          <c:invertIfNegative val="0"/>
          <c:cat>
            <c:numRef>
              <c:f>Sheet1!$B$1:$S$1</c:f>
              <c:numCache>
                <c:formatCode>General</c:formatCode>
                <c:ptCount val="18"/>
                <c:pt idx="0">
                  <c:v>1993</c:v>
                </c:pt>
                <c:pt idx="1">
                  <c:v>1994</c:v>
                </c:pt>
                <c:pt idx="2">
                  <c:v>1995</c:v>
                </c:pt>
                <c:pt idx="3">
                  <c:v>1996</c:v>
                </c:pt>
                <c:pt idx="4">
                  <c:v>1997</c:v>
                </c:pt>
                <c:pt idx="5">
                  <c:v>1998</c:v>
                </c:pt>
                <c:pt idx="6">
                  <c:v>1999</c:v>
                </c:pt>
                <c:pt idx="7">
                  <c:v>2000</c:v>
                </c:pt>
                <c:pt idx="8">
                  <c:v>2001</c:v>
                </c:pt>
                <c:pt idx="9">
                  <c:v>2002</c:v>
                </c:pt>
                <c:pt idx="10">
                  <c:v>2003</c:v>
                </c:pt>
                <c:pt idx="11">
                  <c:v>2004</c:v>
                </c:pt>
                <c:pt idx="12">
                  <c:v>2005</c:v>
                </c:pt>
                <c:pt idx="13">
                  <c:v>2006</c:v>
                </c:pt>
                <c:pt idx="14" formatCode="0">
                  <c:v>2007</c:v>
                </c:pt>
                <c:pt idx="15">
                  <c:v>2008</c:v>
                </c:pt>
                <c:pt idx="16">
                  <c:v>2009</c:v>
                </c:pt>
                <c:pt idx="17">
                  <c:v>2010</c:v>
                </c:pt>
              </c:numCache>
            </c:numRef>
          </c:cat>
          <c:val>
            <c:numRef>
              <c:f>Sheet1!$B$3:$S$3</c:f>
              <c:numCache>
                <c:formatCode>General</c:formatCode>
                <c:ptCount val="18"/>
                <c:pt idx="0">
                  <c:v>0.4</c:v>
                </c:pt>
                <c:pt idx="1">
                  <c:v>0.70000000000000051</c:v>
                </c:pt>
                <c:pt idx="2">
                  <c:v>1.3</c:v>
                </c:pt>
                <c:pt idx="3">
                  <c:v>2.9</c:v>
                </c:pt>
                <c:pt idx="4">
                  <c:v>1.5</c:v>
                </c:pt>
                <c:pt idx="5">
                  <c:v>2</c:v>
                </c:pt>
                <c:pt idx="6">
                  <c:v>3.8</c:v>
                </c:pt>
                <c:pt idx="7">
                  <c:v>3.7</c:v>
                </c:pt>
                <c:pt idx="8">
                  <c:v>16.399999999999999</c:v>
                </c:pt>
                <c:pt idx="9">
                  <c:v>34.800000000000004</c:v>
                </c:pt>
                <c:pt idx="10">
                  <c:v>55.2</c:v>
                </c:pt>
                <c:pt idx="11">
                  <c:v>73.2</c:v>
                </c:pt>
                <c:pt idx="12">
                  <c:v>113.9</c:v>
                </c:pt>
                <c:pt idx="13">
                  <c:v>169</c:v>
                </c:pt>
                <c:pt idx="14">
                  <c:v>228</c:v>
                </c:pt>
                <c:pt idx="15">
                  <c:v>180</c:v>
                </c:pt>
                <c:pt idx="16">
                  <c:v>369</c:v>
                </c:pt>
                <c:pt idx="17">
                  <c:v>455</c:v>
                </c:pt>
              </c:numCache>
            </c:numRef>
          </c:val>
        </c:ser>
        <c:dLbls>
          <c:showLegendKey val="0"/>
          <c:showVal val="0"/>
          <c:showCatName val="0"/>
          <c:showSerName val="0"/>
          <c:showPercent val="0"/>
          <c:showBubbleSize val="0"/>
        </c:dLbls>
        <c:gapWidth val="50"/>
        <c:overlap val="100"/>
        <c:axId val="24637440"/>
        <c:axId val="24638976"/>
      </c:barChart>
      <c:lineChart>
        <c:grouping val="standard"/>
        <c:varyColors val="0"/>
        <c:ser>
          <c:idx val="1"/>
          <c:order val="2"/>
          <c:tx>
            <c:strRef>
              <c:f>Sheet1!$A$4</c:f>
              <c:strCache>
                <c:ptCount val="1"/>
                <c:pt idx="0">
                  <c:v>No. of U.S.-listed ETPs</c:v>
                </c:pt>
              </c:strCache>
            </c:strRef>
          </c:tx>
          <c:spPr>
            <a:ln w="27364">
              <a:solidFill>
                <a:schemeClr val="hlink"/>
              </a:solidFill>
              <a:prstDash val="solid"/>
            </a:ln>
          </c:spPr>
          <c:marker>
            <c:symbol val="none"/>
          </c:marker>
          <c:cat>
            <c:numRef>
              <c:f>Sheet1!$B$1:$S$1</c:f>
              <c:numCache>
                <c:formatCode>General</c:formatCode>
                <c:ptCount val="18"/>
                <c:pt idx="0">
                  <c:v>1993</c:v>
                </c:pt>
                <c:pt idx="1">
                  <c:v>1994</c:v>
                </c:pt>
                <c:pt idx="2">
                  <c:v>1995</c:v>
                </c:pt>
                <c:pt idx="3">
                  <c:v>1996</c:v>
                </c:pt>
                <c:pt idx="4">
                  <c:v>1997</c:v>
                </c:pt>
                <c:pt idx="5">
                  <c:v>1998</c:v>
                </c:pt>
                <c:pt idx="6">
                  <c:v>1999</c:v>
                </c:pt>
                <c:pt idx="7">
                  <c:v>2000</c:v>
                </c:pt>
                <c:pt idx="8">
                  <c:v>2001</c:v>
                </c:pt>
                <c:pt idx="9">
                  <c:v>2002</c:v>
                </c:pt>
                <c:pt idx="10">
                  <c:v>2003</c:v>
                </c:pt>
                <c:pt idx="11">
                  <c:v>2004</c:v>
                </c:pt>
                <c:pt idx="12">
                  <c:v>2005</c:v>
                </c:pt>
                <c:pt idx="13">
                  <c:v>2006</c:v>
                </c:pt>
                <c:pt idx="14" formatCode="0">
                  <c:v>2007</c:v>
                </c:pt>
                <c:pt idx="15">
                  <c:v>2008</c:v>
                </c:pt>
                <c:pt idx="16">
                  <c:v>2009</c:v>
                </c:pt>
                <c:pt idx="17">
                  <c:v>2010</c:v>
                </c:pt>
              </c:numCache>
            </c:numRef>
          </c:cat>
          <c:val>
            <c:numRef>
              <c:f>Sheet1!$B$4:$S$4</c:f>
              <c:numCache>
                <c:formatCode>General</c:formatCode>
                <c:ptCount val="18"/>
                <c:pt idx="0">
                  <c:v>1</c:v>
                </c:pt>
                <c:pt idx="1">
                  <c:v>1</c:v>
                </c:pt>
                <c:pt idx="2">
                  <c:v>2</c:v>
                </c:pt>
                <c:pt idx="3">
                  <c:v>19</c:v>
                </c:pt>
                <c:pt idx="4">
                  <c:v>19</c:v>
                </c:pt>
                <c:pt idx="5">
                  <c:v>29</c:v>
                </c:pt>
                <c:pt idx="6">
                  <c:v>32</c:v>
                </c:pt>
                <c:pt idx="7">
                  <c:v>95</c:v>
                </c:pt>
                <c:pt idx="8">
                  <c:v>118</c:v>
                </c:pt>
                <c:pt idx="9">
                  <c:v>130</c:v>
                </c:pt>
                <c:pt idx="10">
                  <c:v>134</c:v>
                </c:pt>
                <c:pt idx="11">
                  <c:v>169</c:v>
                </c:pt>
                <c:pt idx="12">
                  <c:v>221</c:v>
                </c:pt>
                <c:pt idx="13">
                  <c:v>380</c:v>
                </c:pt>
                <c:pt idx="14">
                  <c:v>652</c:v>
                </c:pt>
                <c:pt idx="15">
                  <c:v>774</c:v>
                </c:pt>
                <c:pt idx="16">
                  <c:v>925</c:v>
                </c:pt>
                <c:pt idx="17" formatCode="#,##0">
                  <c:v>1103</c:v>
                </c:pt>
              </c:numCache>
            </c:numRef>
          </c:val>
          <c:smooth val="1"/>
        </c:ser>
        <c:ser>
          <c:idx val="3"/>
          <c:order val="3"/>
          <c:tx>
            <c:strRef>
              <c:f>Sheet1!$A$5</c:f>
              <c:strCache>
                <c:ptCount val="1"/>
                <c:pt idx="0">
                  <c:v>Worldwide No. of ETPs ex-US</c:v>
                </c:pt>
              </c:strCache>
            </c:strRef>
          </c:tx>
          <c:spPr>
            <a:ln w="27364">
              <a:solidFill>
                <a:srgbClr val="9A8419"/>
              </a:solidFill>
              <a:prstDash val="solid"/>
            </a:ln>
          </c:spPr>
          <c:marker>
            <c:symbol val="none"/>
          </c:marker>
          <c:cat>
            <c:numRef>
              <c:f>Sheet1!$B$1:$S$1</c:f>
              <c:numCache>
                <c:formatCode>General</c:formatCode>
                <c:ptCount val="18"/>
                <c:pt idx="0">
                  <c:v>1993</c:v>
                </c:pt>
                <c:pt idx="1">
                  <c:v>1994</c:v>
                </c:pt>
                <c:pt idx="2">
                  <c:v>1995</c:v>
                </c:pt>
                <c:pt idx="3">
                  <c:v>1996</c:v>
                </c:pt>
                <c:pt idx="4">
                  <c:v>1997</c:v>
                </c:pt>
                <c:pt idx="5">
                  <c:v>1998</c:v>
                </c:pt>
                <c:pt idx="6">
                  <c:v>1999</c:v>
                </c:pt>
                <c:pt idx="7">
                  <c:v>2000</c:v>
                </c:pt>
                <c:pt idx="8">
                  <c:v>2001</c:v>
                </c:pt>
                <c:pt idx="9">
                  <c:v>2002</c:v>
                </c:pt>
                <c:pt idx="10">
                  <c:v>2003</c:v>
                </c:pt>
                <c:pt idx="11">
                  <c:v>2004</c:v>
                </c:pt>
                <c:pt idx="12">
                  <c:v>2005</c:v>
                </c:pt>
                <c:pt idx="13">
                  <c:v>2006</c:v>
                </c:pt>
                <c:pt idx="14" formatCode="0">
                  <c:v>2007</c:v>
                </c:pt>
                <c:pt idx="15">
                  <c:v>2008</c:v>
                </c:pt>
                <c:pt idx="16">
                  <c:v>2009</c:v>
                </c:pt>
                <c:pt idx="17">
                  <c:v>2010</c:v>
                </c:pt>
              </c:numCache>
            </c:numRef>
          </c:cat>
          <c:val>
            <c:numRef>
              <c:f>Sheet1!$B$5:$S$5</c:f>
              <c:numCache>
                <c:formatCode>General</c:formatCode>
                <c:ptCount val="18"/>
                <c:pt idx="0">
                  <c:v>2</c:v>
                </c:pt>
                <c:pt idx="1">
                  <c:v>2</c:v>
                </c:pt>
                <c:pt idx="2">
                  <c:v>2</c:v>
                </c:pt>
                <c:pt idx="3">
                  <c:v>2</c:v>
                </c:pt>
                <c:pt idx="4">
                  <c:v>2</c:v>
                </c:pt>
                <c:pt idx="5">
                  <c:v>5</c:v>
                </c:pt>
                <c:pt idx="6">
                  <c:v>1</c:v>
                </c:pt>
                <c:pt idx="7">
                  <c:v>0</c:v>
                </c:pt>
                <c:pt idx="8">
                  <c:v>84</c:v>
                </c:pt>
                <c:pt idx="9">
                  <c:v>150</c:v>
                </c:pt>
                <c:pt idx="10">
                  <c:v>148</c:v>
                </c:pt>
                <c:pt idx="11">
                  <c:v>167</c:v>
                </c:pt>
                <c:pt idx="12">
                  <c:v>263</c:v>
                </c:pt>
                <c:pt idx="13">
                  <c:v>422</c:v>
                </c:pt>
                <c:pt idx="14">
                  <c:v>617</c:v>
                </c:pt>
                <c:pt idx="15">
                  <c:v>1412</c:v>
                </c:pt>
                <c:pt idx="16">
                  <c:v>1833</c:v>
                </c:pt>
                <c:pt idx="17" formatCode="#,##0">
                  <c:v>2502</c:v>
                </c:pt>
              </c:numCache>
            </c:numRef>
          </c:val>
          <c:smooth val="1"/>
        </c:ser>
        <c:dLbls>
          <c:showLegendKey val="0"/>
          <c:showVal val="0"/>
          <c:showCatName val="0"/>
          <c:showSerName val="0"/>
          <c:showPercent val="0"/>
          <c:showBubbleSize val="0"/>
        </c:dLbls>
        <c:marker val="1"/>
        <c:smooth val="0"/>
        <c:axId val="24640512"/>
        <c:axId val="24326912"/>
      </c:lineChart>
      <c:catAx>
        <c:axId val="24637440"/>
        <c:scaling>
          <c:orientation val="minMax"/>
        </c:scaling>
        <c:delete val="0"/>
        <c:axPos val="b"/>
        <c:numFmt formatCode="General" sourceLinked="1"/>
        <c:majorTickMark val="none"/>
        <c:minorTickMark val="none"/>
        <c:tickLblPos val="nextTo"/>
        <c:spPr>
          <a:ln w="9121">
            <a:solidFill>
              <a:srgbClr val="C0C0C0"/>
            </a:solidFill>
            <a:prstDash val="solid"/>
          </a:ln>
        </c:spPr>
        <c:txPr>
          <a:bodyPr rot="-2700000" vert="horz"/>
          <a:lstStyle/>
          <a:p>
            <a:pPr>
              <a:defRPr sz="1100" b="0" i="0" u="none" strike="noStrike" baseline="0">
                <a:solidFill>
                  <a:srgbClr val="000000"/>
                </a:solidFill>
                <a:latin typeface="+mn-lt"/>
                <a:ea typeface="Arial"/>
                <a:cs typeface="Arial"/>
              </a:defRPr>
            </a:pPr>
            <a:endParaRPr lang="en-US"/>
          </a:p>
        </c:txPr>
        <c:crossAx val="24638976"/>
        <c:crosses val="autoZero"/>
        <c:auto val="1"/>
        <c:lblAlgn val="ctr"/>
        <c:lblOffset val="100"/>
        <c:tickLblSkip val="1"/>
        <c:tickMarkSkip val="1"/>
        <c:noMultiLvlLbl val="0"/>
      </c:catAx>
      <c:valAx>
        <c:axId val="24638976"/>
        <c:scaling>
          <c:orientation val="minMax"/>
        </c:scaling>
        <c:delete val="0"/>
        <c:axPos val="l"/>
        <c:numFmt formatCode="\$#,##0" sourceLinked="0"/>
        <c:majorTickMark val="none"/>
        <c:minorTickMark val="none"/>
        <c:tickLblPos val="nextTo"/>
        <c:spPr>
          <a:ln w="9121">
            <a:solidFill>
              <a:srgbClr val="C0C0C0"/>
            </a:solidFill>
            <a:prstDash val="solid"/>
          </a:ln>
        </c:spPr>
        <c:txPr>
          <a:bodyPr rot="0" vert="horz"/>
          <a:lstStyle/>
          <a:p>
            <a:pPr>
              <a:defRPr sz="1100" b="0" i="0" u="none" strike="noStrike" baseline="0">
                <a:solidFill>
                  <a:srgbClr val="000000"/>
                </a:solidFill>
                <a:latin typeface="+mn-lt"/>
                <a:ea typeface="Arial"/>
                <a:cs typeface="Arial"/>
              </a:defRPr>
            </a:pPr>
            <a:endParaRPr lang="en-US"/>
          </a:p>
        </c:txPr>
        <c:crossAx val="24637440"/>
        <c:crosses val="autoZero"/>
        <c:crossBetween val="between"/>
      </c:valAx>
      <c:catAx>
        <c:axId val="24640512"/>
        <c:scaling>
          <c:orientation val="minMax"/>
        </c:scaling>
        <c:delete val="1"/>
        <c:axPos val="b"/>
        <c:numFmt formatCode="General" sourceLinked="1"/>
        <c:majorTickMark val="out"/>
        <c:minorTickMark val="none"/>
        <c:tickLblPos val="none"/>
        <c:crossAx val="24326912"/>
        <c:crosses val="autoZero"/>
        <c:auto val="1"/>
        <c:lblAlgn val="ctr"/>
        <c:lblOffset val="100"/>
        <c:noMultiLvlLbl val="0"/>
      </c:catAx>
      <c:valAx>
        <c:axId val="24326912"/>
        <c:scaling>
          <c:orientation val="minMax"/>
          <c:min val="0"/>
        </c:scaling>
        <c:delete val="0"/>
        <c:axPos val="r"/>
        <c:numFmt formatCode="General" sourceLinked="1"/>
        <c:majorTickMark val="none"/>
        <c:minorTickMark val="none"/>
        <c:tickLblPos val="nextTo"/>
        <c:spPr>
          <a:ln w="9121">
            <a:solidFill>
              <a:srgbClr val="C0C0C0"/>
            </a:solidFill>
            <a:prstDash val="solid"/>
          </a:ln>
        </c:spPr>
        <c:txPr>
          <a:bodyPr rot="0" vert="horz"/>
          <a:lstStyle/>
          <a:p>
            <a:pPr>
              <a:defRPr sz="1100" b="0" i="0" u="none" strike="noStrike" baseline="0">
                <a:solidFill>
                  <a:srgbClr val="000000"/>
                </a:solidFill>
                <a:latin typeface="+mn-lt"/>
                <a:ea typeface="Arial"/>
                <a:cs typeface="Arial"/>
              </a:defRPr>
            </a:pPr>
            <a:endParaRPr lang="en-US"/>
          </a:p>
        </c:txPr>
        <c:crossAx val="24640512"/>
        <c:crosses val="max"/>
        <c:crossBetween val="between"/>
      </c:valAx>
      <c:spPr>
        <a:noFill/>
        <a:ln w="18243">
          <a:noFill/>
        </a:ln>
      </c:spPr>
    </c:plotArea>
    <c:legend>
      <c:legendPos val="b"/>
      <c:layout/>
      <c:overlay val="0"/>
      <c:spPr>
        <a:noFill/>
        <a:ln w="18243">
          <a:noFill/>
        </a:ln>
      </c:spPr>
      <c:txPr>
        <a:bodyPr/>
        <a:lstStyle/>
        <a:p>
          <a:pPr>
            <a:defRPr sz="1100" b="0" i="0" u="none" strike="noStrike" baseline="0">
              <a:solidFill>
                <a:srgbClr val="000000"/>
              </a:solidFill>
              <a:latin typeface="+mn-lt"/>
              <a:ea typeface="Arial"/>
              <a:cs typeface="Arial"/>
            </a:defRPr>
          </a:pPr>
          <a:endParaRPr lang="en-US"/>
        </a:p>
      </c:txPr>
    </c:legend>
    <c:plotVisOnly val="1"/>
    <c:dispBlanksAs val="gap"/>
    <c:showDLblsOverMax val="0"/>
  </c:chart>
  <c:spPr>
    <a:noFill/>
    <a:ln>
      <a:noFill/>
    </a:ln>
  </c:spPr>
  <c:txPr>
    <a:bodyPr/>
    <a:lstStyle/>
    <a:p>
      <a:pPr>
        <a:defRPr sz="1005" b="0"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235210351919365"/>
          <c:y val="0.17871452716791641"/>
          <c:w val="0.78927989687444933"/>
          <c:h val="0.50273639686814231"/>
        </c:manualLayout>
      </c:layout>
      <c:lineChart>
        <c:grouping val="standard"/>
        <c:varyColors val="0"/>
        <c:ser>
          <c:idx val="0"/>
          <c:order val="0"/>
          <c:tx>
            <c:strRef>
              <c:f>'historical FUM'!$B$26</c:f>
              <c:strCache>
                <c:ptCount val="1"/>
                <c:pt idx="0">
                  <c:v>Advised</c:v>
                </c:pt>
              </c:strCache>
            </c:strRef>
          </c:tx>
          <c:spPr>
            <a:ln w="38100">
              <a:solidFill>
                <a:srgbClr val="FFFF66">
                  <a:lumMod val="50000"/>
                </a:srgbClr>
              </a:solidFill>
            </a:ln>
          </c:spPr>
          <c:marker>
            <c:symbol val="none"/>
          </c:marker>
          <c:dLbls>
            <c:dLbl>
              <c:idx val="5"/>
              <c:layout>
                <c:manualLayout>
                  <c:x val="-4.5603674147983988E-3"/>
                  <c:y val="-4.7161125205906984E-2"/>
                </c:manualLayout>
              </c:layout>
              <c:tx>
                <c:rich>
                  <a:bodyPr/>
                  <a:lstStyle/>
                  <a:p>
                    <a:r>
                      <a:rPr lang="en-US" dirty="0" smtClean="0"/>
                      <a:t>19,082 </a:t>
                    </a:r>
                    <a:endParaRPr lang="en-US" dirty="0"/>
                  </a:p>
                </c:rich>
              </c:tx>
              <c:showLegendKey val="0"/>
              <c:showVal val="1"/>
              <c:showCatName val="0"/>
              <c:showSerName val="0"/>
              <c:showPercent val="0"/>
              <c:showBubbleSize val="0"/>
            </c:dLbl>
            <c:spPr>
              <a:noFill/>
            </c:spPr>
            <c:txPr>
              <a:bodyPr/>
              <a:lstStyle/>
              <a:p>
                <a:pPr>
                  <a:defRPr sz="1600">
                    <a:latin typeface="Arial" pitchFamily="34" charset="0"/>
                    <a:cs typeface="Arial" pitchFamily="34" charset="0"/>
                  </a:defRPr>
                </a:pPr>
                <a:endParaRPr lang="en-US"/>
              </a:p>
            </c:txPr>
            <c:showLegendKey val="0"/>
            <c:showVal val="0"/>
            <c:showCatName val="0"/>
            <c:showSerName val="0"/>
            <c:showPercent val="0"/>
            <c:showBubbleSize val="0"/>
          </c:dLbls>
          <c:cat>
            <c:numRef>
              <c:f>'historical FUM'!$C$2:$H$2</c:f>
              <c:numCache>
                <c:formatCode>mmm\-yy</c:formatCode>
                <c:ptCount val="6"/>
                <c:pt idx="0">
                  <c:v>39600</c:v>
                </c:pt>
                <c:pt idx="1">
                  <c:v>39783</c:v>
                </c:pt>
                <c:pt idx="2">
                  <c:v>39965</c:v>
                </c:pt>
                <c:pt idx="3">
                  <c:v>40148</c:v>
                </c:pt>
                <c:pt idx="4">
                  <c:v>40330</c:v>
                </c:pt>
                <c:pt idx="5">
                  <c:v>40513</c:v>
                </c:pt>
              </c:numCache>
            </c:numRef>
          </c:cat>
          <c:val>
            <c:numRef>
              <c:f>'historical FUM'!$C$26:$H$26</c:f>
              <c:numCache>
                <c:formatCode>_-* #,##0_-;\-* #,##0_-;_-* "-"??_-;_-@_-</c:formatCode>
                <c:ptCount val="6"/>
                <c:pt idx="0">
                  <c:v>3107.4175952430028</c:v>
                </c:pt>
                <c:pt idx="1">
                  <c:v>4375.3182444330923</c:v>
                </c:pt>
                <c:pt idx="2">
                  <c:v>6714.8336682523241</c:v>
                </c:pt>
                <c:pt idx="3">
                  <c:v>10758.587935386602</c:v>
                </c:pt>
                <c:pt idx="4">
                  <c:v>15655.124752133412</c:v>
                </c:pt>
                <c:pt idx="5">
                  <c:v>19082.170021492086</c:v>
                </c:pt>
              </c:numCache>
            </c:numRef>
          </c:val>
          <c:smooth val="0"/>
        </c:ser>
        <c:ser>
          <c:idx val="1"/>
          <c:order val="1"/>
          <c:tx>
            <c:strRef>
              <c:f>'historical FUM'!$B$27</c:f>
              <c:strCache>
                <c:ptCount val="1"/>
                <c:pt idx="0">
                  <c:v>Direct</c:v>
                </c:pt>
              </c:strCache>
            </c:strRef>
          </c:tx>
          <c:spPr>
            <a:ln w="38100">
              <a:solidFill>
                <a:srgbClr val="000099">
                  <a:lumMod val="75000"/>
                </a:srgbClr>
              </a:solidFill>
            </a:ln>
          </c:spPr>
          <c:marker>
            <c:symbol val="none"/>
          </c:marker>
          <c:dLbls>
            <c:dLbl>
              <c:idx val="5"/>
              <c:layout>
                <c:manualLayout>
                  <c:x val="0"/>
                  <c:y val="-1.6050051433869044E-2"/>
                </c:manualLayout>
              </c:layout>
              <c:tx>
                <c:rich>
                  <a:bodyPr/>
                  <a:lstStyle/>
                  <a:p>
                    <a:r>
                      <a:rPr lang="en-US" dirty="0" smtClean="0"/>
                      <a:t>15,345 </a:t>
                    </a:r>
                    <a:endParaRPr lang="en-US" dirty="0"/>
                  </a:p>
                </c:rich>
              </c:tx>
              <c:showLegendKey val="0"/>
              <c:showVal val="1"/>
              <c:showCatName val="0"/>
              <c:showSerName val="0"/>
              <c:showPercent val="0"/>
              <c:showBubbleSize val="0"/>
            </c:dLbl>
            <c:spPr>
              <a:noFill/>
            </c:spPr>
            <c:txPr>
              <a:bodyPr/>
              <a:lstStyle/>
              <a:p>
                <a:pPr>
                  <a:defRPr sz="1600">
                    <a:latin typeface="Arial" pitchFamily="34" charset="0"/>
                    <a:cs typeface="Arial" pitchFamily="34" charset="0"/>
                  </a:defRPr>
                </a:pPr>
                <a:endParaRPr lang="en-US"/>
              </a:p>
            </c:txPr>
            <c:showLegendKey val="0"/>
            <c:showVal val="0"/>
            <c:showCatName val="0"/>
            <c:showSerName val="0"/>
            <c:showPercent val="0"/>
            <c:showBubbleSize val="0"/>
          </c:dLbls>
          <c:cat>
            <c:numRef>
              <c:f>'historical FUM'!$C$2:$H$2</c:f>
              <c:numCache>
                <c:formatCode>mmm\-yy</c:formatCode>
                <c:ptCount val="6"/>
                <c:pt idx="0">
                  <c:v>39600</c:v>
                </c:pt>
                <c:pt idx="1">
                  <c:v>39783</c:v>
                </c:pt>
                <c:pt idx="2">
                  <c:v>39965</c:v>
                </c:pt>
                <c:pt idx="3">
                  <c:v>40148</c:v>
                </c:pt>
                <c:pt idx="4">
                  <c:v>40330</c:v>
                </c:pt>
                <c:pt idx="5">
                  <c:v>40513</c:v>
                </c:pt>
              </c:numCache>
            </c:numRef>
          </c:cat>
          <c:val>
            <c:numRef>
              <c:f>'historical FUM'!$C$27:$H$27</c:f>
              <c:numCache>
                <c:formatCode>_-* #,##0_-;\-* #,##0_-;_-* "-"??_-;_-@_-</c:formatCode>
                <c:ptCount val="6"/>
                <c:pt idx="0">
                  <c:v>4959</c:v>
                </c:pt>
                <c:pt idx="1">
                  <c:v>8943</c:v>
                </c:pt>
                <c:pt idx="2">
                  <c:v>11370</c:v>
                </c:pt>
                <c:pt idx="3">
                  <c:v>13610</c:v>
                </c:pt>
                <c:pt idx="4">
                  <c:v>14852</c:v>
                </c:pt>
                <c:pt idx="5">
                  <c:v>15345</c:v>
                </c:pt>
              </c:numCache>
            </c:numRef>
          </c:val>
          <c:smooth val="0"/>
        </c:ser>
        <c:ser>
          <c:idx val="2"/>
          <c:order val="2"/>
          <c:tx>
            <c:strRef>
              <c:f>'historical FUM'!$B$28</c:f>
              <c:strCache>
                <c:ptCount val="1"/>
                <c:pt idx="0">
                  <c:v>Institutional</c:v>
                </c:pt>
              </c:strCache>
            </c:strRef>
          </c:tx>
          <c:spPr>
            <a:ln w="38100">
              <a:solidFill>
                <a:srgbClr val="00B050"/>
              </a:solidFill>
            </a:ln>
          </c:spPr>
          <c:marker>
            <c:symbol val="none"/>
          </c:marker>
          <c:dLbls>
            <c:dLbl>
              <c:idx val="5"/>
              <c:layout>
                <c:manualLayout>
                  <c:x val="1.0841704978939723E-2"/>
                  <c:y val="-1.9168103906960917E-3"/>
                </c:manualLayout>
              </c:layout>
              <c:showLegendKey val="0"/>
              <c:showVal val="1"/>
              <c:showCatName val="0"/>
              <c:showSerName val="0"/>
              <c:showPercent val="0"/>
              <c:showBubbleSize val="0"/>
            </c:dLbl>
            <c:spPr>
              <a:noFill/>
            </c:spPr>
            <c:txPr>
              <a:bodyPr/>
              <a:lstStyle/>
              <a:p>
                <a:pPr>
                  <a:defRPr sz="1600">
                    <a:latin typeface="Arial" pitchFamily="34" charset="0"/>
                    <a:cs typeface="Arial" pitchFamily="34" charset="0"/>
                  </a:defRPr>
                </a:pPr>
                <a:endParaRPr lang="en-US"/>
              </a:p>
            </c:txPr>
            <c:showLegendKey val="0"/>
            <c:showVal val="0"/>
            <c:showCatName val="0"/>
            <c:showSerName val="0"/>
            <c:showPercent val="0"/>
            <c:showBubbleSize val="0"/>
          </c:dLbls>
          <c:cat>
            <c:numRef>
              <c:f>'historical FUM'!$C$2:$H$2</c:f>
              <c:numCache>
                <c:formatCode>mmm\-yy</c:formatCode>
                <c:ptCount val="6"/>
                <c:pt idx="0">
                  <c:v>39600</c:v>
                </c:pt>
                <c:pt idx="1">
                  <c:v>39783</c:v>
                </c:pt>
                <c:pt idx="2">
                  <c:v>39965</c:v>
                </c:pt>
                <c:pt idx="3">
                  <c:v>40148</c:v>
                </c:pt>
                <c:pt idx="4">
                  <c:v>40330</c:v>
                </c:pt>
                <c:pt idx="5">
                  <c:v>40513</c:v>
                </c:pt>
              </c:numCache>
            </c:numRef>
          </c:cat>
          <c:val>
            <c:numRef>
              <c:f>'historical FUM'!$C$28:$H$28</c:f>
              <c:numCache>
                <c:formatCode>_-* #,##0_-;\-* #,##0_-;_-* "-"??_-;_-@_-</c:formatCode>
                <c:ptCount val="6"/>
                <c:pt idx="0">
                  <c:v>13</c:v>
                </c:pt>
                <c:pt idx="1">
                  <c:v>52</c:v>
                </c:pt>
                <c:pt idx="2">
                  <c:v>46</c:v>
                </c:pt>
                <c:pt idx="3">
                  <c:v>74</c:v>
                </c:pt>
                <c:pt idx="4">
                  <c:v>87</c:v>
                </c:pt>
                <c:pt idx="5">
                  <c:v>18</c:v>
                </c:pt>
              </c:numCache>
            </c:numRef>
          </c:val>
          <c:smooth val="0"/>
        </c:ser>
        <c:ser>
          <c:idx val="3"/>
          <c:order val="3"/>
          <c:tx>
            <c:strRef>
              <c:f>'historical FUM'!$B$29</c:f>
              <c:strCache>
                <c:ptCount val="1"/>
                <c:pt idx="0">
                  <c:v>SMSF Advised</c:v>
                </c:pt>
              </c:strCache>
            </c:strRef>
          </c:tx>
          <c:spPr>
            <a:ln w="38100">
              <a:solidFill>
                <a:srgbClr val="33CCFF">
                  <a:lumMod val="75000"/>
                </a:srgbClr>
              </a:solidFill>
            </a:ln>
          </c:spPr>
          <c:marker>
            <c:symbol val="none"/>
          </c:marker>
          <c:dLbls>
            <c:dLbl>
              <c:idx val="5"/>
              <c:layout>
                <c:manualLayout>
                  <c:x val="-1.5201224715994525E-3"/>
                  <c:y val="-1.2521146828226019E-2"/>
                </c:manualLayout>
              </c:layout>
              <c:showLegendKey val="0"/>
              <c:showVal val="1"/>
              <c:showCatName val="0"/>
              <c:showSerName val="0"/>
              <c:showPercent val="0"/>
              <c:showBubbleSize val="0"/>
            </c:dLbl>
            <c:spPr>
              <a:noFill/>
            </c:spPr>
            <c:txPr>
              <a:bodyPr/>
              <a:lstStyle/>
              <a:p>
                <a:pPr>
                  <a:defRPr sz="1600">
                    <a:latin typeface="Arial" pitchFamily="34" charset="0"/>
                    <a:cs typeface="Arial" pitchFamily="34" charset="0"/>
                  </a:defRPr>
                </a:pPr>
                <a:endParaRPr lang="en-US"/>
              </a:p>
            </c:txPr>
            <c:showLegendKey val="0"/>
            <c:showVal val="0"/>
            <c:showCatName val="0"/>
            <c:showSerName val="0"/>
            <c:showPercent val="0"/>
            <c:showBubbleSize val="0"/>
          </c:dLbls>
          <c:cat>
            <c:numRef>
              <c:f>'historical FUM'!$C$2:$H$2</c:f>
              <c:numCache>
                <c:formatCode>mmm\-yy</c:formatCode>
                <c:ptCount val="6"/>
                <c:pt idx="0">
                  <c:v>39600</c:v>
                </c:pt>
                <c:pt idx="1">
                  <c:v>39783</c:v>
                </c:pt>
                <c:pt idx="2">
                  <c:v>39965</c:v>
                </c:pt>
                <c:pt idx="3">
                  <c:v>40148</c:v>
                </c:pt>
                <c:pt idx="4">
                  <c:v>40330</c:v>
                </c:pt>
                <c:pt idx="5">
                  <c:v>40513</c:v>
                </c:pt>
              </c:numCache>
            </c:numRef>
          </c:cat>
          <c:val>
            <c:numRef>
              <c:f>'historical FUM'!$C$29:$H$29</c:f>
              <c:numCache>
                <c:formatCode>_-* #,##0_-;\-* #,##0_-;_-* "-"??_-;_-@_-</c:formatCode>
                <c:ptCount val="6"/>
                <c:pt idx="0">
                  <c:v>595.25307797538471</c:v>
                </c:pt>
                <c:pt idx="1">
                  <c:v>1295.3305973552212</c:v>
                </c:pt>
                <c:pt idx="2">
                  <c:v>1863.7536099711201</c:v>
                </c:pt>
                <c:pt idx="3">
                  <c:v>3384.0199878400972</c:v>
                </c:pt>
                <c:pt idx="4">
                  <c:v>3659.4961240310076</c:v>
                </c:pt>
                <c:pt idx="5">
                  <c:v>4105</c:v>
                </c:pt>
              </c:numCache>
            </c:numRef>
          </c:val>
          <c:smooth val="0"/>
        </c:ser>
        <c:ser>
          <c:idx val="4"/>
          <c:order val="4"/>
          <c:tx>
            <c:strRef>
              <c:f>'historical FUM'!$B$30</c:f>
              <c:strCache>
                <c:ptCount val="1"/>
                <c:pt idx="0">
                  <c:v>SMSF Direct</c:v>
                </c:pt>
              </c:strCache>
            </c:strRef>
          </c:tx>
          <c:spPr>
            <a:ln w="38100">
              <a:solidFill>
                <a:srgbClr val="FFCC66">
                  <a:lumMod val="50000"/>
                </a:srgbClr>
              </a:solidFill>
            </a:ln>
          </c:spPr>
          <c:marker>
            <c:symbol val="none"/>
          </c:marker>
          <c:dLbls>
            <c:dLbl>
              <c:idx val="5"/>
              <c:layout>
                <c:manualLayout>
                  <c:x val="-3.0165978651430694E-3"/>
                  <c:y val="-1.2271195838883362E-2"/>
                </c:manualLayout>
              </c:layout>
              <c:showLegendKey val="0"/>
              <c:showVal val="1"/>
              <c:showCatName val="0"/>
              <c:showSerName val="0"/>
              <c:showPercent val="0"/>
              <c:showBubbleSize val="0"/>
            </c:dLbl>
            <c:spPr>
              <a:noFill/>
            </c:spPr>
            <c:txPr>
              <a:bodyPr/>
              <a:lstStyle/>
              <a:p>
                <a:pPr>
                  <a:defRPr sz="1600">
                    <a:latin typeface="Arial" pitchFamily="34" charset="0"/>
                    <a:cs typeface="Arial" pitchFamily="34" charset="0"/>
                  </a:defRPr>
                </a:pPr>
                <a:endParaRPr lang="en-US"/>
              </a:p>
            </c:txPr>
            <c:showLegendKey val="0"/>
            <c:showVal val="0"/>
            <c:showCatName val="0"/>
            <c:showSerName val="0"/>
            <c:showPercent val="0"/>
            <c:showBubbleSize val="0"/>
          </c:dLbls>
          <c:cat>
            <c:numRef>
              <c:f>'historical FUM'!$C$2:$H$2</c:f>
              <c:numCache>
                <c:formatCode>mmm\-yy</c:formatCode>
                <c:ptCount val="6"/>
                <c:pt idx="0">
                  <c:v>39600</c:v>
                </c:pt>
                <c:pt idx="1">
                  <c:v>39783</c:v>
                </c:pt>
                <c:pt idx="2">
                  <c:v>39965</c:v>
                </c:pt>
                <c:pt idx="3">
                  <c:v>40148</c:v>
                </c:pt>
                <c:pt idx="4">
                  <c:v>40330</c:v>
                </c:pt>
                <c:pt idx="5">
                  <c:v>40513</c:v>
                </c:pt>
              </c:numCache>
            </c:numRef>
          </c:cat>
          <c:val>
            <c:numRef>
              <c:f>'historical FUM'!$C$30:$H$30</c:f>
              <c:numCache>
                <c:formatCode>_-* #,##0_-;\-* #,##0_-;_-* "-"??_-;_-@_-</c:formatCode>
                <c:ptCount val="6"/>
                <c:pt idx="0">
                  <c:v>1312.7469220246239</c:v>
                </c:pt>
                <c:pt idx="1">
                  <c:v>2856.6694026447785</c:v>
                </c:pt>
                <c:pt idx="2">
                  <c:v>4110.2463900288785</c:v>
                </c:pt>
                <c:pt idx="3">
                  <c:v>7462.9800121599028</c:v>
                </c:pt>
                <c:pt idx="4">
                  <c:v>8070.5038759689915</c:v>
                </c:pt>
                <c:pt idx="5">
                  <c:v>9053</c:v>
                </c:pt>
              </c:numCache>
            </c:numRef>
          </c:val>
          <c:smooth val="0"/>
        </c:ser>
        <c:dLbls>
          <c:showLegendKey val="0"/>
          <c:showVal val="0"/>
          <c:showCatName val="0"/>
          <c:showSerName val="0"/>
          <c:showPercent val="0"/>
          <c:showBubbleSize val="0"/>
        </c:dLbls>
        <c:marker val="1"/>
        <c:smooth val="0"/>
        <c:axId val="34254848"/>
        <c:axId val="34256384"/>
      </c:lineChart>
      <c:dateAx>
        <c:axId val="34254848"/>
        <c:scaling>
          <c:orientation val="minMax"/>
        </c:scaling>
        <c:delete val="0"/>
        <c:axPos val="b"/>
        <c:numFmt formatCode="mmm\-yy" sourceLinked="1"/>
        <c:majorTickMark val="none"/>
        <c:minorTickMark val="none"/>
        <c:tickLblPos val="nextTo"/>
        <c:spPr>
          <a:ln>
            <a:noFill/>
          </a:ln>
        </c:spPr>
        <c:txPr>
          <a:bodyPr/>
          <a:lstStyle/>
          <a:p>
            <a:pPr>
              <a:defRPr lang="en-US" sz="1600">
                <a:latin typeface="Arial" pitchFamily="34" charset="0"/>
                <a:cs typeface="Arial" pitchFamily="34" charset="0"/>
              </a:defRPr>
            </a:pPr>
            <a:endParaRPr lang="en-US"/>
          </a:p>
        </c:txPr>
        <c:crossAx val="34256384"/>
        <c:crosses val="autoZero"/>
        <c:auto val="1"/>
        <c:lblOffset val="100"/>
        <c:baseTimeUnit val="months"/>
        <c:majorUnit val="3"/>
        <c:majorTimeUnit val="months"/>
      </c:dateAx>
      <c:valAx>
        <c:axId val="34256384"/>
        <c:scaling>
          <c:orientation val="minMax"/>
        </c:scaling>
        <c:delete val="0"/>
        <c:axPos val="l"/>
        <c:majorGridlines/>
        <c:numFmt formatCode="_-* #,##0_-;\-* #,##0_-;_-* &quot;-&quot;??_-;_-@_-" sourceLinked="1"/>
        <c:majorTickMark val="none"/>
        <c:minorTickMark val="none"/>
        <c:tickLblPos val="nextTo"/>
        <c:txPr>
          <a:bodyPr/>
          <a:lstStyle/>
          <a:p>
            <a:pPr>
              <a:defRPr lang="en-US" sz="1600">
                <a:latin typeface="Arial" pitchFamily="34" charset="0"/>
                <a:cs typeface="Arial" pitchFamily="34" charset="0"/>
              </a:defRPr>
            </a:pPr>
            <a:endParaRPr lang="en-US"/>
          </a:p>
        </c:txPr>
        <c:crossAx val="34254848"/>
        <c:crosses val="autoZero"/>
        <c:crossBetween val="between"/>
      </c:valAx>
    </c:plotArea>
    <c:legend>
      <c:legendPos val="b"/>
      <c:layout>
        <c:manualLayout>
          <c:xMode val="edge"/>
          <c:yMode val="edge"/>
          <c:x val="5.1546822426787701E-2"/>
          <c:y val="0.91185993307574964"/>
          <c:w val="0.89999992692350927"/>
          <c:h val="5.8510016765086804E-2"/>
        </c:manualLayout>
      </c:layout>
      <c:overlay val="0"/>
      <c:txPr>
        <a:bodyPr/>
        <a:lstStyle/>
        <a:p>
          <a:pPr>
            <a:defRPr lang="en-US" sz="1600">
              <a:latin typeface="Arial" pitchFamily="34" charset="0"/>
              <a:cs typeface="Arial" pitchFamily="34" charset="0"/>
            </a:defRPr>
          </a:pPr>
          <a:endParaRPr lang="en-US"/>
        </a:p>
      </c:txPr>
    </c:legend>
    <c:plotVisOnly val="1"/>
    <c:dispBlanksAs val="gap"/>
    <c:showDLblsOverMax val="0"/>
  </c:chart>
  <c:spPr>
    <a:noFill/>
    <a:ln w="19050">
      <a:noFill/>
    </a:ln>
  </c:spPr>
  <c:txPr>
    <a:bodyPr/>
    <a:lstStyle/>
    <a:p>
      <a:pPr>
        <a:defRPr sz="8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648375984251955E-2"/>
          <c:y val="1.6949378311618432E-3"/>
          <c:w val="0.93693693693693658"/>
          <c:h val="0.91355932203389911"/>
        </c:manualLayout>
      </c:layout>
      <c:barChart>
        <c:barDir val="bar"/>
        <c:grouping val="clustered"/>
        <c:varyColors val="0"/>
        <c:ser>
          <c:idx val="1"/>
          <c:order val="0"/>
          <c:tx>
            <c:strRef>
              <c:f>Sheet1!$B$1</c:f>
              <c:strCache>
                <c:ptCount val="1"/>
                <c:pt idx="0">
                  <c:v>'08</c:v>
                </c:pt>
              </c:strCache>
            </c:strRef>
          </c:tx>
          <c:spPr>
            <a:pattFill prst="dkUpDiag">
              <a:fgClr>
                <a:srgbClr val="FF0000"/>
              </a:fgClr>
              <a:bgClr>
                <a:srgbClr val="FFFFFF"/>
              </a:bgClr>
            </a:pattFill>
            <a:ln w="16971">
              <a:noFill/>
            </a:ln>
          </c:spPr>
          <c:invertIfNegative val="0"/>
          <c:dLbls>
            <c:dLbl>
              <c:idx val="5"/>
              <c:layout>
                <c:manualLayout>
                  <c:x val="-0.26539395809837074"/>
                  <c:y val="-1.3780628910607877E-2"/>
                </c:manualLayout>
              </c:layout>
              <c:dLblPos val="outEnd"/>
              <c:showLegendKey val="0"/>
              <c:showVal val="1"/>
              <c:showCatName val="0"/>
              <c:showSerName val="0"/>
              <c:showPercent val="0"/>
              <c:showBubbleSize val="0"/>
            </c:dLbl>
            <c:dLbl>
              <c:idx val="6"/>
              <c:layout>
                <c:manualLayout>
                  <c:x val="-0.25149896057118376"/>
                  <c:y val="-1.314496467551934E-2"/>
                </c:manualLayout>
              </c:layout>
              <c:dLblPos val="outEnd"/>
              <c:showLegendKey val="0"/>
              <c:showVal val="1"/>
              <c:showCatName val="0"/>
              <c:showSerName val="0"/>
              <c:showPercent val="0"/>
              <c:showBubbleSize val="0"/>
            </c:dLbl>
            <c:dLbl>
              <c:idx val="7"/>
              <c:layout>
                <c:manualLayout>
                  <c:x val="-0.16556445334569875"/>
                  <c:y val="-1.4204215694668284E-2"/>
                </c:manualLayout>
              </c:layout>
              <c:dLblPos val="outEnd"/>
              <c:showLegendKey val="0"/>
              <c:showVal val="1"/>
              <c:showCatName val="0"/>
              <c:showSerName val="0"/>
              <c:showPercent val="0"/>
              <c:showBubbleSize val="0"/>
            </c:dLbl>
            <c:spPr>
              <a:noFill/>
              <a:ln w="16971">
                <a:noFill/>
              </a:ln>
            </c:spPr>
            <c:txPr>
              <a:bodyPr/>
              <a:lstStyle/>
              <a:p>
                <a:pPr>
                  <a:defRPr sz="800" b="0" i="0" u="none" strike="noStrike" baseline="0">
                    <a:solidFill>
                      <a:schemeClr val="tx1"/>
                    </a:solidFill>
                    <a:latin typeface="Arial"/>
                    <a:ea typeface="Arial"/>
                    <a:cs typeface="Arial"/>
                  </a:defRPr>
                </a:pPr>
                <a:endParaRPr lang="en-US"/>
              </a:p>
            </c:txPr>
            <c:showLegendKey val="0"/>
            <c:showVal val="1"/>
            <c:showCatName val="0"/>
            <c:showSerName val="0"/>
            <c:showPercent val="0"/>
            <c:showBubbleSize val="0"/>
            <c:showLeaderLines val="0"/>
          </c:dLbls>
          <c:cat>
            <c:strRef>
              <c:f>Sheet1!$A$2:$A$9</c:f>
              <c:strCache>
                <c:ptCount val="8"/>
                <c:pt idx="0">
                  <c:v>Australian Equities</c:v>
                </c:pt>
                <c:pt idx="1">
                  <c:v>Developed Market Equities</c:v>
                </c:pt>
                <c:pt idx="2">
                  <c:v>Emerging Market Equities</c:v>
                </c:pt>
                <c:pt idx="3">
                  <c:v>A-REITs</c:v>
                </c:pt>
                <c:pt idx="4">
                  <c:v>I-REITs</c:v>
                </c:pt>
                <c:pt idx="5">
                  <c:v>Australian Fixed Interest</c:v>
                </c:pt>
                <c:pt idx="6">
                  <c:v>International Fixed Interest</c:v>
                </c:pt>
                <c:pt idx="7">
                  <c:v>Cash</c:v>
                </c:pt>
              </c:strCache>
            </c:strRef>
          </c:cat>
          <c:val>
            <c:numRef>
              <c:f>Sheet1!$B$2:$B$9</c:f>
              <c:numCache>
                <c:formatCode>0.0%</c:formatCode>
                <c:ptCount val="8"/>
                <c:pt idx="0">
                  <c:v>-0.3890000000000004</c:v>
                </c:pt>
                <c:pt idx="1">
                  <c:v>-0.39100000000000046</c:v>
                </c:pt>
                <c:pt idx="2">
                  <c:v>-0.41300000000000031</c:v>
                </c:pt>
                <c:pt idx="3">
                  <c:v>-0.55300000000000005</c:v>
                </c:pt>
                <c:pt idx="4">
                  <c:v>-0.44400000000000001</c:v>
                </c:pt>
                <c:pt idx="5">
                  <c:v>0.14900000000000016</c:v>
                </c:pt>
                <c:pt idx="6">
                  <c:v>0.13400000000000001</c:v>
                </c:pt>
                <c:pt idx="7">
                  <c:v>7.5999999999999998E-2</c:v>
                </c:pt>
              </c:numCache>
            </c:numRef>
          </c:val>
        </c:ser>
        <c:dLbls>
          <c:showLegendKey val="0"/>
          <c:showVal val="1"/>
          <c:showCatName val="0"/>
          <c:showSerName val="0"/>
          <c:showPercent val="0"/>
          <c:showBubbleSize val="0"/>
        </c:dLbls>
        <c:gapWidth val="80"/>
        <c:axId val="87828736"/>
        <c:axId val="88212608"/>
      </c:barChart>
      <c:catAx>
        <c:axId val="87828736"/>
        <c:scaling>
          <c:orientation val="minMax"/>
        </c:scaling>
        <c:delete val="0"/>
        <c:axPos val="l"/>
        <c:majorTickMark val="out"/>
        <c:minorTickMark val="none"/>
        <c:tickLblPos val="none"/>
        <c:spPr>
          <a:ln w="2121">
            <a:solidFill>
              <a:schemeClr val="tx1"/>
            </a:solidFill>
            <a:prstDash val="solid"/>
          </a:ln>
        </c:spPr>
        <c:crossAx val="88212608"/>
        <c:crosses val="autoZero"/>
        <c:auto val="1"/>
        <c:lblAlgn val="ctr"/>
        <c:lblOffset val="100"/>
        <c:tickMarkSkip val="1"/>
        <c:noMultiLvlLbl val="0"/>
      </c:catAx>
      <c:valAx>
        <c:axId val="88212608"/>
        <c:scaling>
          <c:orientation val="minMax"/>
        </c:scaling>
        <c:delete val="0"/>
        <c:axPos val="b"/>
        <c:numFmt formatCode="0%" sourceLinked="0"/>
        <c:majorTickMark val="out"/>
        <c:minorTickMark val="none"/>
        <c:tickLblPos val="nextTo"/>
        <c:spPr>
          <a:ln w="2121">
            <a:solidFill>
              <a:schemeClr val="tx1"/>
            </a:solidFill>
            <a:prstDash val="solid"/>
          </a:ln>
        </c:spPr>
        <c:txPr>
          <a:bodyPr rot="0" vert="horz"/>
          <a:lstStyle/>
          <a:p>
            <a:pPr>
              <a:defRPr sz="800" b="0" i="0" u="none" strike="noStrike" baseline="0">
                <a:solidFill>
                  <a:schemeClr val="tx1"/>
                </a:solidFill>
                <a:latin typeface="Arial"/>
                <a:ea typeface="Arial"/>
                <a:cs typeface="Arial"/>
              </a:defRPr>
            </a:pPr>
            <a:endParaRPr lang="en-US"/>
          </a:p>
        </c:txPr>
        <c:crossAx val="87828736"/>
        <c:crosses val="autoZero"/>
        <c:crossBetween val="between"/>
      </c:valAx>
      <c:spPr>
        <a:noFill/>
        <a:ln w="16971">
          <a:noFill/>
        </a:ln>
      </c:spPr>
    </c:plotArea>
    <c:plotVisOnly val="1"/>
    <c:dispBlanksAs val="gap"/>
    <c:showDLblsOverMax val="0"/>
  </c:chart>
  <c:spPr>
    <a:noFill/>
    <a:ln>
      <a:noFill/>
    </a:ln>
  </c:spPr>
  <c:txPr>
    <a:bodyPr/>
    <a:lstStyle/>
    <a:p>
      <a:pPr>
        <a:defRPr sz="1687" b="1" i="0" u="none" strike="noStrike" baseline="0">
          <a:solidFill>
            <a:schemeClr val="tx1"/>
          </a:solidFill>
          <a:latin typeface="Arial"/>
          <a:ea typeface="Arial"/>
          <a:cs typeface="Aria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657657657657692E-2"/>
          <c:y val="1.6949152542372898E-3"/>
          <c:w val="0.93693693693693658"/>
          <c:h val="0.91355932203389911"/>
        </c:manualLayout>
      </c:layout>
      <c:barChart>
        <c:barDir val="bar"/>
        <c:grouping val="clustered"/>
        <c:varyColors val="0"/>
        <c:ser>
          <c:idx val="2"/>
          <c:order val="0"/>
          <c:tx>
            <c:strRef>
              <c:f>Sheet1!$C$1</c:f>
              <c:strCache>
                <c:ptCount val="1"/>
                <c:pt idx="0">
                  <c:v>Return (Au terms) 09</c:v>
                </c:pt>
              </c:strCache>
            </c:strRef>
          </c:tx>
          <c:spPr>
            <a:solidFill>
              <a:schemeClr val="hlink"/>
            </a:solidFill>
            <a:ln w="6051">
              <a:solidFill>
                <a:schemeClr val="tx1"/>
              </a:solidFill>
              <a:prstDash val="solid"/>
            </a:ln>
          </c:spPr>
          <c:invertIfNegative val="0"/>
          <c:dLbls>
            <c:spPr>
              <a:noFill/>
              <a:ln w="12101">
                <a:noFill/>
              </a:ln>
            </c:spPr>
            <c:txPr>
              <a:bodyPr/>
              <a:lstStyle/>
              <a:p>
                <a:pPr>
                  <a:defRPr sz="800" b="0" i="0" u="none" strike="noStrike" baseline="0">
                    <a:solidFill>
                      <a:schemeClr val="tx1"/>
                    </a:solidFill>
                    <a:latin typeface="Arial"/>
                    <a:ea typeface="Arial"/>
                    <a:cs typeface="Arial"/>
                  </a:defRPr>
                </a:pPr>
                <a:endParaRPr lang="en-US"/>
              </a:p>
            </c:txPr>
            <c:showLegendKey val="0"/>
            <c:showVal val="1"/>
            <c:showCatName val="0"/>
            <c:showSerName val="0"/>
            <c:showPercent val="0"/>
            <c:showBubbleSize val="0"/>
            <c:showLeaderLines val="0"/>
          </c:dLbls>
          <c:cat>
            <c:strRef>
              <c:f>Sheet1!$A$2:$A$9</c:f>
              <c:strCache>
                <c:ptCount val="8"/>
                <c:pt idx="0">
                  <c:v>Australian Equities</c:v>
                </c:pt>
                <c:pt idx="1">
                  <c:v>Developed Market Equities</c:v>
                </c:pt>
                <c:pt idx="2">
                  <c:v>Emerging Market Equities</c:v>
                </c:pt>
                <c:pt idx="3">
                  <c:v>A-REITs</c:v>
                </c:pt>
                <c:pt idx="4">
                  <c:v>I-REITs</c:v>
                </c:pt>
                <c:pt idx="5">
                  <c:v>Australian Fixed Interest</c:v>
                </c:pt>
                <c:pt idx="6">
                  <c:v>International Fixed Interest</c:v>
                </c:pt>
                <c:pt idx="7">
                  <c:v>Cash</c:v>
                </c:pt>
              </c:strCache>
            </c:strRef>
          </c:cat>
          <c:val>
            <c:numRef>
              <c:f>Sheet1!$C$2:$C$9</c:f>
              <c:numCache>
                <c:formatCode>0.0%</c:formatCode>
                <c:ptCount val="8"/>
                <c:pt idx="0">
                  <c:v>0.37600000000000033</c:v>
                </c:pt>
                <c:pt idx="1">
                  <c:v>0.26700000000000002</c:v>
                </c:pt>
                <c:pt idx="2">
                  <c:v>0.3840000000000004</c:v>
                </c:pt>
                <c:pt idx="3">
                  <c:v>9.6000000000000002E-2</c:v>
                </c:pt>
                <c:pt idx="4">
                  <c:v>0.30500000000000038</c:v>
                </c:pt>
                <c:pt idx="5">
                  <c:v>1.7000000000000001E-2</c:v>
                </c:pt>
                <c:pt idx="6">
                  <c:v>4.0000000000000022E-2</c:v>
                </c:pt>
                <c:pt idx="7">
                  <c:v>3.500000000000001E-2</c:v>
                </c:pt>
              </c:numCache>
            </c:numRef>
          </c:val>
        </c:ser>
        <c:dLbls>
          <c:showLegendKey val="0"/>
          <c:showVal val="1"/>
          <c:showCatName val="0"/>
          <c:showSerName val="0"/>
          <c:showPercent val="0"/>
          <c:showBubbleSize val="0"/>
        </c:dLbls>
        <c:gapWidth val="80"/>
        <c:axId val="88247680"/>
        <c:axId val="88254720"/>
      </c:barChart>
      <c:catAx>
        <c:axId val="88247680"/>
        <c:scaling>
          <c:orientation val="minMax"/>
        </c:scaling>
        <c:delete val="0"/>
        <c:axPos val="l"/>
        <c:majorTickMark val="out"/>
        <c:minorTickMark val="none"/>
        <c:tickLblPos val="none"/>
        <c:spPr>
          <a:ln w="1513">
            <a:solidFill>
              <a:schemeClr val="tx1"/>
            </a:solidFill>
            <a:prstDash val="solid"/>
          </a:ln>
        </c:spPr>
        <c:crossAx val="88254720"/>
        <c:crosses val="autoZero"/>
        <c:auto val="1"/>
        <c:lblAlgn val="ctr"/>
        <c:lblOffset val="100"/>
        <c:tickMarkSkip val="1"/>
        <c:noMultiLvlLbl val="0"/>
      </c:catAx>
      <c:valAx>
        <c:axId val="88254720"/>
        <c:scaling>
          <c:orientation val="minMax"/>
          <c:max val="0.60000000000000064"/>
          <c:min val="-0.2"/>
        </c:scaling>
        <c:delete val="0"/>
        <c:axPos val="b"/>
        <c:numFmt formatCode="0%" sourceLinked="0"/>
        <c:majorTickMark val="out"/>
        <c:minorTickMark val="none"/>
        <c:tickLblPos val="nextTo"/>
        <c:spPr>
          <a:ln w="1513">
            <a:solidFill>
              <a:schemeClr val="tx1"/>
            </a:solidFill>
            <a:prstDash val="solid"/>
          </a:ln>
        </c:spPr>
        <c:txPr>
          <a:bodyPr rot="0" vert="horz"/>
          <a:lstStyle/>
          <a:p>
            <a:pPr>
              <a:defRPr sz="800" b="0" i="0" u="none" strike="noStrike" baseline="0">
                <a:solidFill>
                  <a:schemeClr val="tx1"/>
                </a:solidFill>
                <a:latin typeface="Arial"/>
                <a:ea typeface="Arial"/>
                <a:cs typeface="Arial"/>
              </a:defRPr>
            </a:pPr>
            <a:endParaRPr lang="en-US"/>
          </a:p>
        </c:txPr>
        <c:crossAx val="88247680"/>
        <c:crosses val="autoZero"/>
        <c:crossBetween val="between"/>
        <c:majorUnit val="0.1"/>
      </c:valAx>
      <c:spPr>
        <a:noFill/>
        <a:ln w="12101">
          <a:noFill/>
        </a:ln>
      </c:spPr>
    </c:plotArea>
    <c:plotVisOnly val="1"/>
    <c:dispBlanksAs val="gap"/>
    <c:showDLblsOverMax val="0"/>
  </c:chart>
  <c:spPr>
    <a:noFill/>
    <a:ln>
      <a:noFill/>
    </a:ln>
  </c:spPr>
  <c:txPr>
    <a:bodyPr/>
    <a:lstStyle/>
    <a:p>
      <a:pPr>
        <a:defRPr sz="1203" b="1" i="0" u="none" strike="noStrike" baseline="0">
          <a:solidFill>
            <a:schemeClr val="tx1"/>
          </a:solidFill>
          <a:latin typeface="Arial"/>
          <a:ea typeface="Arial"/>
          <a:cs typeface="Arial"/>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emf"/><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emf"/><Relationship Id="rId1" Type="http://schemas.openxmlformats.org/officeDocument/2006/relationships/image" Target="../media/image17.png"/><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FAB971-D4E9-466F-AF22-15F7B8BE4243}" type="datetimeFigureOut">
              <a:rPr lang="en-AU" smtClean="0"/>
              <a:pPr/>
              <a:t>9/02/2012</a:t>
            </a:fld>
            <a:endParaRPr lang="en-AU"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1E5F605-DD89-4C4C-9B6B-FBE1A0AC136B}" type="slidenum">
              <a:rPr lang="en-AU" smtClean="0"/>
              <a:pPr/>
              <a:t>‹#›</a:t>
            </a:fld>
            <a:endParaRPr lang="en-AU" dirty="0"/>
          </a:p>
        </p:txBody>
      </p:sp>
    </p:spTree>
    <p:extLst>
      <p:ext uri="{BB962C8B-B14F-4D97-AF65-F5344CB8AC3E}">
        <p14:creationId xmlns:p14="http://schemas.microsoft.com/office/powerpoint/2010/main" val="33336390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D873DAF-36E8-4A57-A2F8-C3576E5A8429}" type="datetimeFigureOut">
              <a:rPr lang="en-AU"/>
              <a:pPr>
                <a:defRPr/>
              </a:pPr>
              <a:t>9/02/2012</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AU"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4DC7E435-87DF-4C8E-9E69-6E0AF11DB464}" type="slidenum">
              <a:rPr lang="en-AU"/>
              <a:pPr>
                <a:defRPr/>
              </a:pPr>
              <a:t>‹#›</a:t>
            </a:fld>
            <a:endParaRPr lang="en-AU" dirty="0"/>
          </a:p>
        </p:txBody>
      </p:sp>
    </p:spTree>
    <p:extLst>
      <p:ext uri="{BB962C8B-B14F-4D97-AF65-F5344CB8AC3E}">
        <p14:creationId xmlns:p14="http://schemas.microsoft.com/office/powerpoint/2010/main" val="357540320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TextEdit="1"/>
          </p:cNvSpPr>
          <p:nvPr>
            <p:ph type="sldImg"/>
          </p:nvPr>
        </p:nvSpPr>
        <p:spPr bwMode="auto">
          <a:noFill/>
          <a:ln>
            <a:solidFill>
              <a:srgbClr val="000000"/>
            </a:solidFill>
            <a:miter lim="800000"/>
            <a:headEnd/>
            <a:tailEnd/>
          </a:ln>
        </p:spPr>
      </p:sp>
      <p:sp>
        <p:nvSpPr>
          <p:cNvPr id="33794"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p:spPr>
        <p:txBody>
          <a:bodyPr/>
          <a:lstStyle/>
          <a:p>
            <a:pPr eaLnBrk="1" hangingPunct="1"/>
            <a:endParaRPr lang="en-US" dirty="0"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txBox="1">
            <a:spLocks noGrp="1" noChangeArrowheads="1"/>
          </p:cNvSpPr>
          <p:nvPr/>
        </p:nvSpPr>
        <p:spPr bwMode="auto">
          <a:xfrm>
            <a:off x="3884463" y="8685878"/>
            <a:ext cx="2972004" cy="456703"/>
          </a:xfrm>
          <a:prstGeom prst="rect">
            <a:avLst/>
          </a:prstGeom>
          <a:noFill/>
          <a:ln w="9525">
            <a:noFill/>
            <a:miter lim="800000"/>
            <a:headEnd/>
            <a:tailEnd/>
          </a:ln>
        </p:spPr>
        <p:txBody>
          <a:bodyPr lIns="95678" tIns="47839" rIns="95678" bIns="47839" anchor="b"/>
          <a:lstStyle/>
          <a:p>
            <a:pPr algn="r" defTabSz="957118"/>
            <a:fld id="{7AFCB766-B84F-4457-AD37-CE47F2B670CB}" type="slidenum">
              <a:rPr lang="en-AU" sz="1400"/>
              <a:pPr algn="r" defTabSz="957118"/>
              <a:t>12</a:t>
            </a:fld>
            <a:endParaRPr lang="en-AU" sz="1400" dirty="0"/>
          </a:p>
        </p:txBody>
      </p:sp>
      <p:sp>
        <p:nvSpPr>
          <p:cNvPr id="52227" name="Rectangle 2"/>
          <p:cNvSpPr>
            <a:spLocks noGrp="1" noRot="1" noChangeAspect="1" noChangeArrowheads="1" noTextEdit="1"/>
          </p:cNvSpPr>
          <p:nvPr>
            <p:ph type="sldImg"/>
          </p:nvPr>
        </p:nvSpPr>
        <p:spPr bwMode="auto">
          <a:xfrm>
            <a:off x="1146175" y="687388"/>
            <a:ext cx="4567238" cy="3427412"/>
          </a:xfrm>
          <a:noFill/>
          <a:ln>
            <a:solidFill>
              <a:srgbClr val="000000"/>
            </a:solidFill>
            <a:miter lim="800000"/>
            <a:headEnd/>
            <a:tailEnd/>
          </a:ln>
        </p:spPr>
      </p:sp>
      <p:sp>
        <p:nvSpPr>
          <p:cNvPr id="52228" name="Rectangle 3"/>
          <p:cNvSpPr>
            <a:spLocks noGrp="1" noChangeArrowheads="1"/>
          </p:cNvSpPr>
          <p:nvPr>
            <p:ph type="body" idx="1"/>
          </p:nvPr>
        </p:nvSpPr>
        <p:spPr>
          <a:xfrm>
            <a:off x="913992" y="4341521"/>
            <a:ext cx="5030018" cy="4116005"/>
          </a:xfrm>
          <a:noFill/>
          <a:ln/>
        </p:spPr>
        <p:txBody>
          <a:bodyPr lIns="95678" tIns="47839" rIns="95678" bIns="47839"/>
          <a:lstStyle/>
          <a:p>
            <a:pPr defTabSz="883493">
              <a:buFontTx/>
              <a:buChar char="•"/>
            </a:pPr>
            <a:endParaRPr lang="en-AU"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p:spPr>
        <p:txBody>
          <a:bodyPr/>
          <a:lstStyle/>
          <a:p>
            <a:pPr eaLnBrk="1" hangingPunct="1"/>
            <a:endParaRPr lang="en-US" dirty="0" smtClean="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Rot="1" noChangeAspect="1" noChangeArrowheads="1" noTextEdit="1"/>
          </p:cNvSpPr>
          <p:nvPr>
            <p:ph type="sldImg"/>
          </p:nvPr>
        </p:nvSpPr>
        <p:spPr>
          <a:xfrm>
            <a:off x="1144588" y="685800"/>
            <a:ext cx="4570412" cy="3429000"/>
          </a:xfrm>
          <a:ln/>
        </p:spPr>
      </p:sp>
      <p:sp>
        <p:nvSpPr>
          <p:cNvPr id="142338" name="Rectangle 3"/>
          <p:cNvSpPr>
            <a:spLocks noGrp="1" noChangeArrowheads="1"/>
          </p:cNvSpPr>
          <p:nvPr>
            <p:ph type="body" idx="1"/>
          </p:nvPr>
        </p:nvSpPr>
        <p:spPr>
          <a:xfrm>
            <a:off x="685494" y="4342940"/>
            <a:ext cx="5487013" cy="4114587"/>
          </a:xfrm>
          <a:noFill/>
          <a:ln/>
        </p:spPr>
        <p:txBody>
          <a:bodyPr/>
          <a:lstStyle/>
          <a:p>
            <a:pPr>
              <a:lnSpc>
                <a:spcPct val="90000"/>
              </a:lnSpc>
            </a:pPr>
            <a:endParaRPr lang="en-AU" sz="8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3251" name="Rectangle 3"/>
          <p:cNvSpPr>
            <a:spLocks noGrp="1"/>
          </p:cNvSpPr>
          <p:nvPr>
            <p:ph type="body" idx="1"/>
          </p:nvPr>
        </p:nvSpPr>
        <p:spPr>
          <a:xfrm>
            <a:off x="913992" y="4342940"/>
            <a:ext cx="5030018" cy="4114587"/>
          </a:xfrm>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Rot="1" noChangeAspect="1" noTextEdit="1"/>
          </p:cNvSpPr>
          <p:nvPr>
            <p:ph type="sldImg"/>
          </p:nvPr>
        </p:nvSpPr>
        <p:spPr bwMode="auto">
          <a:noFill/>
          <a:ln>
            <a:solidFill>
              <a:srgbClr val="000000"/>
            </a:solidFill>
            <a:miter lim="800000"/>
            <a:headEnd/>
            <a:tailEnd/>
          </a:ln>
        </p:spPr>
      </p:sp>
      <p:sp>
        <p:nvSpPr>
          <p:cNvPr id="60418" name="Rectangle 3"/>
          <p:cNvSpPr>
            <a:spLocks noGrp="1"/>
          </p:cNvSpPr>
          <p:nvPr>
            <p:ph type="body" idx="1"/>
          </p:nvPr>
        </p:nvSpPr>
        <p:spPr bwMode="auto">
          <a:noFill/>
        </p:spPr>
        <p:txBody>
          <a:bodyPr wrap="square" numCol="1" anchor="t" anchorCtr="0" compatLnSpc="1">
            <a:prstTxWarp prst="textNoShape">
              <a:avLst/>
            </a:prstTxWarp>
          </a:bodyPr>
          <a:lstStyle/>
          <a:p>
            <a:pPr marL="209550" indent="-209550">
              <a:spcBef>
                <a:spcPct val="0"/>
              </a:spcBef>
            </a:pPr>
            <a:endParaRPr lang="en-AU"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AU" dirty="0"/>
          </a:p>
        </p:txBody>
      </p:sp>
      <p:sp>
        <p:nvSpPr>
          <p:cNvPr id="4" name="Slide Number Placeholder 3"/>
          <p:cNvSpPr>
            <a:spLocks noGrp="1"/>
          </p:cNvSpPr>
          <p:nvPr>
            <p:ph type="sldNum" sz="quarter" idx="10"/>
          </p:nvPr>
        </p:nvSpPr>
        <p:spPr/>
        <p:txBody>
          <a:bodyPr/>
          <a:lstStyle/>
          <a:p>
            <a:pPr>
              <a:defRPr/>
            </a:pPr>
            <a:fld id="{4DC7E435-87DF-4C8E-9E69-6E0AF11DB464}" type="slidenum">
              <a:rPr lang="en-AU" smtClean="0"/>
              <a:pPr>
                <a:defRPr/>
              </a:pPr>
              <a:t>18</a:t>
            </a:fld>
            <a:endParaRPr lang="en-A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TextEdit="1"/>
          </p:cNvSpPr>
          <p:nvPr>
            <p:ph type="sldImg"/>
          </p:nvPr>
        </p:nvSpPr>
        <p:spPr bwMode="auto">
          <a:noFill/>
          <a:ln>
            <a:solidFill>
              <a:srgbClr val="000000"/>
            </a:solidFill>
            <a:miter lim="800000"/>
            <a:headEnd/>
            <a:tailEnd/>
          </a:ln>
        </p:spPr>
      </p:sp>
      <p:sp>
        <p:nvSpPr>
          <p:cNvPr id="63490"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4DC7E435-87DF-4C8E-9E69-6E0AF11DB464}" type="slidenum">
              <a:rPr lang="en-AU" smtClean="0"/>
              <a:pPr>
                <a:defRPr/>
              </a:pPr>
              <a:t>3</a:t>
            </a:fld>
            <a:endParaRPr lang="en-AU"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4DC7E435-87DF-4C8E-9E69-6E0AF11DB464}" type="slidenum">
              <a:rPr lang="en-AU" smtClean="0"/>
              <a:pPr>
                <a:defRPr/>
              </a:pPr>
              <a:t>23</a:t>
            </a:fld>
            <a:endParaRPr lang="en-A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xfrm>
            <a:off x="1143000" y="685800"/>
            <a:ext cx="4573588" cy="3429000"/>
          </a:xfrm>
          <a:noFill/>
          <a:ln>
            <a:solidFill>
              <a:srgbClr val="000000"/>
            </a:solidFill>
            <a:miter lim="800000"/>
            <a:headEnd/>
            <a:tailEnd/>
          </a:ln>
        </p:spPr>
      </p:sp>
      <p:sp>
        <p:nvSpPr>
          <p:cNvPr id="38914" name="Rectangle 3"/>
          <p:cNvSpPr>
            <a:spLocks noGrp="1"/>
          </p:cNvSpPr>
          <p:nvPr>
            <p:ph type="body" idx="1"/>
          </p:nvPr>
        </p:nvSpPr>
        <p:spPr bwMode="auto">
          <a:xfrm>
            <a:off x="914400" y="4341813"/>
            <a:ext cx="5029200" cy="4116387"/>
          </a:xfrm>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Rot="1" noChangeAspect="1" noTextEdit="1"/>
          </p:cNvSpPr>
          <p:nvPr>
            <p:ph type="sldImg"/>
          </p:nvPr>
        </p:nvSpPr>
        <p:spPr bwMode="auto">
          <a:xfrm>
            <a:off x="1143000" y="685800"/>
            <a:ext cx="4573588" cy="3429000"/>
          </a:xfrm>
          <a:noFill/>
          <a:ln>
            <a:solidFill>
              <a:srgbClr val="000000"/>
            </a:solidFill>
            <a:miter lim="800000"/>
            <a:headEnd/>
            <a:tailEnd/>
          </a:ln>
        </p:spPr>
      </p:sp>
      <p:sp>
        <p:nvSpPr>
          <p:cNvPr id="41986" name="Rectangle 3"/>
          <p:cNvSpPr>
            <a:spLocks noGrp="1"/>
          </p:cNvSpPr>
          <p:nvPr>
            <p:ph type="body" idx="1"/>
          </p:nvPr>
        </p:nvSpPr>
        <p:spPr bwMode="auto">
          <a:xfrm>
            <a:off x="915988" y="4341813"/>
            <a:ext cx="5026025" cy="4116387"/>
          </a:xfrm>
          <a:noFill/>
        </p:spPr>
        <p:txBody>
          <a:bodyPr wrap="square" numCol="1" anchor="t" anchorCtr="0" compatLnSpc="1">
            <a:prstTxWarp prst="textNoShape">
              <a:avLst/>
            </a:prstTxWarp>
          </a:bodyPr>
          <a:lstStyle/>
          <a:p>
            <a:pPr>
              <a:spcBef>
                <a:spcPct val="0"/>
              </a:spcBef>
              <a:buFontTx/>
              <a:buChar char="•"/>
            </a:pPr>
            <a:endParaRPr lang="en-AU"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TextEdit="1"/>
          </p:cNvSpPr>
          <p:nvPr>
            <p:ph type="sldImg"/>
          </p:nvPr>
        </p:nvSpPr>
        <p:spPr bwMode="auto">
          <a:noFill/>
          <a:ln>
            <a:solidFill>
              <a:srgbClr val="000000"/>
            </a:solidFill>
            <a:miter lim="800000"/>
            <a:headEnd/>
            <a:tailEnd/>
          </a:ln>
        </p:spPr>
      </p:sp>
      <p:sp>
        <p:nvSpPr>
          <p:cNvPr id="65538" name="Rectangle 3"/>
          <p:cNvSpPr>
            <a:spLocks noGrp="1"/>
          </p:cNvSpPr>
          <p:nvPr>
            <p:ph type="body" idx="1"/>
          </p:nvPr>
        </p:nvSpPr>
        <p:spPr bwMode="auto">
          <a:xfrm>
            <a:off x="914400" y="4343400"/>
            <a:ext cx="5029200" cy="4114800"/>
          </a:xfrm>
          <a:noFill/>
        </p:spPr>
        <p:txBody>
          <a:bodyPr wrap="square" numCol="1" anchor="t" anchorCtr="0" compatLnSpc="1">
            <a:prstTxWarp prst="textNoShape">
              <a:avLst/>
            </a:prstTxWarp>
          </a:bodyPr>
          <a:lstStyle/>
          <a:p>
            <a:pPr>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TextEdit="1"/>
          </p:cNvSpPr>
          <p:nvPr>
            <p:ph type="sldImg"/>
          </p:nvPr>
        </p:nvSpPr>
        <p:spPr bwMode="auto">
          <a:xfrm>
            <a:off x="1143000" y="685800"/>
            <a:ext cx="4573588" cy="3429000"/>
          </a:xfrm>
          <a:noFill/>
          <a:ln>
            <a:solidFill>
              <a:srgbClr val="000000"/>
            </a:solidFill>
            <a:miter lim="800000"/>
            <a:headEnd/>
            <a:tailEnd/>
          </a:ln>
        </p:spPr>
      </p:sp>
      <p:sp>
        <p:nvSpPr>
          <p:cNvPr id="67586" name="Rectangle 3"/>
          <p:cNvSpPr>
            <a:spLocks noGrp="1"/>
          </p:cNvSpPr>
          <p:nvPr>
            <p:ph type="body" idx="1"/>
          </p:nvPr>
        </p:nvSpPr>
        <p:spPr bwMode="auto">
          <a:xfrm>
            <a:off x="914400" y="4341813"/>
            <a:ext cx="5029200" cy="4116387"/>
          </a:xfrm>
          <a:noFill/>
        </p:spPr>
        <p:txBody>
          <a:bodyPr wrap="square" numCol="1" anchor="t" anchorCtr="0" compatLnSpc="1">
            <a:prstTxWarp prst="textNoShape">
              <a:avLst/>
            </a:prstTxWarp>
          </a:bodyPr>
          <a:lstStyle/>
          <a:p>
            <a:pPr>
              <a:spcBef>
                <a:spcPct val="0"/>
              </a:spcBef>
              <a:buFontTx/>
              <a:buChar char="•"/>
            </a:pPr>
            <a:endParaRPr lang="en-AU"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headEnd/>
            <a:tailEnd/>
          </a:ln>
        </p:spPr>
      </p:sp>
      <p:sp>
        <p:nvSpPr>
          <p:cNvPr id="79874"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1" tIns="45716" rIns="91431" bIns="45716" anchor="b"/>
          <a:lstStyle/>
          <a:p>
            <a:pPr algn="r"/>
            <a:fld id="{5F6E012E-25BF-4868-9DD4-0F8FED027A63}" type="slidenum">
              <a:rPr lang="en-AU" sz="1200">
                <a:latin typeface="Calibri" pitchFamily="34" charset="0"/>
              </a:rPr>
              <a:pPr algn="r"/>
              <a:t>29</a:t>
            </a:fld>
            <a:endParaRPr lang="en-AU" sz="1200" dirty="0">
              <a:latin typeface="Calibri" pitchFamily="34" charset="0"/>
            </a:endParaRPr>
          </a:p>
        </p:txBody>
      </p:sp>
      <p:sp>
        <p:nvSpPr>
          <p:cNvPr id="87042"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870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defTabSz="842963">
              <a:spcBef>
                <a:spcPct val="0"/>
              </a:spcBef>
            </a:pPr>
            <a:endParaRPr lang="en-AU"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a:ln/>
        </p:spPr>
      </p:sp>
      <p:sp>
        <p:nvSpPr>
          <p:cNvPr id="153602" name="Notes Placeholder 2"/>
          <p:cNvSpPr>
            <a:spLocks noGrp="1"/>
          </p:cNvSpPr>
          <p:nvPr>
            <p:ph type="body" idx="1"/>
          </p:nvPr>
        </p:nvSpPr>
        <p:spPr>
          <a:noFill/>
          <a:ln/>
        </p:spPr>
        <p:txBody>
          <a:bodyPr/>
          <a:lstStyle/>
          <a:p>
            <a:endParaRPr lang="en-AU"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Rot="1" noChangeAspect="1" noTextEdit="1"/>
          </p:cNvSpPr>
          <p:nvPr>
            <p:ph type="sldImg"/>
          </p:nvPr>
        </p:nvSpPr>
        <p:spPr bwMode="auto">
          <a:noFill/>
          <a:ln>
            <a:solidFill>
              <a:srgbClr val="000000"/>
            </a:solidFill>
            <a:miter lim="800000"/>
            <a:headEnd/>
            <a:tailEnd/>
          </a:ln>
        </p:spPr>
      </p:sp>
      <p:sp>
        <p:nvSpPr>
          <p:cNvPr id="89090"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Rot="1" noChangeAspect="1" noChangeArrowheads="1" noTextEdit="1"/>
          </p:cNvSpPr>
          <p:nvPr>
            <p:ph type="sldImg"/>
          </p:nvPr>
        </p:nvSpPr>
        <p:spPr bwMode="auto">
          <a:xfrm>
            <a:off x="1143000" y="685800"/>
            <a:ext cx="4573588" cy="3429000"/>
          </a:xfrm>
          <a:noFill/>
          <a:ln>
            <a:solidFill>
              <a:srgbClr val="000000"/>
            </a:solidFill>
            <a:miter lim="800000"/>
            <a:headEnd/>
            <a:tailEnd/>
          </a:ln>
        </p:spPr>
      </p:sp>
      <p:sp>
        <p:nvSpPr>
          <p:cNvPr id="93186" name="Rectangle 3"/>
          <p:cNvSpPr>
            <a:spLocks noGrp="1" noChangeArrowheads="1"/>
          </p:cNvSpPr>
          <p:nvPr>
            <p:ph type="body" idx="1"/>
          </p:nvPr>
        </p:nvSpPr>
        <p:spPr bwMode="auto">
          <a:xfrm>
            <a:off x="685800" y="4341813"/>
            <a:ext cx="5486400" cy="4116387"/>
          </a:xfrm>
          <a:noFill/>
        </p:spPr>
        <p:txBody>
          <a:bodyPr wrap="square" lIns="84389" tIns="42195" rIns="84389" bIns="42195" numCol="1" anchor="t" anchorCtr="0" compatLnSpc="1">
            <a:prstTxWarp prst="textNoShape">
              <a:avLst/>
            </a:prstTxWarp>
          </a:bodyPr>
          <a:lstStyle/>
          <a:p>
            <a:pPr>
              <a:spcBef>
                <a:spcPct val="0"/>
              </a:spcBef>
            </a:pPr>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TextEdit="1"/>
          </p:cNvSpPr>
          <p:nvPr>
            <p:ph type="sldImg"/>
          </p:nvPr>
        </p:nvSpPr>
        <p:spPr bwMode="auto">
          <a:xfrm>
            <a:off x="1143000" y="685800"/>
            <a:ext cx="4573588" cy="3429000"/>
          </a:xfrm>
          <a:noFill/>
          <a:ln>
            <a:solidFill>
              <a:srgbClr val="000000"/>
            </a:solidFill>
            <a:miter lim="800000"/>
            <a:headEnd/>
            <a:tailEnd/>
          </a:ln>
        </p:spPr>
      </p:sp>
      <p:sp>
        <p:nvSpPr>
          <p:cNvPr id="3584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AU"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endParaRPr lang="en-AU"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miter lim="800000"/>
            <a:headEnd/>
            <a:tailEnd/>
          </a:ln>
        </p:spPr>
        <p:txBody>
          <a:bodyPr/>
          <a:lstStyle/>
          <a:p>
            <a:fld id="{E6578EBE-27EA-49E0-B5C3-310693A47BF6}" type="slidenum">
              <a:rPr lang="en-US" smtClean="0">
                <a:solidFill>
                  <a:srgbClr val="000000"/>
                </a:solidFill>
                <a:latin typeface="Arial" pitchFamily="34" charset="0"/>
              </a:rPr>
              <a:pPr/>
              <a:t>6</a:t>
            </a:fld>
            <a:endParaRPr lang="en-US" dirty="0" smtClean="0">
              <a:solidFill>
                <a:srgbClr val="000000"/>
              </a:solidFill>
              <a:latin typeface="Arial" pitchFamily="34" charset="0"/>
            </a:endParaRPr>
          </a:p>
        </p:txBody>
      </p:sp>
      <p:sp>
        <p:nvSpPr>
          <p:cNvPr id="36867" name="Rectangle 2"/>
          <p:cNvSpPr>
            <a:spLocks noGrp="1" noRot="1" noChangeAspect="1" noChangeArrowheads="1" noTextEdit="1"/>
          </p:cNvSpPr>
          <p:nvPr>
            <p:ph type="sldImg"/>
          </p:nvPr>
        </p:nvSpPr>
        <p:spPr>
          <a:xfrm>
            <a:off x="1135063" y="677863"/>
            <a:ext cx="4587875" cy="3441700"/>
          </a:xfrm>
          <a:ln/>
        </p:spPr>
      </p:sp>
      <p:sp>
        <p:nvSpPr>
          <p:cNvPr id="36868" name="Rectangle 3"/>
          <p:cNvSpPr>
            <a:spLocks noGrp="1" noChangeArrowheads="1"/>
          </p:cNvSpPr>
          <p:nvPr>
            <p:ph type="body" idx="1"/>
          </p:nvPr>
        </p:nvSpPr>
        <p:spPr>
          <a:xfrm>
            <a:off x="913332" y="4348371"/>
            <a:ext cx="5031336" cy="4107199"/>
          </a:xfrm>
          <a:noFill/>
        </p:spPr>
        <p:txBody>
          <a:bodyPr/>
          <a:lstStyle/>
          <a:p>
            <a:pPr eaLnBrk="1" hangingPunct="1"/>
            <a:endParaRPr lang="en-US" dirty="0"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miter lim="800000"/>
            <a:headEnd/>
            <a:tailEnd/>
          </a:ln>
        </p:spPr>
        <p:txBody>
          <a:bodyPr/>
          <a:lstStyle/>
          <a:p>
            <a:fld id="{4FC08C3D-A8F6-4DB7-9A89-1424477420AF}" type="slidenum">
              <a:rPr lang="en-US" smtClean="0">
                <a:solidFill>
                  <a:srgbClr val="000000"/>
                </a:solidFill>
                <a:latin typeface="Arial" pitchFamily="34" charset="0"/>
              </a:rPr>
              <a:pPr/>
              <a:t>7</a:t>
            </a:fld>
            <a:endParaRPr lang="en-US" dirty="0" smtClean="0">
              <a:solidFill>
                <a:srgbClr val="000000"/>
              </a:solidFill>
              <a:latin typeface="Arial" pitchFamily="34" charset="0"/>
            </a:endParaRPr>
          </a:p>
        </p:txBody>
      </p:sp>
      <p:sp>
        <p:nvSpPr>
          <p:cNvPr id="37891" name="Rectangle 2"/>
          <p:cNvSpPr>
            <a:spLocks noGrp="1" noRot="1" noChangeAspect="1" noChangeArrowheads="1" noTextEdit="1"/>
          </p:cNvSpPr>
          <p:nvPr>
            <p:ph type="sldImg"/>
          </p:nvPr>
        </p:nvSpPr>
        <p:spPr>
          <a:xfrm>
            <a:off x="1141413" y="679450"/>
            <a:ext cx="4586287" cy="3440113"/>
          </a:xfrm>
          <a:ln/>
        </p:spPr>
      </p:sp>
      <p:sp>
        <p:nvSpPr>
          <p:cNvPr id="37892" name="Rectangle 3"/>
          <p:cNvSpPr>
            <a:spLocks noGrp="1" noChangeArrowheads="1"/>
          </p:cNvSpPr>
          <p:nvPr>
            <p:ph type="body" idx="1"/>
          </p:nvPr>
        </p:nvSpPr>
        <p:spPr>
          <a:xfrm>
            <a:off x="914935" y="4343985"/>
            <a:ext cx="5028132" cy="4111585"/>
          </a:xfrm>
          <a:noFill/>
        </p:spPr>
        <p:txBody>
          <a:bodyPr/>
          <a:lstStyle/>
          <a:p>
            <a:pPr eaLnBrk="1" hangingPunct="1">
              <a:spcBef>
                <a:spcPct val="0"/>
              </a:spcBef>
            </a:pPr>
            <a:endParaRPr lang="en-US" dirty="0"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5"/>
          <p:cNvSpPr>
            <a:spLocks noGrp="1" noChangeArrowheads="1"/>
          </p:cNvSpPr>
          <p:nvPr>
            <p:ph type="sldNum" sz="quarter" idx="5"/>
          </p:nvPr>
        </p:nvSpPr>
        <p:spPr/>
        <p:txBody>
          <a:bodyPr/>
          <a:lstStyle/>
          <a:p>
            <a:pPr>
              <a:defRPr/>
            </a:pPr>
            <a:fld id="{6354992F-72F2-4CF1-94E4-60FB6E196825}" type="slidenum">
              <a:rPr lang="en-US">
                <a:latin typeface="Arial" charset="0"/>
              </a:rPr>
              <a:pPr>
                <a:defRPr/>
              </a:pPr>
              <a:t>8</a:t>
            </a:fld>
            <a:endParaRPr lang="en-US" dirty="0">
              <a:latin typeface="Arial" charset="0"/>
            </a:endParaRPr>
          </a:p>
        </p:txBody>
      </p:sp>
      <p:sp>
        <p:nvSpPr>
          <p:cNvPr id="51203" name="Rectangle 2"/>
          <p:cNvSpPr>
            <a:spLocks noGrp="1" noRot="1" noChangeAspect="1" noChangeArrowheads="1" noTextEdit="1"/>
          </p:cNvSpPr>
          <p:nvPr>
            <p:ph type="sldImg"/>
          </p:nvPr>
        </p:nvSpPr>
        <p:spPr bwMode="auto">
          <a:xfrm>
            <a:off x="1141413" y="684213"/>
            <a:ext cx="4573587" cy="3429000"/>
          </a:xfrm>
          <a:noFill/>
          <a:ln>
            <a:solidFill>
              <a:srgbClr val="000000"/>
            </a:solidFill>
            <a:miter lim="800000"/>
            <a:headEnd/>
            <a:tailEnd/>
          </a:ln>
        </p:spPr>
      </p:sp>
      <p:sp>
        <p:nvSpPr>
          <p:cNvPr id="51204" name="Rectangle 3"/>
          <p:cNvSpPr>
            <a:spLocks noGrp="1" noChangeArrowheads="1"/>
          </p:cNvSpPr>
          <p:nvPr>
            <p:ph type="body" idx="1"/>
          </p:nvPr>
        </p:nvSpPr>
        <p:spPr>
          <a:xfrm>
            <a:off x="685494" y="4342939"/>
            <a:ext cx="5487013" cy="4117424"/>
          </a:xfrm>
          <a:noFill/>
          <a:ln/>
        </p:spPr>
        <p:txBody>
          <a:bodyPr/>
          <a:lstStyle/>
          <a:p>
            <a:pPr eaLnBrk="1" hangingPunct="1"/>
            <a:endParaRPr lang="en-US" dirty="0" smtClean="0">
              <a:latin typeface="Arial" charset="0"/>
            </a:endParaRPr>
          </a:p>
          <a:p>
            <a:pPr eaLnBrk="1" hangingPunct="1"/>
            <a:endParaRPr lang="en-US" dirty="0"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4DC7E435-87DF-4C8E-9E69-6E0AF11DB464}" type="slidenum">
              <a:rPr lang="en-AU" smtClean="0"/>
              <a:pPr>
                <a:defRPr/>
              </a:pPr>
              <a:t>9</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19053" indent="-119053">
              <a:defRPr/>
            </a:pPr>
            <a:endParaRPr lang="en-US" dirty="0" smtClean="0"/>
          </a:p>
          <a:p>
            <a:pPr>
              <a:defRPr/>
            </a:pPr>
            <a:endParaRPr lang="en-US" dirty="0"/>
          </a:p>
        </p:txBody>
      </p:sp>
      <p:sp>
        <p:nvSpPr>
          <p:cNvPr id="38916" name="Slide Number Placeholder 3"/>
          <p:cNvSpPr>
            <a:spLocks noGrp="1"/>
          </p:cNvSpPr>
          <p:nvPr>
            <p:ph type="sldNum" sz="quarter" idx="5"/>
          </p:nvPr>
        </p:nvSpPr>
        <p:spPr>
          <a:noFill/>
          <a:ln>
            <a:miter lim="800000"/>
            <a:headEnd/>
            <a:tailEnd/>
          </a:ln>
        </p:spPr>
        <p:txBody>
          <a:bodyPr/>
          <a:lstStyle/>
          <a:p>
            <a:pPr defTabSz="1074738"/>
            <a:fld id="{76F69B4D-6561-4326-97BF-002BCEC891AF}" type="slidenum">
              <a:rPr lang="en-US" smtClean="0">
                <a:latin typeface="Arial" pitchFamily="34" charset="0"/>
              </a:rPr>
              <a:pPr defTabSz="1074738"/>
              <a:t>10</a:t>
            </a:fld>
            <a:endParaRPr lang="en-US" dirty="0"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3" descr="Banner.jpg"/>
          <p:cNvPicPr>
            <a:picLocks noChangeAspect="1"/>
          </p:cNvPicPr>
          <p:nvPr userDrawn="1"/>
        </p:nvPicPr>
        <p:blipFill>
          <a:blip r:embed="rId2" cstate="print"/>
          <a:srcRect/>
          <a:stretch>
            <a:fillRect/>
          </a:stretch>
        </p:blipFill>
        <p:spPr bwMode="auto">
          <a:xfrm>
            <a:off x="0" y="0"/>
            <a:ext cx="9144000" cy="1125538"/>
          </a:xfrm>
          <a:prstGeom prst="rect">
            <a:avLst/>
          </a:prstGeom>
          <a:noFill/>
          <a:ln w="9525">
            <a:noFill/>
            <a:miter lim="800000"/>
            <a:headEnd/>
            <a:tailEnd/>
          </a:ln>
        </p:spPr>
      </p:pic>
      <p:pic>
        <p:nvPicPr>
          <p:cNvPr id="171010"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16825" y="6030989"/>
            <a:ext cx="152717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20C72AB-C08B-4586-87CE-8213883D483C}" type="datetimeFigureOut">
              <a:rPr lang="en-AU"/>
              <a:pPr>
                <a:defRPr/>
              </a:pPr>
              <a:t>9/02/2012</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BF4F0B24-5561-4258-823A-EDCB2249023C}" type="slidenum">
              <a:rPr lang="en-AU"/>
              <a:pPr>
                <a:defRPr/>
              </a:pPr>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A9E6CEB-B598-443F-B823-A75694623759}" type="datetimeFigureOut">
              <a:rPr lang="en-AU"/>
              <a:pPr>
                <a:defRPr/>
              </a:pPr>
              <a:t>9/02/2012</a:t>
            </a:fld>
            <a:endParaRPr lang="en-AU"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2AC329D3-E288-4167-9265-590EB61F9D70}" type="slidenum">
              <a:rPr lang="en-AU"/>
              <a:pPr>
                <a:defRPr/>
              </a:pPr>
              <a:t>‹#›</a:t>
            </a:fld>
            <a:endParaRPr lang="en-A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3648B480-AF6D-48F7-AA33-6D42A4FFB1F5}" type="datetimeFigureOut">
              <a:rPr lang="en-AU"/>
              <a:pPr>
                <a:defRPr/>
              </a:pPr>
              <a:t>9/02/2012</a:t>
            </a:fld>
            <a:endParaRPr lang="en-AU"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596C22C-D1EF-420A-A41D-B432C3957F1C}" type="slidenum">
              <a:rPr lang="en-AU"/>
              <a:pPr>
                <a:defRPr/>
              </a:pPr>
              <a:t>‹#›</a:t>
            </a:fld>
            <a:endParaRPr lang="en-A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5925" y="325438"/>
            <a:ext cx="8372475" cy="8064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15925" y="325438"/>
            <a:ext cx="8372475" cy="806450"/>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idx="1"/>
          </p:nvPr>
        </p:nvSpPr>
        <p:spPr>
          <a:xfrm>
            <a:off x="230188" y="1947863"/>
            <a:ext cx="8369300" cy="4056062"/>
          </a:xfrm>
        </p:spPr>
        <p:txBody>
          <a:bodyPr rtlCol="0">
            <a:normAutofit/>
          </a:bodyPr>
          <a:lstStyle/>
          <a:p>
            <a:pPr lvl="0"/>
            <a:r>
              <a:rPr lang="en-US" noProof="0" dirty="0" smtClean="0"/>
              <a:t>Click icon to add chart</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600200"/>
            <a:ext cx="4038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hart Placeholder 3"/>
          <p:cNvSpPr>
            <a:spLocks noGrp="1"/>
          </p:cNvSpPr>
          <p:nvPr>
            <p:ph type="chart" sz="half" idx="2"/>
          </p:nvPr>
        </p:nvSpPr>
        <p:spPr>
          <a:xfrm>
            <a:off x="4648200" y="1600200"/>
            <a:ext cx="4038600" cy="4525963"/>
          </a:xfrm>
          <a:prstGeom prst="rect">
            <a:avLst/>
          </a:prstGeom>
        </p:spPr>
        <p:txBody>
          <a:bodyPr rtlCol="0">
            <a:normAutofit/>
          </a:bodyPr>
          <a:lstStyle/>
          <a:p>
            <a:pPr lvl="0"/>
            <a:endParaRPr lang="en-AU" noProof="0" dirty="0" smtClean="0"/>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30188" y="1947863"/>
            <a:ext cx="4108450" cy="4056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91038" y="1947863"/>
            <a:ext cx="4108450" cy="4056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552" y="211788"/>
            <a:ext cx="7488832" cy="1143000"/>
          </a:xfrm>
          <a:prstGeom prst="rect">
            <a:avLst/>
          </a:prstGeom>
        </p:spPr>
        <p:txBody>
          <a:bodyPr/>
          <a:lstStyle>
            <a:lvl1pPr algn="l">
              <a:defRPr sz="3600">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2027D49-8EFF-4CC5-881B-7DD77FC293CA}" type="datetimeFigureOut">
              <a:rPr lang="en-AU"/>
              <a:pPr>
                <a:defRPr/>
              </a:pPr>
              <a:t>9/02/2012</a:t>
            </a:fld>
            <a:endParaRPr lang="en-AU"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FF91526A-7D27-412D-BA77-4826A03BE92D}" type="slidenum">
              <a:rPr lang="en-AU"/>
              <a:pPr>
                <a:defRPr/>
              </a:pPr>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AE0E63A-0DC0-4437-8B52-3D1DA2D9945D}" type="datetimeFigureOut">
              <a:rPr lang="en-AU"/>
              <a:pPr>
                <a:defRPr/>
              </a:pPr>
              <a:t>9/02/2012</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04FADC9-6288-47A7-941E-0FA181C5BE6E}" type="slidenum">
              <a:rPr lang="en-AU"/>
              <a:pPr>
                <a:defRPr/>
              </a:pPr>
              <a:t>‹#›</a:t>
            </a:fld>
            <a:endParaRPr lang="en-AU"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A85948F-656A-4A1C-8943-B938A3A3430C}" type="datetimeFigureOut">
              <a:rPr lang="en-AU"/>
              <a:pPr>
                <a:defRPr/>
              </a:pPr>
              <a:t>9/02/2012</a:t>
            </a:fld>
            <a:endParaRPr lang="en-AU"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7F732083-9691-40F0-8EBC-75FD70853B13}" type="slidenum">
              <a:rPr lang="en-AU"/>
              <a:pPr>
                <a:defRPr/>
              </a:pPr>
              <a:t>‹#›</a:t>
            </a:fld>
            <a:endParaRPr lang="en-A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3EF9AFB-50A6-4665-99B8-0E6D2A437D86}" type="datetimeFigureOut">
              <a:rPr lang="en-AU"/>
              <a:pPr>
                <a:defRPr/>
              </a:pPr>
              <a:t>9/02/2012</a:t>
            </a:fld>
            <a:endParaRPr lang="en-AU"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5F4BD39A-DC27-4CF0-8CF5-95EAD503E93D}" type="slidenum">
              <a:rPr lang="en-AU"/>
              <a:pPr>
                <a:defRPr/>
              </a:pPr>
              <a:t>‹#›</a:t>
            </a:fld>
            <a:endParaRPr lang="en-AU"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C7F1B59B-06E3-420E-8771-0AF1176C1F81}" type="datetimeFigureOut">
              <a:rPr lang="en-AU"/>
              <a:pPr>
                <a:defRPr/>
              </a:pPr>
              <a:t>9/02/2012</a:t>
            </a:fld>
            <a:endParaRPr lang="en-AU"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7A16345C-0949-44F5-AAB9-EAB98E4F0095}" type="slidenum">
              <a:rPr lang="en-AU"/>
              <a:pPr>
                <a:defRPr/>
              </a:pPr>
              <a:t>‹#›</a:t>
            </a:fld>
            <a:endParaRPr lang="en-AU"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F175F22-5CF6-43A8-8DCC-E5884B14A928}" type="datetimeFigureOut">
              <a:rPr lang="en-AU"/>
              <a:pPr>
                <a:defRPr/>
              </a:pPr>
              <a:t>9/02/2012</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9E70966-9DD4-42E6-8D4E-9306E3666FEC}" type="slidenum">
              <a:rPr lang="en-AU"/>
              <a:pPr>
                <a:defRPr/>
              </a:pPr>
              <a:t>‹#›</a:t>
            </a:fld>
            <a:endParaRPr lang="en-AU"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8B44BD2-FAAE-4160-A215-52082C4C8115}" type="datetimeFigureOut">
              <a:rPr lang="en-AU"/>
              <a:pPr>
                <a:defRPr/>
              </a:pPr>
              <a:t>9/02/2012</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B7C7F11-0F81-4D6C-B231-01676F3C9AC6}" type="slidenum">
              <a:rPr lang="en-AU"/>
              <a:pPr>
                <a:defRPr/>
              </a:pPr>
              <a:t>‹#›</a:t>
            </a:fld>
            <a:endParaRPr lang="en-AU"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3B4CE938-8F8E-451E-A3A1-FBDFFFA4B53C}" type="datetimeFigureOut">
              <a:rPr lang="en-AU"/>
              <a:pPr>
                <a:defRPr/>
              </a:pPr>
              <a:t>9/02/2012</a:t>
            </a:fld>
            <a:endParaRPr lang="en-AU"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AA625A5-68A7-4DB2-BEAD-76C20496887D}" type="slidenum">
              <a:rPr lang="en-AU"/>
              <a:pPr>
                <a:defRPr/>
              </a:pPr>
              <a:t>‹#›</a:t>
            </a:fld>
            <a:endParaRPr lang="en-AU"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D551973-95AE-4894-9537-0DAC32ACFD20}" type="datetimeFigureOut">
              <a:rPr lang="en-AU"/>
              <a:pPr>
                <a:defRPr/>
              </a:pPr>
              <a:t>9/02/2012</a:t>
            </a:fld>
            <a:endParaRPr lang="en-AU"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7A33AF68-C8D8-4330-B2FC-3279431A7E1D}" type="slidenum">
              <a:rPr lang="en-AU"/>
              <a:pPr>
                <a:defRPr/>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5" name="Picture 2" descr="Banner.jpg"/>
          <p:cNvPicPr>
            <a:picLocks noChangeAspect="1"/>
          </p:cNvPicPr>
          <p:nvPr userDrawn="1"/>
        </p:nvPicPr>
        <p:blipFill>
          <a:blip r:embed="rId2" cstate="print"/>
          <a:srcRect/>
          <a:stretch>
            <a:fillRect/>
          </a:stretch>
        </p:blipFill>
        <p:spPr bwMode="auto">
          <a:xfrm>
            <a:off x="0" y="0"/>
            <a:ext cx="9144000" cy="1125538"/>
          </a:xfrm>
          <a:prstGeom prst="rect">
            <a:avLst/>
          </a:prstGeom>
          <a:noFill/>
          <a:ln w="9525">
            <a:noFill/>
            <a:miter lim="800000"/>
            <a:headEnd/>
            <a:tailEnd/>
          </a:ln>
        </p:spPr>
      </p:pic>
      <p:sp>
        <p:nvSpPr>
          <p:cNvPr id="2" name="Title 1"/>
          <p:cNvSpPr>
            <a:spLocks noGrp="1"/>
          </p:cNvSpPr>
          <p:nvPr>
            <p:ph type="title"/>
          </p:nvPr>
        </p:nvSpPr>
        <p:spPr>
          <a:xfrm>
            <a:off x="467544" y="188640"/>
            <a:ext cx="6984776" cy="792088"/>
          </a:xfrm>
          <a:prstGeom prst="rect">
            <a:avLst/>
          </a:prstGeom>
        </p:spPr>
        <p:txBody>
          <a:bodyPr anchor="ctr" anchorCtr="0"/>
          <a:lstStyle>
            <a:lvl1pPr algn="l">
              <a:defRPr sz="3200">
                <a:solidFill>
                  <a:schemeClr val="bg1"/>
                </a:solidFill>
              </a:defRPr>
            </a:lvl1pPr>
          </a:lstStyle>
          <a:p>
            <a:r>
              <a:rPr lang="en-US" dirty="0" smtClean="0"/>
              <a:t>Click to edit Master title style</a:t>
            </a:r>
            <a:endParaRPr lang="en-AU" dirty="0"/>
          </a:p>
        </p:txBody>
      </p:sp>
      <p:sp>
        <p:nvSpPr>
          <p:cNvPr id="4" name="Text Placeholder 2"/>
          <p:cNvSpPr>
            <a:spLocks noGrp="1"/>
          </p:cNvSpPr>
          <p:nvPr>
            <p:ph idx="1"/>
          </p:nvPr>
        </p:nvSpPr>
        <p:spPr>
          <a:xfrm>
            <a:off x="457200" y="1772816"/>
            <a:ext cx="8229600" cy="4353347"/>
          </a:xfrm>
          <a:prstGeom prst="rect">
            <a:avLst/>
          </a:prstGeom>
        </p:spPr>
        <p:txBody>
          <a:bodyPr rtlCol="0">
            <a:normAutofit/>
          </a:bodyPr>
          <a:lstStyle>
            <a:lvl1pPr marL="342900" marR="0" indent="-342900" algn="l" defTabSz="914400" rtl="0" eaLnBrk="1" fontAlgn="auto" latinLnBrk="0" hangingPunct="1">
              <a:lnSpc>
                <a:spcPct val="100000"/>
              </a:lnSpc>
              <a:spcBef>
                <a:spcPct val="20000"/>
              </a:spcBef>
              <a:spcAft>
                <a:spcPts val="0"/>
              </a:spcAft>
              <a:buClrTx/>
              <a:buSzTx/>
              <a:buFont typeface="Arial" pitchFamily="34" charset="0"/>
              <a:buChar char="•"/>
              <a:tabLst/>
              <a:defRPr/>
            </a:lvl1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AU" noProof="0" dirty="0"/>
          </a:p>
        </p:txBody>
      </p:sp>
      <p:pic>
        <p:nvPicPr>
          <p:cNvPr id="172034"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68791" y="6021288"/>
            <a:ext cx="1475209" cy="444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50EB8781-0232-458E-B1B8-88857465A4D4}" type="datetimeFigureOut">
              <a:rPr lang="en-AU"/>
              <a:pPr>
                <a:defRPr/>
              </a:pPr>
              <a:t>9/02/2012</a:t>
            </a:fld>
            <a:endParaRPr lang="en-AU"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12589A4-0165-45D4-A20F-A22A36C731D6}" type="slidenum">
              <a:rPr lang="en-AU"/>
              <a:pPr>
                <a:defRPr/>
              </a:pPr>
              <a:t>‹#›</a:t>
            </a:fld>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AB0B00-B43A-4FAB-9685-3A4E52968222}" type="datetimeFigureOut">
              <a:rPr lang="en-AU"/>
              <a:pPr>
                <a:defRPr/>
              </a:pPr>
              <a:t>9/02/2012</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5A35446-8A93-4C2E-821D-C52B6930C515}" type="slidenum">
              <a:rPr lang="en-AU"/>
              <a:pPr>
                <a:defRPr/>
              </a:pPr>
              <a:t>‹#›</a:t>
            </a:fld>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C3873D7-CB99-4D32-B4AA-30ECD6C5593A}" type="datetimeFigureOut">
              <a:rPr lang="en-AU"/>
              <a:pPr>
                <a:defRPr/>
              </a:pPr>
              <a:t>9/02/2012</a:t>
            </a:fld>
            <a:endParaRPr lang="en-AU"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EF0E2B0-33C5-443F-8276-552A1A8CF0C8}" type="slidenum">
              <a:rPr lang="en-AU"/>
              <a:pPr>
                <a:defRPr/>
              </a:pPr>
              <a:t>‹#›</a:t>
            </a:fld>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dirty="0" smtClean="0"/>
              <a:t>Click to edit Master title style</a:t>
            </a:r>
            <a:endParaRPr lang="en-AU"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09F0169-EEDF-4914-BB67-0DE1C6672133}" type="datetimeFigureOut">
              <a:rPr lang="en-AU"/>
              <a:pPr>
                <a:defRPr/>
              </a:pPr>
              <a:t>9/02/2012</a:t>
            </a:fld>
            <a:endParaRPr lang="en-AU"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16E4D94-21A7-4E51-8EFA-AB625FBC0BFC}" type="slidenum">
              <a:rPr lang="en-AU"/>
              <a:pPr>
                <a:defRPr/>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3CABD3E-31F5-4E53-91FE-873B81447CC9}" type="datetimeFigureOut">
              <a:rPr lang="en-AU"/>
              <a:pPr>
                <a:defRPr/>
              </a:pPr>
              <a:t>9/02/2012</a:t>
            </a:fld>
            <a:endParaRPr lang="en-AU"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227CB5DF-C1B8-4B41-A59B-9F06844A1368}" type="slidenum">
              <a:rPr lang="en-AU"/>
              <a:pPr>
                <a:defRPr/>
              </a:pPr>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8E5A49F-ED03-4A2E-802D-757F0CF0D9B6}" type="datetimeFigureOut">
              <a:rPr lang="en-AU"/>
              <a:pPr>
                <a:defRPr/>
              </a:pPr>
              <a:t>9/02/2012</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749C17B-BB03-4342-B1D6-93FF847A759A}" type="slidenum">
              <a:rPr lang="en-AU"/>
              <a:pPr>
                <a:defRPr/>
              </a:pPr>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6.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62" name="Text Placeholder 2"/>
          <p:cNvSpPr>
            <a:spLocks noGrp="1"/>
          </p:cNvSpPr>
          <p:nvPr>
            <p:ph type="body" idx="1"/>
          </p:nvPr>
        </p:nvSpPr>
        <p:spPr bwMode="auto">
          <a:xfrm>
            <a:off x="457200" y="1773238"/>
            <a:ext cx="8229600" cy="4352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grpSp>
        <p:nvGrpSpPr>
          <p:cNvPr id="40963" name="Group 11"/>
          <p:cNvGrpSpPr>
            <a:grpSpLocks/>
          </p:cNvGrpSpPr>
          <p:nvPr userDrawn="1"/>
        </p:nvGrpSpPr>
        <p:grpSpPr bwMode="auto">
          <a:xfrm>
            <a:off x="0" y="0"/>
            <a:ext cx="9144000" cy="1125538"/>
            <a:chOff x="0" y="-1"/>
            <a:chExt cx="11554632" cy="1569660"/>
          </a:xfrm>
        </p:grpSpPr>
        <p:pic>
          <p:nvPicPr>
            <p:cNvPr id="40965" name="Picture 4"/>
            <p:cNvPicPr>
              <a:picLocks noChangeAspect="1" noChangeArrowheads="1"/>
            </p:cNvPicPr>
            <p:nvPr userDrawn="1"/>
          </p:nvPicPr>
          <p:blipFill>
            <a:blip r:embed="rId18" cstate="print"/>
            <a:srcRect/>
            <a:stretch>
              <a:fillRect/>
            </a:stretch>
          </p:blipFill>
          <p:spPr bwMode="auto">
            <a:xfrm>
              <a:off x="0" y="0"/>
              <a:ext cx="4286250" cy="1569659"/>
            </a:xfrm>
            <a:prstGeom prst="rect">
              <a:avLst/>
            </a:prstGeom>
            <a:noFill/>
            <a:ln w="9525">
              <a:noFill/>
              <a:miter lim="800000"/>
              <a:headEnd/>
              <a:tailEnd/>
            </a:ln>
          </p:spPr>
        </p:pic>
        <p:pic>
          <p:nvPicPr>
            <p:cNvPr id="40966" name="Picture 5"/>
            <p:cNvPicPr>
              <a:picLocks noChangeAspect="1" noChangeArrowheads="1"/>
            </p:cNvPicPr>
            <p:nvPr userDrawn="1"/>
          </p:nvPicPr>
          <p:blipFill>
            <a:blip r:embed="rId19" cstate="print"/>
            <a:srcRect/>
            <a:stretch>
              <a:fillRect/>
            </a:stretch>
          </p:blipFill>
          <p:spPr bwMode="auto">
            <a:xfrm>
              <a:off x="9475007" y="-1"/>
              <a:ext cx="2079625" cy="1569659"/>
            </a:xfrm>
            <a:prstGeom prst="rect">
              <a:avLst/>
            </a:prstGeom>
            <a:noFill/>
            <a:ln w="9525">
              <a:noFill/>
              <a:miter lim="800000"/>
              <a:headEnd/>
              <a:tailEnd/>
            </a:ln>
          </p:spPr>
        </p:pic>
        <p:sp>
          <p:nvSpPr>
            <p:cNvPr id="11" name="TextBox 10"/>
            <p:cNvSpPr txBox="1"/>
            <p:nvPr userDrawn="1"/>
          </p:nvSpPr>
          <p:spPr>
            <a:xfrm>
              <a:off x="4286849" y="-1"/>
              <a:ext cx="5231681" cy="1567445"/>
            </a:xfrm>
            <a:prstGeom prst="rect">
              <a:avLst/>
            </a:prstGeom>
            <a:solidFill>
              <a:srgbClr val="717075"/>
            </a:solidFill>
          </p:spPr>
          <p:txBody>
            <a:bodyPr>
              <a:spAutoFit/>
            </a:bodyPr>
            <a:lstStyle/>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a:p>
              <a:pPr fontAlgn="auto">
                <a:spcBef>
                  <a:spcPts val="0"/>
                </a:spcBef>
                <a:spcAft>
                  <a:spcPts val="0"/>
                </a:spcAft>
                <a:defRPr/>
              </a:pPr>
              <a:endParaRPr lang="en-AU" sz="800" dirty="0">
                <a:latin typeface="+mn-lt"/>
              </a:endParaRPr>
            </a:p>
          </p:txBody>
        </p:sp>
      </p:grpSp>
      <p:sp>
        <p:nvSpPr>
          <p:cNvPr id="13" name="TextBox 12"/>
          <p:cNvSpPr txBox="1"/>
          <p:nvPr userDrawn="1"/>
        </p:nvSpPr>
        <p:spPr>
          <a:xfrm>
            <a:off x="0" y="6524625"/>
            <a:ext cx="9144000" cy="252413"/>
          </a:xfrm>
          <a:prstGeom prst="rect">
            <a:avLst/>
          </a:prstGeom>
          <a:solidFill>
            <a:srgbClr val="F8941C"/>
          </a:solidFill>
        </p:spPr>
        <p:txBody>
          <a:bodyPr>
            <a:spAutoFit/>
          </a:bodyPr>
          <a:lstStyle/>
          <a:p>
            <a:pPr fontAlgn="auto">
              <a:spcBef>
                <a:spcPts val="0"/>
              </a:spcBef>
              <a:spcAft>
                <a:spcPts val="0"/>
              </a:spcAft>
              <a:defRPr/>
            </a:pPr>
            <a:endParaRPr lang="en-AU" dirty="0">
              <a:latin typeface="+mn-lt"/>
            </a:endParaRPr>
          </a:p>
        </p:txBody>
      </p:sp>
    </p:spTree>
  </p:cSld>
  <p:clrMap bg1="lt1" tx1="dk1" bg2="lt2" tx2="dk2" accent1="accent1" accent2="accent2" accent3="accent3" accent4="accent4" accent5="accent5" accent6="accent6" hlink="hlink" folHlink="folHlink"/>
  <p:sldLayoutIdLst>
    <p:sldLayoutId id="2147483688" r:id="rId1"/>
    <p:sldLayoutId id="2147483685"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84" r:id="rId13"/>
    <p:sldLayoutId id="2147483683" r:id="rId14"/>
    <p:sldLayoutId id="2147483682" r:id="rId15"/>
    <p:sldLayoutId id="2147483708" r:id="rId16"/>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941C"/>
        </a:solidFill>
        <a:effectLst/>
      </p:bgPr>
    </p:bg>
    <p:spTree>
      <p:nvGrpSpPr>
        <p:cNvPr id="1" name=""/>
        <p:cNvGrpSpPr/>
        <p:nvPr/>
      </p:nvGrpSpPr>
      <p:grpSpPr>
        <a:xfrm>
          <a:off x="0" y="0"/>
          <a:ext cx="0" cy="0"/>
          <a:chOff x="0" y="0"/>
          <a:chExt cx="0" cy="0"/>
        </a:xfrm>
      </p:grpSpPr>
      <p:sp>
        <p:nvSpPr>
          <p:cNvPr id="18434" name="Text Placeholder 2"/>
          <p:cNvSpPr>
            <a:spLocks noGrp="1"/>
          </p:cNvSpPr>
          <p:nvPr>
            <p:ph type="body" idx="1"/>
          </p:nvPr>
        </p:nvSpPr>
        <p:spPr bwMode="auto">
          <a:xfrm>
            <a:off x="0" y="2708275"/>
            <a:ext cx="5953125" cy="11160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smtClean="0"/>
              <a:t>Lunch Break</a:t>
            </a:r>
          </a:p>
        </p:txBody>
      </p:sp>
      <p:pic>
        <p:nvPicPr>
          <p:cNvPr id="18435" name="Picture 2"/>
          <p:cNvPicPr>
            <a:picLocks noChangeAspect="1" noChangeArrowheads="1"/>
          </p:cNvPicPr>
          <p:nvPr userDrawn="1"/>
        </p:nvPicPr>
        <p:blipFill>
          <a:blip r:embed="rId13" cstate="print"/>
          <a:srcRect/>
          <a:stretch>
            <a:fillRect/>
          </a:stretch>
        </p:blipFill>
        <p:spPr bwMode="auto">
          <a:xfrm>
            <a:off x="5846763" y="836613"/>
            <a:ext cx="3297237" cy="44751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7" r:id="rId1"/>
    <p:sldLayoutId id="2147483686"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algn="ctr" rtl="0" fontAlgn="base">
        <a:spcBef>
          <a:spcPct val="20000"/>
        </a:spcBef>
        <a:spcAft>
          <a:spcPct val="0"/>
        </a:spcAft>
        <a:buFont typeface="Arial" charset="0"/>
        <a:defRPr sz="6000" kern="1200">
          <a:solidFill>
            <a:schemeClr val="bg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Microsoft_Excel_97-2003_Worksheet8.xls"/><Relationship Id="rId13" Type="http://schemas.openxmlformats.org/officeDocument/2006/relationships/image" Target="../media/image21.png"/><Relationship Id="rId18" Type="http://schemas.openxmlformats.org/officeDocument/2006/relationships/oleObject" Target="../embeddings/Microsoft_Excel_97-2003_Worksheet13.xls"/><Relationship Id="rId26" Type="http://schemas.openxmlformats.org/officeDocument/2006/relationships/oleObject" Target="../embeddings/Microsoft_Excel_97-2003_Worksheet17.xls"/><Relationship Id="rId3" Type="http://schemas.openxmlformats.org/officeDocument/2006/relationships/notesSlide" Target="../notesSlides/notesSlide9.xml"/><Relationship Id="rId21" Type="http://schemas.openxmlformats.org/officeDocument/2006/relationships/image" Target="../media/image25.png"/><Relationship Id="rId7" Type="http://schemas.openxmlformats.org/officeDocument/2006/relationships/image" Target="../media/image18.emf"/><Relationship Id="rId12" Type="http://schemas.openxmlformats.org/officeDocument/2006/relationships/oleObject" Target="../embeddings/Microsoft_Excel_97-2003_Worksheet10.xls"/><Relationship Id="rId17" Type="http://schemas.openxmlformats.org/officeDocument/2006/relationships/image" Target="../media/image23.png"/><Relationship Id="rId25" Type="http://schemas.openxmlformats.org/officeDocument/2006/relationships/image" Target="../media/image27.png"/><Relationship Id="rId2" Type="http://schemas.openxmlformats.org/officeDocument/2006/relationships/slideLayout" Target="../slideLayouts/slideLayout3.xml"/><Relationship Id="rId16" Type="http://schemas.openxmlformats.org/officeDocument/2006/relationships/oleObject" Target="../embeddings/Microsoft_Excel_97-2003_Worksheet12.xls"/><Relationship Id="rId20" Type="http://schemas.openxmlformats.org/officeDocument/2006/relationships/oleObject" Target="../embeddings/Microsoft_Excel_97-2003_Worksheet14.xls"/><Relationship Id="rId1" Type="http://schemas.openxmlformats.org/officeDocument/2006/relationships/vmlDrawing" Target="../drawings/vmlDrawing4.vml"/><Relationship Id="rId6" Type="http://schemas.openxmlformats.org/officeDocument/2006/relationships/oleObject" Target="../embeddings/Microsoft_Excel_97-2003_Worksheet7.xls"/><Relationship Id="rId11" Type="http://schemas.openxmlformats.org/officeDocument/2006/relationships/image" Target="../media/image20.png"/><Relationship Id="rId24" Type="http://schemas.openxmlformats.org/officeDocument/2006/relationships/oleObject" Target="../embeddings/Microsoft_Excel_97-2003_Worksheet16.xls"/><Relationship Id="rId5" Type="http://schemas.openxmlformats.org/officeDocument/2006/relationships/image" Target="../media/image17.png"/><Relationship Id="rId15" Type="http://schemas.openxmlformats.org/officeDocument/2006/relationships/image" Target="../media/image22.png"/><Relationship Id="rId23" Type="http://schemas.openxmlformats.org/officeDocument/2006/relationships/image" Target="../media/image26.png"/><Relationship Id="rId10" Type="http://schemas.openxmlformats.org/officeDocument/2006/relationships/oleObject" Target="../embeddings/Microsoft_Excel_97-2003_Worksheet9.xls"/><Relationship Id="rId19" Type="http://schemas.openxmlformats.org/officeDocument/2006/relationships/image" Target="../media/image24.png"/><Relationship Id="rId4" Type="http://schemas.openxmlformats.org/officeDocument/2006/relationships/oleObject" Target="../embeddings/Microsoft_Excel_97-2003_Worksheet6.xls"/><Relationship Id="rId9" Type="http://schemas.openxmlformats.org/officeDocument/2006/relationships/image" Target="../media/image19.emf"/><Relationship Id="rId14" Type="http://schemas.openxmlformats.org/officeDocument/2006/relationships/oleObject" Target="../embeddings/Microsoft_Excel_97-2003_Worksheet11.xls"/><Relationship Id="rId22" Type="http://schemas.openxmlformats.org/officeDocument/2006/relationships/oleObject" Target="../embeddings/Microsoft_Excel_97-2003_Worksheet15.xls"/><Relationship Id="rId27"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2.png"/><Relationship Id="rId4" Type="http://schemas.openxmlformats.org/officeDocument/2006/relationships/oleObject" Target="../embeddings/Microsoft_Excel_97-2003_Worksheet1.xls"/></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oleObject" Target="../embeddings/Microsoft_Excel_97-2003_Worksheet3.xls"/><Relationship Id="rId5" Type="http://schemas.openxmlformats.org/officeDocument/2006/relationships/image" Target="../media/image13.png"/><Relationship Id="rId4" Type="http://schemas.openxmlformats.org/officeDocument/2006/relationships/oleObject" Target="../embeddings/Microsoft_Excel_97-2003_Worksheet2.xls"/></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Microsoft_Excel_97-2003_Worksheet5.xls"/><Relationship Id="rId5" Type="http://schemas.openxmlformats.org/officeDocument/2006/relationships/image" Target="../media/image15.png"/><Relationship Id="rId4" Type="http://schemas.openxmlformats.org/officeDocument/2006/relationships/oleObject" Target="../embeddings/Microsoft_Excel_97-2003_Worksheet4.xls"/></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17075"/>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628775"/>
            <a:ext cx="9144000" cy="3600450"/>
          </a:xfrm>
          <a:solidFill>
            <a:schemeClr val="bg1">
              <a:lumMod val="95000"/>
            </a:schemeClr>
          </a:solidFill>
        </p:spPr>
        <p:txBody>
          <a:bodyPr anchor="ctr" anchorCtr="0"/>
          <a:lstStyle/>
          <a:p>
            <a:pPr fontAlgn="auto">
              <a:spcAft>
                <a:spcPts val="0"/>
              </a:spcAft>
              <a:defRPr/>
            </a:pPr>
            <a:r>
              <a:rPr lang="en-AU" sz="4200" b="1" dirty="0" smtClean="0"/>
              <a:t>Under the bonnet of ETF structures &amp; price mechanisms</a:t>
            </a:r>
            <a:r>
              <a:rPr lang="en-AU" dirty="0" smtClean="0"/>
              <a:t/>
            </a:r>
            <a:br>
              <a:rPr lang="en-AU" dirty="0" smtClean="0"/>
            </a:br>
            <a:r>
              <a:rPr lang="en-AU" sz="3200" dirty="0" smtClean="0"/>
              <a:t>Robin Bowerman</a:t>
            </a:r>
            <a:r>
              <a:rPr lang="en-AU" dirty="0" smtClean="0"/>
              <a:t/>
            </a:r>
            <a:br>
              <a:rPr lang="en-AU" dirty="0" smtClean="0"/>
            </a:br>
            <a:r>
              <a:rPr lang="en-AU" sz="3200" dirty="0" smtClean="0"/>
              <a:t>Vanguard</a:t>
            </a:r>
            <a:endParaRPr lang="en-AU" sz="3200" dirty="0"/>
          </a:p>
        </p:txBody>
      </p:sp>
      <p:pic>
        <p:nvPicPr>
          <p:cNvPr id="31747" name="Picture 2"/>
          <p:cNvPicPr>
            <a:picLocks noChangeAspect="1" noChangeArrowheads="1"/>
          </p:cNvPicPr>
          <p:nvPr/>
        </p:nvPicPr>
        <p:blipFill>
          <a:blip r:embed="rId2" cstate="print"/>
          <a:srcRect r="61195"/>
          <a:stretch>
            <a:fillRect/>
          </a:stretch>
        </p:blipFill>
        <p:spPr bwMode="auto">
          <a:xfrm>
            <a:off x="34925" y="115888"/>
            <a:ext cx="4491038" cy="1441450"/>
          </a:xfrm>
          <a:prstGeom prst="rect">
            <a:avLst/>
          </a:prstGeom>
          <a:solidFill>
            <a:srgbClr val="717075"/>
          </a:solidFill>
          <a:ln w="9525" algn="in">
            <a:noFill/>
            <a:miter lim="800000"/>
            <a:headEnd/>
            <a:tailEnd/>
          </a:ln>
        </p:spPr>
      </p:pic>
      <p:pic>
        <p:nvPicPr>
          <p:cNvPr id="31748" name="Picture 3"/>
          <p:cNvPicPr>
            <a:picLocks noChangeAspect="1" noChangeArrowheads="1"/>
          </p:cNvPicPr>
          <p:nvPr/>
        </p:nvPicPr>
        <p:blipFill>
          <a:blip r:embed="rId2" cstate="print"/>
          <a:srcRect l="81482"/>
          <a:stretch>
            <a:fillRect/>
          </a:stretch>
        </p:blipFill>
        <p:spPr bwMode="auto">
          <a:xfrm>
            <a:off x="6827838" y="71438"/>
            <a:ext cx="2208212" cy="1485900"/>
          </a:xfrm>
          <a:prstGeom prst="rect">
            <a:avLst/>
          </a:prstGeom>
          <a:solidFill>
            <a:srgbClr val="717075"/>
          </a:solidFill>
          <a:ln w="9525" algn="in">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13"/>
          <p:cNvGraphicFramePr>
            <a:graphicFrameLocks noChangeAspect="1"/>
          </p:cNvGraphicFramePr>
          <p:nvPr/>
        </p:nvGraphicFramePr>
        <p:xfrm>
          <a:off x="7854057" y="4694710"/>
          <a:ext cx="1398463" cy="1211451"/>
        </p:xfrm>
        <a:graphic>
          <a:graphicData uri="http://schemas.openxmlformats.org/presentationml/2006/ole">
            <mc:AlternateContent xmlns:mc="http://schemas.openxmlformats.org/markup-compatibility/2006">
              <mc:Choice xmlns:v="urn:schemas-microsoft-com:vml" Requires="v">
                <p:oleObj spid="_x0000_s85030" r:id="rId4" imgW="1615580" imgH="1396105" progId="Excel.Sheet.8">
                  <p:embed/>
                </p:oleObj>
              </mc:Choice>
              <mc:Fallback>
                <p:oleObj r:id="rId4" imgW="1615580" imgH="1396105" progId="Excel.Sheet.8">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4057" y="4694710"/>
                        <a:ext cx="1398463" cy="12114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5" name="Object 2"/>
          <p:cNvGraphicFramePr>
            <a:graphicFrameLocks noChangeAspect="1"/>
          </p:cNvGraphicFramePr>
          <p:nvPr/>
        </p:nvGraphicFramePr>
        <p:xfrm>
          <a:off x="4613275" y="1373188"/>
          <a:ext cx="4125913" cy="2754312"/>
        </p:xfrm>
        <a:graphic>
          <a:graphicData uri="http://schemas.openxmlformats.org/presentationml/2006/ole">
            <mc:AlternateContent xmlns:mc="http://schemas.openxmlformats.org/markup-compatibility/2006">
              <mc:Choice xmlns:v="urn:schemas-microsoft-com:vml" Requires="v">
                <p:oleObj spid="_x0000_s85031" name="Worksheet" r:id="rId6" imgW="4124472" imgH="2752791" progId="Excel.Sheet.8">
                  <p:embed/>
                </p:oleObj>
              </mc:Choice>
              <mc:Fallback>
                <p:oleObj name="Worksheet" r:id="rId6" imgW="4124472" imgH="2752791" progId="Excel.Sheet.8">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13275" y="1373188"/>
                        <a:ext cx="4125913" cy="2754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6" name="Object 3"/>
          <p:cNvGraphicFramePr>
            <a:graphicFrameLocks noChangeAspect="1"/>
          </p:cNvGraphicFramePr>
          <p:nvPr/>
        </p:nvGraphicFramePr>
        <p:xfrm>
          <a:off x="233363" y="1397000"/>
          <a:ext cx="4338637" cy="2755900"/>
        </p:xfrm>
        <a:graphic>
          <a:graphicData uri="http://schemas.openxmlformats.org/presentationml/2006/ole">
            <mc:AlternateContent xmlns:mc="http://schemas.openxmlformats.org/markup-compatibility/2006">
              <mc:Choice xmlns:v="urn:schemas-microsoft-com:vml" Requires="v">
                <p:oleObj spid="_x0000_s85032" name="Worksheet" r:id="rId8" imgW="4105290" imgH="2752791" progId="Excel.Sheet.8">
                  <p:embed/>
                </p:oleObj>
              </mc:Choice>
              <mc:Fallback>
                <p:oleObj name="Worksheet" r:id="rId8" imgW="4105290" imgH="2752791" progId="Excel.Sheet.8">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363" y="1397000"/>
                        <a:ext cx="4338637" cy="2755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6" name="Title 1"/>
          <p:cNvSpPr>
            <a:spLocks noGrp="1"/>
          </p:cNvSpPr>
          <p:nvPr>
            <p:ph type="title"/>
          </p:nvPr>
        </p:nvSpPr>
        <p:spPr/>
        <p:txBody>
          <a:bodyPr/>
          <a:lstStyle/>
          <a:p>
            <a:pPr algn="l" eaLnBrk="1" hangingPunct="1">
              <a:defRPr/>
            </a:pPr>
            <a:r>
              <a:rPr lang="en-US" kern="1200" dirty="0" smtClean="0">
                <a:latin typeface="+mn-lt"/>
                <a:ea typeface="+mn-ea"/>
                <a:cs typeface="Arial" pitchFamily="34" charset="0"/>
              </a:rPr>
              <a:t>ETF share of U.S. exchange activity</a:t>
            </a:r>
          </a:p>
        </p:txBody>
      </p:sp>
      <p:sp>
        <p:nvSpPr>
          <p:cNvPr id="3087" name="Content Placeholder 3"/>
          <p:cNvSpPr>
            <a:spLocks noGrp="1"/>
          </p:cNvSpPr>
          <p:nvPr>
            <p:ph idx="1"/>
          </p:nvPr>
        </p:nvSpPr>
        <p:spPr>
          <a:xfrm>
            <a:off x="4716016" y="1550468"/>
            <a:ext cx="2458616" cy="432047"/>
          </a:xfrm>
        </p:spPr>
        <p:txBody>
          <a:bodyPr lIns="0" tIns="0" rIns="0" bIns="0"/>
          <a:lstStyle/>
          <a:p>
            <a:pPr marL="0" indent="0" eaLnBrk="1" hangingPunct="1">
              <a:spcBef>
                <a:spcPct val="0"/>
              </a:spcBef>
              <a:buFontTx/>
              <a:buNone/>
            </a:pPr>
            <a:r>
              <a:rPr lang="en-US" sz="1600" b="1" dirty="0" smtClean="0">
                <a:solidFill>
                  <a:srgbClr val="000000"/>
                </a:solidFill>
                <a:cs typeface="Arial" pitchFamily="34" charset="0"/>
              </a:rPr>
              <a:t>ETF volume - dollars</a:t>
            </a:r>
          </a:p>
        </p:txBody>
      </p:sp>
      <p:sp>
        <p:nvSpPr>
          <p:cNvPr id="3088" name="Text Box 11"/>
          <p:cNvSpPr txBox="1">
            <a:spLocks noChangeArrowheads="1"/>
          </p:cNvSpPr>
          <p:nvPr/>
        </p:nvSpPr>
        <p:spPr bwMode="auto">
          <a:xfrm>
            <a:off x="254397" y="4494684"/>
            <a:ext cx="3165475" cy="246062"/>
          </a:xfrm>
          <a:prstGeom prst="rect">
            <a:avLst/>
          </a:prstGeom>
          <a:noFill/>
          <a:ln w="12700" algn="ctr">
            <a:noFill/>
            <a:miter lim="800000"/>
            <a:headEnd/>
            <a:tailEnd/>
          </a:ln>
        </p:spPr>
        <p:txBody>
          <a:bodyPr lIns="0" tIns="0" rIns="0" bIns="0" anchor="b">
            <a:spAutoFit/>
          </a:bodyPr>
          <a:lstStyle/>
          <a:p>
            <a:r>
              <a:rPr lang="en-US" sz="1600" b="1" dirty="0">
                <a:solidFill>
                  <a:srgbClr val="000000"/>
                </a:solidFill>
                <a:latin typeface="+mn-lt"/>
                <a:cs typeface="Arial" pitchFamily="34" charset="0"/>
              </a:rPr>
              <a:t>ETF share of share volume</a:t>
            </a:r>
          </a:p>
        </p:txBody>
      </p:sp>
      <p:sp>
        <p:nvSpPr>
          <p:cNvPr id="3089" name="Text Box 13"/>
          <p:cNvSpPr txBox="1">
            <a:spLocks noChangeArrowheads="1"/>
          </p:cNvSpPr>
          <p:nvPr/>
        </p:nvSpPr>
        <p:spPr bwMode="auto">
          <a:xfrm>
            <a:off x="4763467" y="4494684"/>
            <a:ext cx="3336925" cy="246062"/>
          </a:xfrm>
          <a:prstGeom prst="rect">
            <a:avLst/>
          </a:prstGeom>
          <a:noFill/>
          <a:ln w="12700" algn="ctr">
            <a:noFill/>
            <a:miter lim="800000"/>
            <a:headEnd/>
            <a:tailEnd/>
          </a:ln>
        </p:spPr>
        <p:txBody>
          <a:bodyPr lIns="0" tIns="0" rIns="0" bIns="0" anchor="b">
            <a:spAutoFit/>
          </a:bodyPr>
          <a:lstStyle/>
          <a:p>
            <a:r>
              <a:rPr lang="en-US" sz="1600" b="1" dirty="0">
                <a:solidFill>
                  <a:srgbClr val="000000"/>
                </a:solidFill>
                <a:latin typeface="+mn-lt"/>
                <a:cs typeface="Arial" pitchFamily="34" charset="0"/>
              </a:rPr>
              <a:t>ETF share of dollar volume</a:t>
            </a:r>
          </a:p>
        </p:txBody>
      </p:sp>
      <p:graphicFrame>
        <p:nvGraphicFramePr>
          <p:cNvPr id="3077" name="Object 4"/>
          <p:cNvGraphicFramePr>
            <a:graphicFrameLocks noChangeAspect="1"/>
          </p:cNvGraphicFramePr>
          <p:nvPr/>
        </p:nvGraphicFramePr>
        <p:xfrm>
          <a:off x="4396298" y="4694710"/>
          <a:ext cx="1399838" cy="1211450"/>
        </p:xfrm>
        <a:graphic>
          <a:graphicData uri="http://schemas.openxmlformats.org/presentationml/2006/ole">
            <mc:AlternateContent xmlns:mc="http://schemas.openxmlformats.org/markup-compatibility/2006">
              <mc:Choice xmlns:v="urn:schemas-microsoft-com:vml" Requires="v">
                <p:oleObj spid="_x0000_s85033" r:id="rId10" imgW="1615580" imgH="1396105" progId="Excel.Sheet.8">
                  <p:embed/>
                </p:oleObj>
              </mc:Choice>
              <mc:Fallback>
                <p:oleObj r:id="rId10" imgW="1615580" imgH="1396105" progId="Excel.Sheet.8">
                  <p:embed/>
                  <p:pic>
                    <p:nvPicPr>
                      <p:cNvPr id="0"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96298" y="4694710"/>
                        <a:ext cx="1399838" cy="121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8" name="Object 5"/>
          <p:cNvGraphicFramePr>
            <a:graphicFrameLocks noChangeAspect="1"/>
          </p:cNvGraphicFramePr>
          <p:nvPr/>
        </p:nvGraphicFramePr>
        <p:xfrm>
          <a:off x="-270892" y="4694710"/>
          <a:ext cx="1398464" cy="1211451"/>
        </p:xfrm>
        <a:graphic>
          <a:graphicData uri="http://schemas.openxmlformats.org/presentationml/2006/ole">
            <mc:AlternateContent xmlns:mc="http://schemas.openxmlformats.org/markup-compatibility/2006">
              <mc:Choice xmlns:v="urn:schemas-microsoft-com:vml" Requires="v">
                <p:oleObj spid="_x0000_s85034" r:id="rId12" imgW="1615580" imgH="1396105" progId="Excel.Sheet.8">
                  <p:embed/>
                </p:oleObj>
              </mc:Choice>
              <mc:Fallback>
                <p:oleObj r:id="rId12" imgW="1615580" imgH="1396105" progId="Excel.Sheet.8">
                  <p:embed/>
                  <p:pic>
                    <p:nvPicPr>
                      <p:cNvPr id="0" name="Object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0892" y="4694710"/>
                        <a:ext cx="1398464" cy="12114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9" name="Object 6"/>
          <p:cNvGraphicFramePr>
            <a:graphicFrameLocks noChangeAspect="1"/>
          </p:cNvGraphicFramePr>
          <p:nvPr/>
        </p:nvGraphicFramePr>
        <p:xfrm>
          <a:off x="581249" y="4694710"/>
          <a:ext cx="1398463" cy="1211451"/>
        </p:xfrm>
        <a:graphic>
          <a:graphicData uri="http://schemas.openxmlformats.org/presentationml/2006/ole">
            <mc:AlternateContent xmlns:mc="http://schemas.openxmlformats.org/markup-compatibility/2006">
              <mc:Choice xmlns:v="urn:schemas-microsoft-com:vml" Requires="v">
                <p:oleObj spid="_x0000_s85035" r:id="rId14" imgW="1615580" imgH="1396105" progId="Excel.Sheet.8">
                  <p:embed/>
                </p:oleObj>
              </mc:Choice>
              <mc:Fallback>
                <p:oleObj r:id="rId14" imgW="1615580" imgH="1396105" progId="Excel.Sheet.8">
                  <p:embed/>
                  <p:pic>
                    <p:nvPicPr>
                      <p:cNvPr id="0" name="Object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1249" y="4694710"/>
                        <a:ext cx="1398463" cy="12114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0" name="Object 7"/>
          <p:cNvGraphicFramePr>
            <a:graphicFrameLocks noChangeAspect="1"/>
          </p:cNvGraphicFramePr>
          <p:nvPr/>
        </p:nvGraphicFramePr>
        <p:xfrm>
          <a:off x="5263143" y="4694710"/>
          <a:ext cx="1397089" cy="1211452"/>
        </p:xfrm>
        <a:graphic>
          <a:graphicData uri="http://schemas.openxmlformats.org/presentationml/2006/ole">
            <mc:AlternateContent xmlns:mc="http://schemas.openxmlformats.org/markup-compatibility/2006">
              <mc:Choice xmlns:v="urn:schemas-microsoft-com:vml" Requires="v">
                <p:oleObj spid="_x0000_s85036" r:id="rId16" imgW="1615580" imgH="1396105" progId="Excel.Sheet.8">
                  <p:embed/>
                </p:oleObj>
              </mc:Choice>
              <mc:Fallback>
                <p:oleObj r:id="rId16" imgW="1615580" imgH="1396105" progId="Excel.Sheet.8">
                  <p:embed/>
                  <p:pic>
                    <p:nvPicPr>
                      <p:cNvPr id="0" name="Object 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63143" y="4694710"/>
                        <a:ext cx="1397089" cy="12114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1" name="Object 8"/>
          <p:cNvGraphicFramePr>
            <a:graphicFrameLocks noChangeAspect="1"/>
          </p:cNvGraphicFramePr>
          <p:nvPr/>
        </p:nvGraphicFramePr>
        <p:xfrm>
          <a:off x="1403648" y="4694710"/>
          <a:ext cx="1398464" cy="1211451"/>
        </p:xfrm>
        <a:graphic>
          <a:graphicData uri="http://schemas.openxmlformats.org/presentationml/2006/ole">
            <mc:AlternateContent xmlns:mc="http://schemas.openxmlformats.org/markup-compatibility/2006">
              <mc:Choice xmlns:v="urn:schemas-microsoft-com:vml" Requires="v">
                <p:oleObj spid="_x0000_s85037" r:id="rId18" imgW="1615580" imgH="1396105" progId="Excel.Sheet.8">
                  <p:embed/>
                </p:oleObj>
              </mc:Choice>
              <mc:Fallback>
                <p:oleObj r:id="rId18" imgW="1615580" imgH="1396105" progId="Excel.Sheet.8">
                  <p:embed/>
                  <p:pic>
                    <p:nvPicPr>
                      <p:cNvPr id="0" name="Object 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403648" y="4694710"/>
                        <a:ext cx="1398464" cy="12114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2" name="Object 9"/>
          <p:cNvGraphicFramePr>
            <a:graphicFrameLocks noChangeAspect="1"/>
          </p:cNvGraphicFramePr>
          <p:nvPr/>
        </p:nvGraphicFramePr>
        <p:xfrm>
          <a:off x="6125865" y="4694710"/>
          <a:ext cx="1398463" cy="1211451"/>
        </p:xfrm>
        <a:graphic>
          <a:graphicData uri="http://schemas.openxmlformats.org/presentationml/2006/ole">
            <mc:AlternateContent xmlns:mc="http://schemas.openxmlformats.org/markup-compatibility/2006">
              <mc:Choice xmlns:v="urn:schemas-microsoft-com:vml" Requires="v">
                <p:oleObj spid="_x0000_s85038" r:id="rId20" imgW="1615580" imgH="1396105" progId="Excel.Sheet.8">
                  <p:embed/>
                </p:oleObj>
              </mc:Choice>
              <mc:Fallback>
                <p:oleObj r:id="rId20" imgW="1615580" imgH="1396105" progId="Excel.Sheet.8">
                  <p:embed/>
                  <p:pic>
                    <p:nvPicPr>
                      <p:cNvPr id="0" name="Object 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125865" y="4694710"/>
                        <a:ext cx="1398463" cy="12114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3" name="Object 10"/>
          <p:cNvGraphicFramePr>
            <a:graphicFrameLocks noChangeAspect="1"/>
          </p:cNvGraphicFramePr>
          <p:nvPr/>
        </p:nvGraphicFramePr>
        <p:xfrm>
          <a:off x="6989960" y="4694710"/>
          <a:ext cx="1398464" cy="1211451"/>
        </p:xfrm>
        <a:graphic>
          <a:graphicData uri="http://schemas.openxmlformats.org/presentationml/2006/ole">
            <mc:AlternateContent xmlns:mc="http://schemas.openxmlformats.org/markup-compatibility/2006">
              <mc:Choice xmlns:v="urn:schemas-microsoft-com:vml" Requires="v">
                <p:oleObj spid="_x0000_s85039" r:id="rId22" imgW="1615580" imgH="1396105" progId="Excel.Sheet.8">
                  <p:embed/>
                </p:oleObj>
              </mc:Choice>
              <mc:Fallback>
                <p:oleObj r:id="rId22" imgW="1615580" imgH="1396105" progId="Excel.Sheet.8">
                  <p:embed/>
                  <p:pic>
                    <p:nvPicPr>
                      <p:cNvPr id="0" name="Object 1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989960" y="4694710"/>
                        <a:ext cx="1398464" cy="12114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84" name="Object 11"/>
          <p:cNvGraphicFramePr>
            <a:graphicFrameLocks noChangeAspect="1"/>
          </p:cNvGraphicFramePr>
          <p:nvPr/>
        </p:nvGraphicFramePr>
        <p:xfrm>
          <a:off x="2236058" y="4694710"/>
          <a:ext cx="1399838" cy="1211450"/>
        </p:xfrm>
        <a:graphic>
          <a:graphicData uri="http://schemas.openxmlformats.org/presentationml/2006/ole">
            <mc:AlternateContent xmlns:mc="http://schemas.openxmlformats.org/markup-compatibility/2006">
              <mc:Choice xmlns:v="urn:schemas-microsoft-com:vml" Requires="v">
                <p:oleObj spid="_x0000_s85040" r:id="rId24" imgW="1615580" imgH="1396105" progId="Excel.Sheet.8">
                  <p:embed/>
                </p:oleObj>
              </mc:Choice>
              <mc:Fallback>
                <p:oleObj r:id="rId24" imgW="1615580" imgH="1396105" progId="Excel.Sheet.8">
                  <p:embed/>
                  <p:pic>
                    <p:nvPicPr>
                      <p:cNvPr id="0" name="Object 1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236058" y="4694710"/>
                        <a:ext cx="1399838" cy="121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90" name="Text Box 14"/>
          <p:cNvSpPr txBox="1">
            <a:spLocks noChangeArrowheads="1"/>
          </p:cNvSpPr>
          <p:nvPr/>
        </p:nvSpPr>
        <p:spPr bwMode="auto">
          <a:xfrm>
            <a:off x="464145" y="6309320"/>
            <a:ext cx="2379663" cy="131762"/>
          </a:xfrm>
          <a:prstGeom prst="rect">
            <a:avLst/>
          </a:prstGeom>
          <a:noFill/>
          <a:ln w="9525">
            <a:noFill/>
            <a:miter lim="800000"/>
            <a:headEnd/>
            <a:tailEnd/>
          </a:ln>
        </p:spPr>
        <p:txBody>
          <a:bodyPr lIns="0" tIns="0" rIns="0" bIns="0" anchor="b">
            <a:spAutoFit/>
          </a:bodyPr>
          <a:lstStyle/>
          <a:p>
            <a:pPr algn="l">
              <a:lnSpc>
                <a:spcPct val="95000"/>
              </a:lnSpc>
            </a:pPr>
            <a:r>
              <a:rPr lang="en-US" sz="900" b="0" dirty="0">
                <a:solidFill>
                  <a:srgbClr val="000000"/>
                </a:solidFill>
                <a:latin typeface="+mn-lt"/>
              </a:rPr>
              <a:t>Source: Arcavision  as of June 30, 2011</a:t>
            </a:r>
          </a:p>
        </p:txBody>
      </p:sp>
      <p:sp>
        <p:nvSpPr>
          <p:cNvPr id="3091" name="TextBox 17"/>
          <p:cNvSpPr txBox="1">
            <a:spLocks noChangeArrowheads="1"/>
          </p:cNvSpPr>
          <p:nvPr/>
        </p:nvSpPr>
        <p:spPr bwMode="auto">
          <a:xfrm>
            <a:off x="250825" y="1526183"/>
            <a:ext cx="2190750" cy="271463"/>
          </a:xfrm>
          <a:prstGeom prst="rect">
            <a:avLst/>
          </a:prstGeom>
          <a:noFill/>
          <a:ln w="9525">
            <a:noFill/>
            <a:miter lim="800000"/>
            <a:headEnd/>
            <a:tailEnd/>
          </a:ln>
        </p:spPr>
        <p:txBody>
          <a:bodyPr lIns="0" tIns="0" rIns="0" bIns="0"/>
          <a:lstStyle/>
          <a:p>
            <a:r>
              <a:rPr lang="en-US" sz="1600" b="1" dirty="0">
                <a:solidFill>
                  <a:srgbClr val="000000"/>
                </a:solidFill>
                <a:latin typeface="+mn-lt"/>
                <a:cs typeface="Arial" pitchFamily="34" charset="0"/>
              </a:rPr>
              <a:t>ETF volume - shares</a:t>
            </a:r>
          </a:p>
        </p:txBody>
      </p:sp>
      <p:graphicFrame>
        <p:nvGraphicFramePr>
          <p:cNvPr id="3085" name="Object 12"/>
          <p:cNvGraphicFramePr>
            <a:graphicFrameLocks noChangeAspect="1"/>
          </p:cNvGraphicFramePr>
          <p:nvPr/>
        </p:nvGraphicFramePr>
        <p:xfrm>
          <a:off x="3059832" y="4694710"/>
          <a:ext cx="1399838" cy="1211450"/>
        </p:xfrm>
        <a:graphic>
          <a:graphicData uri="http://schemas.openxmlformats.org/presentationml/2006/ole">
            <mc:AlternateContent xmlns:mc="http://schemas.openxmlformats.org/markup-compatibility/2006">
              <mc:Choice xmlns:v="urn:schemas-microsoft-com:vml" Requires="v">
                <p:oleObj spid="_x0000_s85041" r:id="rId26" imgW="1615580" imgH="1396105" progId="Excel.Sheet.8">
                  <p:embed/>
                </p:oleObj>
              </mc:Choice>
              <mc:Fallback>
                <p:oleObj r:id="rId26" imgW="1615580" imgH="1396105" progId="Excel.Sheet.8">
                  <p:embed/>
                  <p:pic>
                    <p:nvPicPr>
                      <p:cNvPr id="0" name="Object 1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059832" y="4694710"/>
                        <a:ext cx="1399838" cy="1211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10</a:t>
            </a:fld>
            <a:endParaRPr lang="en-AU" sz="900"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4"/>
          <p:cNvPicPr>
            <a:picLocks noChangeAspect="1" noChangeArrowheads="1"/>
          </p:cNvPicPr>
          <p:nvPr/>
        </p:nvPicPr>
        <p:blipFill>
          <a:blip r:embed="rId3" cstate="print"/>
          <a:srcRect l="4387" t="37914" r="1028" b="11646"/>
          <a:stretch>
            <a:fillRect/>
          </a:stretch>
        </p:blipFill>
        <p:spPr bwMode="auto">
          <a:xfrm>
            <a:off x="539552" y="1890684"/>
            <a:ext cx="7704211" cy="3266508"/>
          </a:xfrm>
          <a:prstGeom prst="rect">
            <a:avLst/>
          </a:prstGeom>
          <a:noFill/>
          <a:ln w="12700">
            <a:noFill/>
            <a:miter lim="800000"/>
            <a:headEnd/>
            <a:tailEnd/>
          </a:ln>
        </p:spPr>
      </p:pic>
      <p:sp>
        <p:nvSpPr>
          <p:cNvPr id="8196" name="Rectangle 6"/>
          <p:cNvSpPr>
            <a:spLocks noChangeArrowheads="1"/>
          </p:cNvSpPr>
          <p:nvPr/>
        </p:nvSpPr>
        <p:spPr bwMode="auto">
          <a:xfrm>
            <a:off x="684213" y="1484313"/>
            <a:ext cx="7632700" cy="150812"/>
          </a:xfrm>
          <a:prstGeom prst="rect">
            <a:avLst/>
          </a:prstGeom>
          <a:solidFill>
            <a:srgbClr val="FFFFFF"/>
          </a:solidFill>
          <a:ln w="9525" algn="ctr">
            <a:noFill/>
            <a:round/>
            <a:headEnd/>
            <a:tailEnd/>
          </a:ln>
        </p:spPr>
        <p:txBody>
          <a:bodyPr/>
          <a:lstStyle/>
          <a:p>
            <a:pPr algn="l"/>
            <a:endParaRPr lang="en-US" sz="2400" b="0" dirty="0">
              <a:solidFill>
                <a:schemeClr val="tx1"/>
              </a:solidFill>
              <a:latin typeface="Times New Roman" pitchFamily="18" charset="0"/>
            </a:endParaRPr>
          </a:p>
        </p:txBody>
      </p:sp>
      <p:sp>
        <p:nvSpPr>
          <p:cNvPr id="8200" name="Text Box 23"/>
          <p:cNvSpPr txBox="1">
            <a:spLocks noChangeArrowheads="1"/>
          </p:cNvSpPr>
          <p:nvPr/>
        </p:nvSpPr>
        <p:spPr bwMode="auto">
          <a:xfrm>
            <a:off x="1187624" y="5661248"/>
            <a:ext cx="2416175" cy="138112"/>
          </a:xfrm>
          <a:prstGeom prst="rect">
            <a:avLst/>
          </a:prstGeom>
          <a:noFill/>
          <a:ln w="12700" algn="ctr">
            <a:noFill/>
            <a:prstDash val="dash"/>
            <a:miter lim="800000"/>
            <a:headEnd/>
            <a:tailEnd/>
          </a:ln>
        </p:spPr>
        <p:txBody>
          <a:bodyPr lIns="0" tIns="0" rIns="0" bIns="0">
            <a:spAutoFit/>
          </a:bodyPr>
          <a:lstStyle/>
          <a:p>
            <a:pPr>
              <a:spcBef>
                <a:spcPct val="50000"/>
              </a:spcBef>
            </a:pPr>
            <a:r>
              <a:rPr lang="en-AU" sz="900" b="0" dirty="0">
                <a:solidFill>
                  <a:srgbClr val="000033"/>
                </a:solidFill>
                <a:latin typeface="+mn-lt"/>
              </a:rPr>
              <a:t>Source: Tria Wealth Management 2011</a:t>
            </a:r>
          </a:p>
        </p:txBody>
      </p:sp>
      <p:sp>
        <p:nvSpPr>
          <p:cNvPr id="7"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11</a:t>
            </a:fld>
            <a:endParaRPr lang="en-AU" sz="900" dirty="0">
              <a:latin typeface="Calibri" pitchFamily="34" charset="0"/>
            </a:endParaRPr>
          </a:p>
        </p:txBody>
      </p:sp>
      <p:sp>
        <p:nvSpPr>
          <p:cNvPr id="8" name="Title 7"/>
          <p:cNvSpPr>
            <a:spLocks noGrp="1"/>
          </p:cNvSpPr>
          <p:nvPr>
            <p:ph type="title"/>
          </p:nvPr>
        </p:nvSpPr>
        <p:spPr/>
        <p:txBody>
          <a:bodyPr/>
          <a:lstStyle/>
          <a:p>
            <a:r>
              <a:rPr lang="en-US" dirty="0" smtClean="0"/>
              <a:t>Australian ETF &amp; ETP assets 2001 - 2010</a:t>
            </a:r>
            <a:endParaRPr lang="en-A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4"/>
          <p:cNvSpPr>
            <a:spLocks noChangeArrowheads="1"/>
          </p:cNvSpPr>
          <p:nvPr/>
        </p:nvSpPr>
        <p:spPr bwMode="auto">
          <a:xfrm>
            <a:off x="7236454" y="4203303"/>
            <a:ext cx="1317625" cy="377825"/>
          </a:xfrm>
          <a:prstGeom prst="rect">
            <a:avLst/>
          </a:prstGeom>
          <a:solidFill>
            <a:srgbClr val="DDDDDD"/>
          </a:solidFill>
          <a:ln w="9525">
            <a:noFill/>
            <a:miter lim="800000"/>
            <a:headEnd/>
            <a:tailEnd/>
          </a:ln>
        </p:spPr>
        <p:txBody>
          <a:bodyPr lIns="0" tIns="0" rIns="0" bIns="0" anchor="ctr"/>
          <a:lstStyle/>
          <a:p>
            <a:pPr marL="342900" indent="-342900" algn="ctr" defTabSz="914400"/>
            <a:r>
              <a:rPr lang="en-AU" sz="1600" dirty="0" smtClean="0">
                <a:solidFill>
                  <a:schemeClr val="tx1"/>
                </a:solidFill>
                <a:latin typeface="+mn-lt"/>
                <a:ea typeface="ＭＳ 明朝" pitchFamily="49" charset="-128"/>
              </a:rPr>
              <a:t>22.3%</a:t>
            </a:r>
            <a:endParaRPr lang="en-AU" sz="1600" dirty="0">
              <a:solidFill>
                <a:schemeClr val="tx1"/>
              </a:solidFill>
              <a:latin typeface="+mn-lt"/>
              <a:ea typeface="ＭＳ 明朝" pitchFamily="49" charset="-128"/>
            </a:endParaRPr>
          </a:p>
        </p:txBody>
      </p:sp>
      <p:sp>
        <p:nvSpPr>
          <p:cNvPr id="21507" name="Rectangle 55"/>
          <p:cNvSpPr>
            <a:spLocks noChangeArrowheads="1"/>
          </p:cNvSpPr>
          <p:nvPr/>
        </p:nvSpPr>
        <p:spPr bwMode="auto">
          <a:xfrm>
            <a:off x="5868029" y="4203303"/>
            <a:ext cx="1317625" cy="360362"/>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US" sz="1600" dirty="0" smtClean="0">
                <a:latin typeface="+mn-lt"/>
                <a:ea typeface="ＭＳ 明朝" pitchFamily="49" charset="-128"/>
              </a:rPr>
              <a:t>607.13</a:t>
            </a:r>
            <a:endParaRPr lang="en-AU" sz="1600" dirty="0">
              <a:solidFill>
                <a:schemeClr val="tx1"/>
              </a:solidFill>
              <a:latin typeface="+mn-lt"/>
              <a:ea typeface="ＭＳ 明朝" pitchFamily="49" charset="-128"/>
            </a:endParaRPr>
          </a:p>
        </p:txBody>
      </p:sp>
      <p:sp>
        <p:nvSpPr>
          <p:cNvPr id="21508" name="Rectangle 56"/>
          <p:cNvSpPr>
            <a:spLocks noChangeArrowheads="1"/>
          </p:cNvSpPr>
          <p:nvPr/>
        </p:nvSpPr>
        <p:spPr bwMode="auto">
          <a:xfrm>
            <a:off x="4499604" y="4204890"/>
            <a:ext cx="1317625" cy="358775"/>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US" sz="1600" dirty="0" smtClean="0">
                <a:solidFill>
                  <a:schemeClr val="tx1"/>
                </a:solidFill>
                <a:latin typeface="+mn-lt"/>
                <a:ea typeface="ＭＳ 明朝" pitchFamily="49" charset="-128"/>
              </a:rPr>
              <a:t>496.41</a:t>
            </a:r>
            <a:endParaRPr lang="en-AU" sz="1600" dirty="0">
              <a:solidFill>
                <a:schemeClr val="tx1"/>
              </a:solidFill>
              <a:latin typeface="+mn-lt"/>
              <a:ea typeface="ＭＳ 明朝" pitchFamily="49" charset="-128"/>
            </a:endParaRPr>
          </a:p>
        </p:txBody>
      </p:sp>
      <p:sp>
        <p:nvSpPr>
          <p:cNvPr id="21509" name="Rectangle 57"/>
          <p:cNvSpPr>
            <a:spLocks noChangeArrowheads="1"/>
          </p:cNvSpPr>
          <p:nvPr/>
        </p:nvSpPr>
        <p:spPr bwMode="auto">
          <a:xfrm>
            <a:off x="3128004" y="4203303"/>
            <a:ext cx="1320800" cy="360362"/>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US" sz="1600" dirty="0" smtClean="0">
                <a:solidFill>
                  <a:schemeClr val="tx1"/>
                </a:solidFill>
                <a:latin typeface="+mn-lt"/>
                <a:ea typeface="ＭＳ 明朝" pitchFamily="49" charset="-128"/>
              </a:rPr>
              <a:t>495</a:t>
            </a:r>
            <a:endParaRPr lang="en-AU" sz="1600" dirty="0">
              <a:solidFill>
                <a:schemeClr val="tx1"/>
              </a:solidFill>
              <a:latin typeface="+mn-lt"/>
              <a:ea typeface="ＭＳ 明朝" pitchFamily="49" charset="-128"/>
            </a:endParaRPr>
          </a:p>
        </p:txBody>
      </p:sp>
      <p:sp>
        <p:nvSpPr>
          <p:cNvPr id="21510" name="Rectangle 58"/>
          <p:cNvSpPr>
            <a:spLocks noChangeArrowheads="1"/>
          </p:cNvSpPr>
          <p:nvPr/>
        </p:nvSpPr>
        <p:spPr bwMode="auto">
          <a:xfrm>
            <a:off x="480054" y="4198540"/>
            <a:ext cx="2632075" cy="366713"/>
          </a:xfrm>
          <a:prstGeom prst="rect">
            <a:avLst/>
          </a:prstGeom>
          <a:solidFill>
            <a:schemeClr val="accent1"/>
          </a:solidFill>
          <a:ln w="9525">
            <a:noFill/>
            <a:miter lim="800000"/>
            <a:headEnd/>
            <a:tailEnd/>
          </a:ln>
        </p:spPr>
        <p:txBody>
          <a:bodyPr wrap="none" anchor="ctr"/>
          <a:lstStyle/>
          <a:p>
            <a:pPr defTabSz="914400"/>
            <a:r>
              <a:rPr lang="en-AU" sz="1600" b="0" dirty="0">
                <a:solidFill>
                  <a:schemeClr val="bg1"/>
                </a:solidFill>
                <a:latin typeface="+mn-lt"/>
                <a:ea typeface="ＭＳ 明朝" pitchFamily="49" charset="-128"/>
              </a:rPr>
              <a:t>12 month avg value ($mn)</a:t>
            </a:r>
          </a:p>
        </p:txBody>
      </p:sp>
      <p:sp>
        <p:nvSpPr>
          <p:cNvPr id="21511" name="Rectangle 59"/>
          <p:cNvSpPr>
            <a:spLocks noChangeArrowheads="1"/>
          </p:cNvSpPr>
          <p:nvPr/>
        </p:nvSpPr>
        <p:spPr bwMode="auto">
          <a:xfrm>
            <a:off x="7236454" y="3760390"/>
            <a:ext cx="1317625" cy="371475"/>
          </a:xfrm>
          <a:prstGeom prst="rect">
            <a:avLst/>
          </a:prstGeom>
          <a:solidFill>
            <a:srgbClr val="DDDDDD"/>
          </a:solidFill>
          <a:ln w="9525">
            <a:noFill/>
            <a:miter lim="800000"/>
            <a:headEnd/>
            <a:tailEnd/>
          </a:ln>
        </p:spPr>
        <p:txBody>
          <a:bodyPr lIns="0" tIns="0" rIns="0" bIns="0" anchor="ctr"/>
          <a:lstStyle/>
          <a:p>
            <a:pPr marL="342900" indent="-342900" algn="ctr" defTabSz="914400"/>
            <a:r>
              <a:rPr lang="en-AU" sz="1600" dirty="0" smtClean="0">
                <a:latin typeface="+mn-lt"/>
                <a:ea typeface="ＭＳ 明朝" pitchFamily="49" charset="-128"/>
              </a:rPr>
              <a:t>15</a:t>
            </a:r>
            <a:r>
              <a:rPr lang="en-AU" sz="1600" dirty="0" smtClean="0">
                <a:solidFill>
                  <a:schemeClr val="tx1"/>
                </a:solidFill>
                <a:latin typeface="+mn-lt"/>
                <a:ea typeface="ＭＳ 明朝" pitchFamily="49" charset="-128"/>
              </a:rPr>
              <a:t>.7%</a:t>
            </a:r>
            <a:endParaRPr lang="en-AU" sz="1600" dirty="0">
              <a:solidFill>
                <a:schemeClr val="tx1"/>
              </a:solidFill>
              <a:latin typeface="+mn-lt"/>
              <a:ea typeface="ＭＳ 明朝" pitchFamily="49" charset="-128"/>
            </a:endParaRPr>
          </a:p>
        </p:txBody>
      </p:sp>
      <p:sp>
        <p:nvSpPr>
          <p:cNvPr id="21512" name="Rectangle 60"/>
          <p:cNvSpPr>
            <a:spLocks noChangeArrowheads="1"/>
          </p:cNvSpPr>
          <p:nvPr/>
        </p:nvSpPr>
        <p:spPr bwMode="auto">
          <a:xfrm>
            <a:off x="5868029" y="3769915"/>
            <a:ext cx="1317625" cy="371475"/>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AU" sz="1600" dirty="0" smtClean="0">
                <a:solidFill>
                  <a:schemeClr val="tx1"/>
                </a:solidFill>
                <a:latin typeface="+mn-lt"/>
                <a:ea typeface="ＭＳ 明朝" pitchFamily="49" charset="-128"/>
              </a:rPr>
              <a:t>16,436</a:t>
            </a:r>
            <a:endParaRPr lang="en-AU" sz="1600" dirty="0">
              <a:solidFill>
                <a:schemeClr val="tx1"/>
              </a:solidFill>
              <a:latin typeface="+mn-lt"/>
              <a:ea typeface="ＭＳ 明朝" pitchFamily="49" charset="-128"/>
            </a:endParaRPr>
          </a:p>
        </p:txBody>
      </p:sp>
      <p:sp>
        <p:nvSpPr>
          <p:cNvPr id="21513" name="Rectangle 61"/>
          <p:cNvSpPr>
            <a:spLocks noChangeArrowheads="1"/>
          </p:cNvSpPr>
          <p:nvPr/>
        </p:nvSpPr>
        <p:spPr bwMode="auto">
          <a:xfrm>
            <a:off x="4499604" y="3760390"/>
            <a:ext cx="1317625" cy="371475"/>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AU" sz="1600" dirty="0" smtClean="0">
                <a:solidFill>
                  <a:schemeClr val="tx1"/>
                </a:solidFill>
                <a:latin typeface="+mn-lt"/>
                <a:ea typeface="ＭＳ 明朝" pitchFamily="49" charset="-128"/>
              </a:rPr>
              <a:t>14,200</a:t>
            </a:r>
            <a:endParaRPr lang="en-AU" sz="1600" dirty="0">
              <a:solidFill>
                <a:schemeClr val="tx1"/>
              </a:solidFill>
              <a:latin typeface="+mn-lt"/>
              <a:ea typeface="ＭＳ 明朝" pitchFamily="49" charset="-128"/>
            </a:endParaRPr>
          </a:p>
        </p:txBody>
      </p:sp>
      <p:sp>
        <p:nvSpPr>
          <p:cNvPr id="21514" name="Rectangle 62"/>
          <p:cNvSpPr>
            <a:spLocks noChangeArrowheads="1"/>
          </p:cNvSpPr>
          <p:nvPr/>
        </p:nvSpPr>
        <p:spPr bwMode="auto">
          <a:xfrm>
            <a:off x="3128004" y="3773090"/>
            <a:ext cx="1320800" cy="371475"/>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AU" sz="1600" dirty="0" smtClean="0">
                <a:solidFill>
                  <a:schemeClr val="tx1"/>
                </a:solidFill>
                <a:latin typeface="+mn-lt"/>
                <a:ea typeface="ＭＳ 明朝" pitchFamily="49" charset="-128"/>
              </a:rPr>
              <a:t>14,189</a:t>
            </a:r>
            <a:endParaRPr lang="en-AU" sz="1600" dirty="0">
              <a:solidFill>
                <a:schemeClr val="tx1"/>
              </a:solidFill>
              <a:latin typeface="+mn-lt"/>
              <a:ea typeface="ＭＳ 明朝" pitchFamily="49" charset="-128"/>
            </a:endParaRPr>
          </a:p>
        </p:txBody>
      </p:sp>
      <p:sp>
        <p:nvSpPr>
          <p:cNvPr id="21515" name="Rectangle 63"/>
          <p:cNvSpPr>
            <a:spLocks noChangeArrowheads="1"/>
          </p:cNvSpPr>
          <p:nvPr/>
        </p:nvSpPr>
        <p:spPr bwMode="auto">
          <a:xfrm>
            <a:off x="480054" y="3755628"/>
            <a:ext cx="2632075" cy="373062"/>
          </a:xfrm>
          <a:prstGeom prst="rect">
            <a:avLst/>
          </a:prstGeom>
          <a:solidFill>
            <a:schemeClr val="accent1"/>
          </a:solidFill>
          <a:ln w="9525">
            <a:noFill/>
            <a:miter lim="800000"/>
            <a:headEnd/>
            <a:tailEnd/>
          </a:ln>
        </p:spPr>
        <p:txBody>
          <a:bodyPr wrap="none" anchor="ctr"/>
          <a:lstStyle/>
          <a:p>
            <a:pPr defTabSz="914400"/>
            <a:r>
              <a:rPr lang="en-AU" sz="1600" b="0" dirty="0">
                <a:solidFill>
                  <a:schemeClr val="bg1"/>
                </a:solidFill>
                <a:latin typeface="+mn-lt"/>
                <a:ea typeface="ＭＳ 明朝" pitchFamily="49" charset="-128"/>
              </a:rPr>
              <a:t>12 month avg trades</a:t>
            </a:r>
          </a:p>
        </p:txBody>
      </p:sp>
      <p:sp>
        <p:nvSpPr>
          <p:cNvPr id="21516" name="Rectangle 64"/>
          <p:cNvSpPr>
            <a:spLocks noChangeArrowheads="1"/>
          </p:cNvSpPr>
          <p:nvPr/>
        </p:nvSpPr>
        <p:spPr bwMode="auto">
          <a:xfrm>
            <a:off x="7236454" y="3336528"/>
            <a:ext cx="1317625" cy="371475"/>
          </a:xfrm>
          <a:prstGeom prst="rect">
            <a:avLst/>
          </a:prstGeom>
          <a:solidFill>
            <a:srgbClr val="DDDDDD"/>
          </a:solidFill>
          <a:ln w="9525">
            <a:noFill/>
            <a:miter lim="800000"/>
            <a:headEnd/>
            <a:tailEnd/>
          </a:ln>
        </p:spPr>
        <p:txBody>
          <a:bodyPr lIns="0" tIns="0" rIns="0" bIns="0" anchor="ctr"/>
          <a:lstStyle/>
          <a:p>
            <a:pPr marL="342900" indent="-342900" algn="ctr" defTabSz="914400"/>
            <a:r>
              <a:rPr lang="en-AU" sz="1600" dirty="0" smtClean="0">
                <a:latin typeface="+mn-lt"/>
                <a:ea typeface="ＭＳ 明朝" pitchFamily="49" charset="-128"/>
              </a:rPr>
              <a:t>25</a:t>
            </a:r>
            <a:r>
              <a:rPr lang="en-AU" sz="1600" dirty="0" smtClean="0">
                <a:solidFill>
                  <a:schemeClr val="tx1"/>
                </a:solidFill>
                <a:latin typeface="+mn-lt"/>
                <a:ea typeface="ＭＳ 明朝" pitchFamily="49" charset="-128"/>
              </a:rPr>
              <a:t>.0%</a:t>
            </a:r>
            <a:endParaRPr lang="en-AU" sz="1600" dirty="0">
              <a:solidFill>
                <a:schemeClr val="tx1"/>
              </a:solidFill>
              <a:latin typeface="+mn-lt"/>
              <a:ea typeface="ＭＳ 明朝" pitchFamily="49" charset="-128"/>
            </a:endParaRPr>
          </a:p>
        </p:txBody>
      </p:sp>
      <p:sp>
        <p:nvSpPr>
          <p:cNvPr id="21517" name="Rectangle 65"/>
          <p:cNvSpPr>
            <a:spLocks noChangeArrowheads="1"/>
          </p:cNvSpPr>
          <p:nvPr/>
        </p:nvSpPr>
        <p:spPr bwMode="auto">
          <a:xfrm>
            <a:off x="5868029" y="3338115"/>
            <a:ext cx="1317625" cy="358775"/>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US" sz="1600" dirty="0" smtClean="0">
                <a:solidFill>
                  <a:schemeClr val="tx1"/>
                </a:solidFill>
                <a:latin typeface="+mn-lt"/>
                <a:ea typeface="ＭＳ 明朝" pitchFamily="49" charset="-128"/>
              </a:rPr>
              <a:t>50</a:t>
            </a:r>
            <a:endParaRPr lang="en-AU" sz="1600" dirty="0">
              <a:solidFill>
                <a:schemeClr val="tx1"/>
              </a:solidFill>
              <a:latin typeface="+mn-lt"/>
              <a:ea typeface="ＭＳ 明朝" pitchFamily="49" charset="-128"/>
            </a:endParaRPr>
          </a:p>
        </p:txBody>
      </p:sp>
      <p:sp>
        <p:nvSpPr>
          <p:cNvPr id="21518" name="Rectangle 66"/>
          <p:cNvSpPr>
            <a:spLocks noChangeArrowheads="1"/>
          </p:cNvSpPr>
          <p:nvPr/>
        </p:nvSpPr>
        <p:spPr bwMode="auto">
          <a:xfrm>
            <a:off x="4499604" y="3338115"/>
            <a:ext cx="1317625" cy="360363"/>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US" sz="1600" dirty="0" smtClean="0">
                <a:latin typeface="+mn-lt"/>
                <a:ea typeface="ＭＳ 明朝" pitchFamily="49" charset="-128"/>
              </a:rPr>
              <a:t>40</a:t>
            </a:r>
            <a:endParaRPr lang="en-AU" sz="1600" dirty="0">
              <a:solidFill>
                <a:schemeClr val="tx1"/>
              </a:solidFill>
              <a:latin typeface="+mn-lt"/>
              <a:ea typeface="ＭＳ 明朝" pitchFamily="49" charset="-128"/>
            </a:endParaRPr>
          </a:p>
        </p:txBody>
      </p:sp>
      <p:sp>
        <p:nvSpPr>
          <p:cNvPr id="21519" name="Rectangle 67"/>
          <p:cNvSpPr>
            <a:spLocks noChangeArrowheads="1"/>
          </p:cNvSpPr>
          <p:nvPr/>
        </p:nvSpPr>
        <p:spPr bwMode="auto">
          <a:xfrm>
            <a:off x="3128004" y="3350815"/>
            <a:ext cx="1320800" cy="347663"/>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US" sz="1600" dirty="0" smtClean="0">
                <a:solidFill>
                  <a:schemeClr val="tx1"/>
                </a:solidFill>
                <a:latin typeface="+mn-lt"/>
                <a:ea typeface="ＭＳ 明朝" pitchFamily="49" charset="-128"/>
              </a:rPr>
              <a:t>25</a:t>
            </a:r>
            <a:endParaRPr lang="en-AU" sz="1600" dirty="0">
              <a:solidFill>
                <a:schemeClr val="tx1"/>
              </a:solidFill>
              <a:latin typeface="+mn-lt"/>
              <a:ea typeface="ＭＳ 明朝" pitchFamily="49" charset="-128"/>
            </a:endParaRPr>
          </a:p>
        </p:txBody>
      </p:sp>
      <p:sp>
        <p:nvSpPr>
          <p:cNvPr id="21520" name="Rectangle 68"/>
          <p:cNvSpPr>
            <a:spLocks noChangeArrowheads="1"/>
          </p:cNvSpPr>
          <p:nvPr/>
        </p:nvSpPr>
        <p:spPr bwMode="auto">
          <a:xfrm>
            <a:off x="480054" y="3327003"/>
            <a:ext cx="2632075" cy="371475"/>
          </a:xfrm>
          <a:prstGeom prst="rect">
            <a:avLst/>
          </a:prstGeom>
          <a:solidFill>
            <a:schemeClr val="accent1"/>
          </a:solidFill>
          <a:ln w="9525">
            <a:noFill/>
            <a:miter lim="800000"/>
            <a:headEnd/>
            <a:tailEnd/>
          </a:ln>
        </p:spPr>
        <p:txBody>
          <a:bodyPr wrap="none" anchor="ctr"/>
          <a:lstStyle/>
          <a:p>
            <a:pPr defTabSz="914400"/>
            <a:r>
              <a:rPr lang="en-AU" sz="1600" b="0" dirty="0">
                <a:solidFill>
                  <a:schemeClr val="bg1"/>
                </a:solidFill>
                <a:latin typeface="+mn-lt"/>
                <a:ea typeface="ＭＳ 明朝" pitchFamily="49" charset="-128"/>
              </a:rPr>
              <a:t>Number listed</a:t>
            </a:r>
          </a:p>
        </p:txBody>
      </p:sp>
      <p:sp>
        <p:nvSpPr>
          <p:cNvPr id="21521" name="Rectangle 69"/>
          <p:cNvSpPr>
            <a:spLocks noChangeArrowheads="1"/>
          </p:cNvSpPr>
          <p:nvPr/>
        </p:nvSpPr>
        <p:spPr bwMode="auto">
          <a:xfrm>
            <a:off x="7236454" y="2896790"/>
            <a:ext cx="1317625" cy="369888"/>
          </a:xfrm>
          <a:prstGeom prst="rect">
            <a:avLst/>
          </a:prstGeom>
          <a:solidFill>
            <a:srgbClr val="DDDDDD"/>
          </a:solidFill>
          <a:ln w="9525">
            <a:noFill/>
            <a:miter lim="800000"/>
            <a:headEnd/>
            <a:tailEnd/>
          </a:ln>
        </p:spPr>
        <p:txBody>
          <a:bodyPr lIns="0" tIns="0" rIns="0" bIns="0" anchor="ctr"/>
          <a:lstStyle/>
          <a:p>
            <a:pPr marL="342900" indent="-342900" algn="ctr" defTabSz="914400"/>
            <a:r>
              <a:rPr lang="en-AU" sz="1600" dirty="0" smtClean="0">
                <a:latin typeface="+mn-lt"/>
                <a:ea typeface="ＭＳ 明朝" pitchFamily="49" charset="-128"/>
              </a:rPr>
              <a:t>-6</a:t>
            </a:r>
            <a:r>
              <a:rPr lang="en-AU" sz="1600" dirty="0" smtClean="0">
                <a:solidFill>
                  <a:schemeClr val="tx1"/>
                </a:solidFill>
                <a:latin typeface="+mn-lt"/>
                <a:ea typeface="ＭＳ 明朝" pitchFamily="49" charset="-128"/>
              </a:rPr>
              <a:t>.7%</a:t>
            </a:r>
            <a:endParaRPr lang="en-AU" sz="1600" dirty="0">
              <a:solidFill>
                <a:schemeClr val="tx1"/>
              </a:solidFill>
              <a:latin typeface="+mn-lt"/>
              <a:ea typeface="ＭＳ 明朝" pitchFamily="49" charset="-128"/>
            </a:endParaRPr>
          </a:p>
        </p:txBody>
      </p:sp>
      <p:sp>
        <p:nvSpPr>
          <p:cNvPr id="21522" name="Rectangle 70"/>
          <p:cNvSpPr>
            <a:spLocks noChangeArrowheads="1"/>
          </p:cNvSpPr>
          <p:nvPr/>
        </p:nvSpPr>
        <p:spPr bwMode="auto">
          <a:xfrm>
            <a:off x="5868029" y="2896790"/>
            <a:ext cx="1317625" cy="369888"/>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AU" sz="1600" dirty="0" smtClean="0">
                <a:solidFill>
                  <a:schemeClr val="tx1"/>
                </a:solidFill>
                <a:latin typeface="+mn-lt"/>
                <a:ea typeface="ＭＳ 明朝" pitchFamily="49" charset="-128"/>
              </a:rPr>
              <a:t>4,176</a:t>
            </a:r>
            <a:endParaRPr lang="en-AU" sz="1600" dirty="0">
              <a:solidFill>
                <a:schemeClr val="tx1"/>
              </a:solidFill>
              <a:latin typeface="+mn-lt"/>
              <a:ea typeface="ＭＳ 明朝" pitchFamily="49" charset="-128"/>
            </a:endParaRPr>
          </a:p>
        </p:txBody>
      </p:sp>
      <p:sp>
        <p:nvSpPr>
          <p:cNvPr id="21523" name="Rectangle 71"/>
          <p:cNvSpPr>
            <a:spLocks noChangeArrowheads="1"/>
          </p:cNvSpPr>
          <p:nvPr/>
        </p:nvSpPr>
        <p:spPr bwMode="auto">
          <a:xfrm>
            <a:off x="4499604" y="2895203"/>
            <a:ext cx="1317625" cy="369887"/>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AU" sz="1600" dirty="0" smtClean="0">
                <a:solidFill>
                  <a:schemeClr val="tx1"/>
                </a:solidFill>
                <a:latin typeface="+mn-lt"/>
                <a:ea typeface="ＭＳ 明朝" pitchFamily="49" charset="-128"/>
              </a:rPr>
              <a:t>4,478</a:t>
            </a:r>
            <a:endParaRPr lang="en-AU" sz="1600" dirty="0">
              <a:solidFill>
                <a:schemeClr val="tx1"/>
              </a:solidFill>
              <a:latin typeface="+mn-lt"/>
              <a:ea typeface="ＭＳ 明朝" pitchFamily="49" charset="-128"/>
            </a:endParaRPr>
          </a:p>
        </p:txBody>
      </p:sp>
      <p:sp>
        <p:nvSpPr>
          <p:cNvPr id="21524" name="Rectangle 72"/>
          <p:cNvSpPr>
            <a:spLocks noChangeArrowheads="1"/>
          </p:cNvSpPr>
          <p:nvPr/>
        </p:nvSpPr>
        <p:spPr bwMode="auto">
          <a:xfrm>
            <a:off x="3128004" y="2895203"/>
            <a:ext cx="1320800" cy="369887"/>
          </a:xfrm>
          <a:prstGeom prst="rect">
            <a:avLst/>
          </a:prstGeom>
          <a:solidFill>
            <a:srgbClr val="DDDDDD"/>
          </a:solidFill>
          <a:ln w="9525">
            <a:noFill/>
            <a:miter lim="800000"/>
            <a:headEnd/>
            <a:tailEnd/>
          </a:ln>
        </p:spPr>
        <p:txBody>
          <a:bodyPr lIns="0" tIns="0" rIns="0" bIns="0" anchor="ctr" anchorCtr="1"/>
          <a:lstStyle/>
          <a:p>
            <a:pPr marL="342900" indent="-342900" algn="ctr" defTabSz="914400"/>
            <a:r>
              <a:rPr lang="en-AU" sz="1600" dirty="0" smtClean="0">
                <a:latin typeface="+mn-lt"/>
                <a:ea typeface="ＭＳ 明朝" pitchFamily="49" charset="-128"/>
              </a:rPr>
              <a:t>3</a:t>
            </a:r>
            <a:r>
              <a:rPr lang="en-AU" sz="1600" dirty="0" smtClean="0">
                <a:solidFill>
                  <a:schemeClr val="tx1"/>
                </a:solidFill>
                <a:latin typeface="+mn-lt"/>
                <a:ea typeface="ＭＳ 明朝" pitchFamily="49" charset="-128"/>
              </a:rPr>
              <a:t>,079</a:t>
            </a:r>
            <a:endParaRPr lang="en-AU" sz="1600" dirty="0">
              <a:solidFill>
                <a:schemeClr val="tx1"/>
              </a:solidFill>
              <a:latin typeface="+mn-lt"/>
              <a:ea typeface="ＭＳ 明朝" pitchFamily="49" charset="-128"/>
            </a:endParaRPr>
          </a:p>
        </p:txBody>
      </p:sp>
      <p:sp>
        <p:nvSpPr>
          <p:cNvPr id="21525" name="Rectangle 73"/>
          <p:cNvSpPr>
            <a:spLocks noChangeArrowheads="1"/>
          </p:cNvSpPr>
          <p:nvPr/>
        </p:nvSpPr>
        <p:spPr bwMode="auto">
          <a:xfrm>
            <a:off x="480054" y="2896790"/>
            <a:ext cx="2632075" cy="371475"/>
          </a:xfrm>
          <a:prstGeom prst="rect">
            <a:avLst/>
          </a:prstGeom>
          <a:solidFill>
            <a:schemeClr val="accent1"/>
          </a:solidFill>
          <a:ln w="9525">
            <a:noFill/>
            <a:miter lim="800000"/>
            <a:headEnd/>
            <a:tailEnd/>
          </a:ln>
        </p:spPr>
        <p:txBody>
          <a:bodyPr wrap="none" anchor="ctr"/>
          <a:lstStyle/>
          <a:p>
            <a:pPr defTabSz="914400"/>
            <a:r>
              <a:rPr lang="en-AU" sz="1600" b="0" dirty="0">
                <a:solidFill>
                  <a:schemeClr val="bg1"/>
                </a:solidFill>
                <a:latin typeface="+mn-lt"/>
                <a:ea typeface="ＭＳ 明朝" pitchFamily="49" charset="-128"/>
              </a:rPr>
              <a:t>Market cap ($mn)</a:t>
            </a:r>
          </a:p>
        </p:txBody>
      </p:sp>
      <p:sp>
        <p:nvSpPr>
          <p:cNvPr id="20502" name="Rectangle 74"/>
          <p:cNvSpPr>
            <a:spLocks noChangeArrowheads="1"/>
          </p:cNvSpPr>
          <p:nvPr/>
        </p:nvSpPr>
        <p:spPr bwMode="auto">
          <a:xfrm>
            <a:off x="7234866" y="2225278"/>
            <a:ext cx="1319213" cy="609600"/>
          </a:xfrm>
          <a:prstGeom prst="rect">
            <a:avLst/>
          </a:prstGeom>
          <a:solidFill>
            <a:schemeClr val="tx1">
              <a:lumMod val="75000"/>
              <a:lumOff val="25000"/>
            </a:schemeClr>
          </a:solidFill>
          <a:ln w="9525">
            <a:noFill/>
            <a:miter lim="800000"/>
            <a:headEnd/>
            <a:tailEnd/>
          </a:ln>
        </p:spPr>
        <p:txBody>
          <a:bodyPr lIns="0" tIns="0" rIns="0" bIns="0" anchor="ctr"/>
          <a:lstStyle/>
          <a:p>
            <a:pPr algn="ctr" defTabSz="914400">
              <a:tabLst>
                <a:tab pos="1262063" algn="l"/>
              </a:tabLst>
              <a:defRPr/>
            </a:pPr>
            <a:r>
              <a:rPr lang="en-AU" sz="1600" b="0" dirty="0">
                <a:solidFill>
                  <a:schemeClr val="bg1"/>
                </a:solidFill>
                <a:latin typeface="+mn-lt"/>
                <a:cs typeface="Times New Roman" pitchFamily="18" charset="0"/>
              </a:rPr>
              <a:t>% change </a:t>
            </a:r>
          </a:p>
          <a:p>
            <a:pPr algn="ctr" defTabSz="914400">
              <a:tabLst>
                <a:tab pos="1262063" algn="l"/>
              </a:tabLst>
              <a:defRPr/>
            </a:pPr>
            <a:r>
              <a:rPr lang="en-AU" sz="1200" b="0" dirty="0" smtClean="0">
                <a:solidFill>
                  <a:schemeClr val="bg1"/>
                </a:solidFill>
                <a:latin typeface="+mn-lt"/>
                <a:cs typeface="Times New Roman" pitchFamily="18" charset="0"/>
              </a:rPr>
              <a:t>(</a:t>
            </a:r>
            <a:r>
              <a:rPr lang="en-AU" sz="1200" dirty="0" smtClean="0">
                <a:solidFill>
                  <a:schemeClr val="bg1"/>
                </a:solidFill>
                <a:latin typeface="+mn-lt"/>
                <a:cs typeface="Times New Roman" pitchFamily="18" charset="0"/>
              </a:rPr>
              <a:t>Dec</a:t>
            </a:r>
            <a:r>
              <a:rPr lang="en-AU" sz="1200" b="0" dirty="0" smtClean="0">
                <a:solidFill>
                  <a:schemeClr val="bg1"/>
                </a:solidFill>
                <a:latin typeface="+mn-lt"/>
                <a:cs typeface="Times New Roman" pitchFamily="18" charset="0"/>
              </a:rPr>
              <a:t> 10 – </a:t>
            </a:r>
            <a:r>
              <a:rPr lang="en-AU" sz="1200" dirty="0" smtClean="0">
                <a:solidFill>
                  <a:schemeClr val="bg1"/>
                </a:solidFill>
                <a:latin typeface="+mn-lt"/>
                <a:cs typeface="Times New Roman" pitchFamily="18" charset="0"/>
              </a:rPr>
              <a:t>Dec</a:t>
            </a:r>
            <a:r>
              <a:rPr lang="en-AU" sz="1200" b="0" dirty="0" smtClean="0">
                <a:solidFill>
                  <a:schemeClr val="bg1"/>
                </a:solidFill>
                <a:latin typeface="+mn-lt"/>
                <a:cs typeface="Times New Roman" pitchFamily="18" charset="0"/>
              </a:rPr>
              <a:t> 11)    </a:t>
            </a:r>
            <a:endParaRPr lang="en-AU" sz="1200" b="0" dirty="0">
              <a:solidFill>
                <a:schemeClr val="bg1"/>
              </a:solidFill>
              <a:latin typeface="+mn-lt"/>
              <a:cs typeface="Times New Roman" pitchFamily="18" charset="0"/>
            </a:endParaRPr>
          </a:p>
        </p:txBody>
      </p:sp>
      <p:sp>
        <p:nvSpPr>
          <p:cNvPr id="20503" name="Rectangle 75"/>
          <p:cNvSpPr>
            <a:spLocks noChangeArrowheads="1"/>
          </p:cNvSpPr>
          <p:nvPr/>
        </p:nvSpPr>
        <p:spPr bwMode="auto">
          <a:xfrm>
            <a:off x="5868029" y="2225278"/>
            <a:ext cx="1317625" cy="609600"/>
          </a:xfrm>
          <a:prstGeom prst="rect">
            <a:avLst/>
          </a:prstGeom>
          <a:solidFill>
            <a:schemeClr val="tx1">
              <a:lumMod val="75000"/>
              <a:lumOff val="25000"/>
            </a:schemeClr>
          </a:solidFill>
          <a:ln w="9525">
            <a:noFill/>
            <a:miter lim="800000"/>
            <a:headEnd/>
            <a:tailEnd/>
          </a:ln>
        </p:spPr>
        <p:txBody>
          <a:bodyPr lIns="0" tIns="0" rIns="0" bIns="0" anchor="ctr" anchorCtr="1"/>
          <a:lstStyle/>
          <a:p>
            <a:pPr algn="ctr" defTabSz="914400">
              <a:tabLst>
                <a:tab pos="917575" algn="l"/>
                <a:tab pos="1262063" algn="l"/>
              </a:tabLst>
              <a:defRPr/>
            </a:pPr>
            <a:r>
              <a:rPr lang="en-AU" sz="1600" dirty="0" smtClean="0">
                <a:solidFill>
                  <a:schemeClr val="bg1"/>
                </a:solidFill>
                <a:cs typeface="Times New Roman" pitchFamily="18" charset="0"/>
              </a:rPr>
              <a:t>Dec</a:t>
            </a:r>
            <a:r>
              <a:rPr lang="en-AU" sz="1600" b="0" dirty="0" smtClean="0">
                <a:solidFill>
                  <a:schemeClr val="bg1"/>
                </a:solidFill>
                <a:latin typeface="+mn-lt"/>
                <a:cs typeface="Times New Roman" pitchFamily="18" charset="0"/>
              </a:rPr>
              <a:t> 11</a:t>
            </a:r>
            <a:endParaRPr lang="en-AU" sz="1600" b="0" dirty="0">
              <a:solidFill>
                <a:schemeClr val="bg1"/>
              </a:solidFill>
              <a:latin typeface="+mn-lt"/>
              <a:cs typeface="Times New Roman" pitchFamily="18" charset="0"/>
            </a:endParaRPr>
          </a:p>
        </p:txBody>
      </p:sp>
      <p:sp>
        <p:nvSpPr>
          <p:cNvPr id="20504" name="Rectangle 76"/>
          <p:cNvSpPr>
            <a:spLocks noChangeArrowheads="1"/>
          </p:cNvSpPr>
          <p:nvPr/>
        </p:nvSpPr>
        <p:spPr bwMode="auto">
          <a:xfrm>
            <a:off x="4499604" y="2225278"/>
            <a:ext cx="1317625" cy="609600"/>
          </a:xfrm>
          <a:prstGeom prst="rect">
            <a:avLst/>
          </a:prstGeom>
          <a:solidFill>
            <a:schemeClr val="tx1">
              <a:lumMod val="75000"/>
              <a:lumOff val="25000"/>
            </a:schemeClr>
          </a:solidFill>
          <a:ln w="9525">
            <a:noFill/>
            <a:miter lim="800000"/>
            <a:headEnd/>
            <a:tailEnd/>
          </a:ln>
        </p:spPr>
        <p:txBody>
          <a:bodyPr lIns="0" tIns="0" rIns="0" bIns="0" anchor="ctr" anchorCtr="1"/>
          <a:lstStyle/>
          <a:p>
            <a:pPr algn="ctr" defTabSz="914400">
              <a:tabLst>
                <a:tab pos="917575" algn="l"/>
                <a:tab pos="1262063" algn="l"/>
              </a:tabLst>
              <a:defRPr/>
            </a:pPr>
            <a:r>
              <a:rPr lang="en-AU" sz="1600" dirty="0" smtClean="0">
                <a:solidFill>
                  <a:schemeClr val="bg1"/>
                </a:solidFill>
                <a:cs typeface="Times New Roman" pitchFamily="18" charset="0"/>
              </a:rPr>
              <a:t>Dec</a:t>
            </a:r>
            <a:r>
              <a:rPr lang="en-AU" sz="1600" b="0" dirty="0" smtClean="0">
                <a:solidFill>
                  <a:schemeClr val="bg1"/>
                </a:solidFill>
                <a:latin typeface="+mn-lt"/>
                <a:cs typeface="Times New Roman" pitchFamily="18" charset="0"/>
              </a:rPr>
              <a:t> 10</a:t>
            </a:r>
            <a:endParaRPr lang="en-AU" sz="1600" b="0" dirty="0">
              <a:solidFill>
                <a:schemeClr val="bg1"/>
              </a:solidFill>
              <a:latin typeface="+mn-lt"/>
              <a:cs typeface="Times New Roman" pitchFamily="18" charset="0"/>
            </a:endParaRPr>
          </a:p>
        </p:txBody>
      </p:sp>
      <p:sp>
        <p:nvSpPr>
          <p:cNvPr id="20505" name="Rectangle 77"/>
          <p:cNvSpPr>
            <a:spLocks noChangeArrowheads="1"/>
          </p:cNvSpPr>
          <p:nvPr/>
        </p:nvSpPr>
        <p:spPr bwMode="auto">
          <a:xfrm>
            <a:off x="3128004" y="2225278"/>
            <a:ext cx="1320800" cy="609600"/>
          </a:xfrm>
          <a:prstGeom prst="rect">
            <a:avLst/>
          </a:prstGeom>
          <a:solidFill>
            <a:schemeClr val="tx1">
              <a:lumMod val="75000"/>
              <a:lumOff val="25000"/>
            </a:schemeClr>
          </a:solidFill>
          <a:ln w="9525">
            <a:noFill/>
            <a:miter lim="800000"/>
            <a:headEnd/>
            <a:tailEnd/>
          </a:ln>
        </p:spPr>
        <p:txBody>
          <a:bodyPr lIns="0" tIns="0" rIns="0" bIns="0" anchor="ctr" anchorCtr="1"/>
          <a:lstStyle/>
          <a:p>
            <a:pPr algn="ctr" defTabSz="914400">
              <a:tabLst>
                <a:tab pos="917575" algn="l"/>
                <a:tab pos="1262063" algn="l"/>
              </a:tabLst>
              <a:defRPr/>
            </a:pPr>
            <a:r>
              <a:rPr lang="en-AU" sz="1600" dirty="0" smtClean="0">
                <a:solidFill>
                  <a:schemeClr val="bg1"/>
                </a:solidFill>
                <a:cs typeface="Times New Roman" pitchFamily="18" charset="0"/>
              </a:rPr>
              <a:t>Dec</a:t>
            </a:r>
            <a:r>
              <a:rPr lang="en-AU" sz="1600" b="0" dirty="0" smtClean="0">
                <a:solidFill>
                  <a:schemeClr val="bg1"/>
                </a:solidFill>
                <a:latin typeface="+mn-lt"/>
                <a:cs typeface="Times New Roman" pitchFamily="18" charset="0"/>
              </a:rPr>
              <a:t> 09</a:t>
            </a:r>
            <a:endParaRPr lang="en-AU" sz="1600" b="0" dirty="0">
              <a:solidFill>
                <a:schemeClr val="bg1"/>
              </a:solidFill>
              <a:latin typeface="+mn-lt"/>
              <a:cs typeface="Times New Roman" pitchFamily="18" charset="0"/>
            </a:endParaRPr>
          </a:p>
        </p:txBody>
      </p:sp>
      <p:sp>
        <p:nvSpPr>
          <p:cNvPr id="21530" name="Line 83"/>
          <p:cNvSpPr>
            <a:spLocks noChangeShapeType="1"/>
          </p:cNvSpPr>
          <p:nvPr/>
        </p:nvSpPr>
        <p:spPr bwMode="auto">
          <a:xfrm>
            <a:off x="684213" y="1844675"/>
            <a:ext cx="8202612" cy="1588"/>
          </a:xfrm>
          <a:prstGeom prst="line">
            <a:avLst/>
          </a:prstGeom>
          <a:noFill/>
          <a:ln w="38100" cap="sq">
            <a:solidFill>
              <a:schemeClr val="bg1"/>
            </a:solidFill>
            <a:round/>
            <a:headEnd/>
            <a:tailEnd/>
          </a:ln>
        </p:spPr>
        <p:txBody>
          <a:bodyPr/>
          <a:lstStyle/>
          <a:p>
            <a:endParaRPr lang="en-AU" dirty="0"/>
          </a:p>
        </p:txBody>
      </p:sp>
      <p:sp>
        <p:nvSpPr>
          <p:cNvPr id="21531" name="Rectangle 28"/>
          <p:cNvSpPr>
            <a:spLocks noChangeArrowheads="1"/>
          </p:cNvSpPr>
          <p:nvPr/>
        </p:nvSpPr>
        <p:spPr bwMode="auto">
          <a:xfrm>
            <a:off x="467544" y="6176894"/>
            <a:ext cx="4965700" cy="138499"/>
          </a:xfrm>
          <a:prstGeom prst="rect">
            <a:avLst/>
          </a:prstGeom>
          <a:noFill/>
          <a:ln w="12700">
            <a:noFill/>
            <a:miter lim="800000"/>
            <a:headEnd type="none" w="sm" len="sm"/>
            <a:tailEnd/>
          </a:ln>
        </p:spPr>
        <p:txBody>
          <a:bodyPr lIns="0" tIns="0" rIns="0" bIns="0" anchor="b">
            <a:spAutoFit/>
          </a:bodyPr>
          <a:lstStyle/>
          <a:p>
            <a:pPr defTabSz="912813" eaLnBrk="0" hangingPunct="0"/>
            <a:r>
              <a:rPr lang="en-AU" sz="900" b="0" dirty="0">
                <a:solidFill>
                  <a:schemeClr val="tx1"/>
                </a:solidFill>
                <a:latin typeface="+mn-lt"/>
                <a:ea typeface="ヒラギノ角ゴ Pro W3" pitchFamily="1" charset="-128"/>
              </a:rPr>
              <a:t>Source: ASX LMI Monthly Update as at </a:t>
            </a:r>
            <a:r>
              <a:rPr lang="en-AU" sz="900" dirty="0" smtClean="0">
                <a:latin typeface="+mn-lt"/>
                <a:ea typeface="ヒラギノ角ゴ Pro W3" pitchFamily="1" charset="-128"/>
              </a:rPr>
              <a:t>Dece</a:t>
            </a:r>
            <a:r>
              <a:rPr lang="en-AU" sz="900" b="0" dirty="0" smtClean="0">
                <a:solidFill>
                  <a:schemeClr val="tx1"/>
                </a:solidFill>
                <a:latin typeface="+mn-lt"/>
                <a:ea typeface="ヒラギノ角ゴ Pro W3" pitchFamily="1" charset="-128"/>
              </a:rPr>
              <a:t>mber 2011</a:t>
            </a:r>
            <a:endParaRPr lang="en-AU" sz="900" b="0" dirty="0">
              <a:solidFill>
                <a:schemeClr val="tx1"/>
              </a:solidFill>
              <a:latin typeface="+mn-lt"/>
              <a:ea typeface="ヒラギノ角ゴ Pro W3" pitchFamily="1" charset="-128"/>
            </a:endParaRPr>
          </a:p>
        </p:txBody>
      </p:sp>
      <p:sp>
        <p:nvSpPr>
          <p:cNvPr id="20508" name="Rectangle 30"/>
          <p:cNvSpPr>
            <a:spLocks noChangeArrowheads="1"/>
          </p:cNvSpPr>
          <p:nvPr/>
        </p:nvSpPr>
        <p:spPr bwMode="auto">
          <a:xfrm>
            <a:off x="416802" y="1556792"/>
            <a:ext cx="8136903" cy="431800"/>
          </a:xfrm>
          <a:prstGeom prst="rect">
            <a:avLst/>
          </a:prstGeom>
          <a:solidFill>
            <a:schemeClr val="tx1">
              <a:lumMod val="75000"/>
              <a:lumOff val="25000"/>
            </a:schemeClr>
          </a:solidFill>
          <a:ln w="9525">
            <a:noFill/>
            <a:miter lim="800000"/>
            <a:headEnd/>
            <a:tailEnd/>
          </a:ln>
        </p:spPr>
        <p:txBody>
          <a:bodyPr wrap="none" anchor="ctr"/>
          <a:lstStyle/>
          <a:p>
            <a:pPr defTabSz="914400">
              <a:defRPr/>
            </a:pPr>
            <a:r>
              <a:rPr lang="en-AU" sz="2200" b="0" dirty="0">
                <a:solidFill>
                  <a:schemeClr val="bg1"/>
                </a:solidFill>
                <a:effectLst>
                  <a:outerShdw blurRad="38100" dist="38100" dir="2700000" algn="tl">
                    <a:srgbClr val="000000">
                      <a:alpha val="43137"/>
                    </a:srgbClr>
                  </a:outerShdw>
                </a:effectLst>
                <a:latin typeface="+mn-lt"/>
              </a:rPr>
              <a:t>Key Australian ETF </a:t>
            </a:r>
            <a:r>
              <a:rPr lang="en-AU" sz="2200" b="0" dirty="0" smtClean="0">
                <a:solidFill>
                  <a:schemeClr val="bg1"/>
                </a:solidFill>
                <a:effectLst>
                  <a:outerShdw blurRad="38100" dist="38100" dir="2700000" algn="tl">
                    <a:srgbClr val="000000">
                      <a:alpha val="43137"/>
                    </a:srgbClr>
                  </a:outerShdw>
                </a:effectLst>
                <a:latin typeface="+mn-lt"/>
              </a:rPr>
              <a:t>measures</a:t>
            </a:r>
            <a:endParaRPr lang="en-AU" sz="2200" b="0" dirty="0">
              <a:solidFill>
                <a:schemeClr val="bg1"/>
              </a:solidFill>
              <a:effectLst>
                <a:outerShdw blurRad="38100" dist="38100" dir="2700000" algn="tl">
                  <a:srgbClr val="000000">
                    <a:alpha val="43137"/>
                  </a:srgbClr>
                </a:outerShdw>
              </a:effectLst>
              <a:latin typeface="+mn-lt"/>
            </a:endParaRPr>
          </a:p>
        </p:txBody>
      </p:sp>
      <p:sp>
        <p:nvSpPr>
          <p:cNvPr id="21534" name="Rectangle 3"/>
          <p:cNvSpPr txBox="1">
            <a:spLocks noChangeArrowheads="1"/>
          </p:cNvSpPr>
          <p:nvPr/>
        </p:nvSpPr>
        <p:spPr bwMode="auto">
          <a:xfrm>
            <a:off x="142875" y="6525344"/>
            <a:ext cx="376238" cy="252413"/>
          </a:xfrm>
          <a:prstGeom prst="rect">
            <a:avLst/>
          </a:prstGeom>
          <a:noFill/>
          <a:ln w="9525">
            <a:noFill/>
            <a:miter lim="800000"/>
            <a:headEnd/>
            <a:tailEnd/>
          </a:ln>
        </p:spPr>
        <p:txBody>
          <a:bodyPr/>
          <a:lstStyle/>
          <a:p>
            <a:fld id="{9163D481-1369-466E-940B-55A91D7DC1EE}" type="slidenum">
              <a:rPr lang="en-AU" sz="900">
                <a:latin typeface="+mn-lt"/>
              </a:rPr>
              <a:pPr/>
              <a:t>12</a:t>
            </a:fld>
            <a:endParaRPr lang="en-AU" sz="900" dirty="0">
              <a:latin typeface="+mn-lt"/>
            </a:endParaRPr>
          </a:p>
        </p:txBody>
      </p:sp>
      <p:sp>
        <p:nvSpPr>
          <p:cNvPr id="31" name="TextBox 30"/>
          <p:cNvSpPr txBox="1"/>
          <p:nvPr/>
        </p:nvSpPr>
        <p:spPr>
          <a:xfrm>
            <a:off x="395536" y="4797152"/>
            <a:ext cx="5832648" cy="1231106"/>
          </a:xfrm>
          <a:prstGeom prst="rect">
            <a:avLst/>
          </a:prstGeom>
          <a:noFill/>
        </p:spPr>
        <p:txBody>
          <a:bodyPr wrap="square" rtlCol="0">
            <a:spAutoFit/>
          </a:bodyPr>
          <a:lstStyle/>
          <a:p>
            <a:pPr>
              <a:spcBef>
                <a:spcPts val="0"/>
              </a:spcBef>
              <a:spcAft>
                <a:spcPts val="600"/>
              </a:spcAft>
              <a:buSzPct val="125000"/>
              <a:buFont typeface="Arial" pitchFamily="34" charset="0"/>
              <a:buChar char="•"/>
            </a:pPr>
            <a:r>
              <a:rPr lang="en-US" sz="1600" dirty="0" smtClean="0">
                <a:solidFill>
                  <a:srgbClr val="9E1B34"/>
                </a:solidFill>
                <a:latin typeface="+mn-lt"/>
              </a:rPr>
              <a:t>   Expect 2012 to be the year of fixed interest ETFs</a:t>
            </a:r>
          </a:p>
          <a:p>
            <a:pPr>
              <a:spcAft>
                <a:spcPts val="600"/>
              </a:spcAft>
              <a:buSzPct val="125000"/>
              <a:buFont typeface="Arial" pitchFamily="34" charset="0"/>
              <a:buChar char="•"/>
            </a:pPr>
            <a:r>
              <a:rPr lang="en-US" sz="1600" dirty="0" smtClean="0">
                <a:solidFill>
                  <a:srgbClr val="9E1B34"/>
                </a:solidFill>
                <a:latin typeface="+mn-lt"/>
              </a:rPr>
              <a:t>   Rule changes approved on January 9</a:t>
            </a:r>
          </a:p>
          <a:p>
            <a:pPr>
              <a:buSzPct val="125000"/>
              <a:buFont typeface="Arial" pitchFamily="34" charset="0"/>
              <a:buChar char="•"/>
            </a:pPr>
            <a:r>
              <a:rPr lang="en-US" sz="1600" dirty="0" smtClean="0">
                <a:solidFill>
                  <a:srgbClr val="9E1B34"/>
                </a:solidFill>
                <a:latin typeface="+mn-lt"/>
              </a:rPr>
              <a:t>   Regulators remain cautious on synthetic ETFs</a:t>
            </a:r>
          </a:p>
          <a:p>
            <a:endParaRPr lang="en-AU" sz="1600" dirty="0">
              <a:solidFill>
                <a:srgbClr val="9E1B34"/>
              </a:solidFill>
              <a:latin typeface="+mn-lt"/>
            </a:endParaRPr>
          </a:p>
        </p:txBody>
      </p:sp>
      <p:sp>
        <p:nvSpPr>
          <p:cNvPr id="32" name="Title 31"/>
          <p:cNvSpPr>
            <a:spLocks noGrp="1"/>
          </p:cNvSpPr>
          <p:nvPr>
            <p:ph type="title"/>
          </p:nvPr>
        </p:nvSpPr>
        <p:spPr/>
        <p:txBody>
          <a:bodyPr/>
          <a:lstStyle/>
          <a:p>
            <a:r>
              <a:rPr lang="en-US" dirty="0" smtClean="0"/>
              <a:t>In Australia, the ETF take-up is building</a:t>
            </a:r>
            <a:endParaRPr lang="en-AU"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395536" y="764704"/>
          <a:ext cx="8210574" cy="5143427"/>
        </p:xfrm>
        <a:graphic>
          <a:graphicData uri="http://schemas.openxmlformats.org/drawingml/2006/chart">
            <c:chart xmlns:c="http://schemas.openxmlformats.org/drawingml/2006/chart" xmlns:r="http://schemas.openxmlformats.org/officeDocument/2006/relationships" r:id="rId3"/>
          </a:graphicData>
        </a:graphic>
      </p:graphicFrame>
      <p:sp>
        <p:nvSpPr>
          <p:cNvPr id="9220" name="Text Box 5"/>
          <p:cNvSpPr txBox="1">
            <a:spLocks noChangeArrowheads="1"/>
          </p:cNvSpPr>
          <p:nvPr/>
        </p:nvSpPr>
        <p:spPr bwMode="auto">
          <a:xfrm>
            <a:off x="1425699" y="6228928"/>
            <a:ext cx="3362325" cy="138499"/>
          </a:xfrm>
          <a:prstGeom prst="rect">
            <a:avLst/>
          </a:prstGeom>
          <a:noFill/>
          <a:ln w="12700">
            <a:noFill/>
            <a:miter lim="800000"/>
            <a:headEnd/>
            <a:tailEnd/>
          </a:ln>
        </p:spPr>
        <p:txBody>
          <a:bodyPr lIns="0" tIns="0" rIns="0" bIns="0">
            <a:spAutoFit/>
          </a:bodyPr>
          <a:lstStyle/>
          <a:p>
            <a:pPr algn="l"/>
            <a:r>
              <a:rPr lang="en-AU" sz="900" b="0" dirty="0">
                <a:solidFill>
                  <a:srgbClr val="333333"/>
                </a:solidFill>
                <a:latin typeface="+mn-lt"/>
                <a:ea typeface="MS PGothic" pitchFamily="34" charset="-128"/>
              </a:rPr>
              <a:t>Source: TRIA Partners April 2011</a:t>
            </a:r>
          </a:p>
        </p:txBody>
      </p:sp>
      <p:sp>
        <p:nvSpPr>
          <p:cNvPr id="6"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13</a:t>
            </a:fld>
            <a:endParaRPr lang="en-AU" sz="900" dirty="0">
              <a:latin typeface="Calibri" pitchFamily="34" charset="0"/>
            </a:endParaRPr>
          </a:p>
        </p:txBody>
      </p:sp>
      <p:sp>
        <p:nvSpPr>
          <p:cNvPr id="7" name="Title 6"/>
          <p:cNvSpPr>
            <a:spLocks noGrp="1"/>
          </p:cNvSpPr>
          <p:nvPr>
            <p:ph type="title"/>
          </p:nvPr>
        </p:nvSpPr>
        <p:spPr>
          <a:xfrm>
            <a:off x="467544" y="188640"/>
            <a:ext cx="7128792" cy="792088"/>
          </a:xfrm>
        </p:spPr>
        <p:txBody>
          <a:bodyPr/>
          <a:lstStyle/>
          <a:p>
            <a:r>
              <a:rPr lang="en-US" dirty="0" smtClean="0"/>
              <a:t>Investors by segment – whole ETF market</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prstGeom prst="rect">
            <a:avLst/>
          </a:prstGeom>
        </p:spPr>
        <p:txBody>
          <a:bodyPr>
            <a:normAutofit/>
          </a:bodyPr>
          <a:lstStyle/>
          <a:p>
            <a:pPr algn="l" eaLnBrk="1" hangingPunct="1"/>
            <a:r>
              <a:rPr lang="en-AU" dirty="0" smtClean="0"/>
              <a:t>Types of ETFs</a:t>
            </a:r>
          </a:p>
        </p:txBody>
      </p:sp>
      <p:sp>
        <p:nvSpPr>
          <p:cNvPr id="141314" name="AutoShape 4"/>
          <p:cNvSpPr>
            <a:spLocks noChangeArrowheads="1"/>
          </p:cNvSpPr>
          <p:nvPr/>
        </p:nvSpPr>
        <p:spPr bwMode="auto">
          <a:xfrm>
            <a:off x="539552" y="1844824"/>
            <a:ext cx="2952824" cy="943273"/>
          </a:xfrm>
          <a:prstGeom prst="roundRect">
            <a:avLst>
              <a:gd name="adj" fmla="val 10657"/>
            </a:avLst>
          </a:prstGeom>
          <a:solidFill>
            <a:srgbClr val="808080"/>
          </a:solidFill>
          <a:ln w="12700" algn="ctr">
            <a:noFill/>
            <a:prstDash val="dash"/>
            <a:round/>
            <a:headEnd/>
            <a:tailEnd/>
          </a:ln>
        </p:spPr>
        <p:txBody>
          <a:bodyPr wrap="none" lIns="0" tIns="0" rIns="0" bIns="0" anchor="ctr"/>
          <a:lstStyle/>
          <a:p>
            <a:pPr algn="ctr" eaLnBrk="0" fontAlgn="base" hangingPunct="0">
              <a:spcBef>
                <a:spcPct val="0"/>
              </a:spcBef>
              <a:spcAft>
                <a:spcPct val="0"/>
              </a:spcAft>
            </a:pPr>
            <a:r>
              <a:rPr lang="en-AU" sz="2400" b="0" dirty="0">
                <a:solidFill>
                  <a:srgbClr val="FFFFFF"/>
                </a:solidFill>
                <a:latin typeface="+mn-lt"/>
              </a:rPr>
              <a:t>Physical ETFs</a:t>
            </a:r>
          </a:p>
        </p:txBody>
      </p:sp>
      <p:sp>
        <p:nvSpPr>
          <p:cNvPr id="141315" name="AutoShape 5"/>
          <p:cNvSpPr>
            <a:spLocks noChangeArrowheads="1"/>
          </p:cNvSpPr>
          <p:nvPr/>
        </p:nvSpPr>
        <p:spPr bwMode="auto">
          <a:xfrm>
            <a:off x="539552" y="3212976"/>
            <a:ext cx="2890341" cy="994792"/>
          </a:xfrm>
          <a:prstGeom prst="roundRect">
            <a:avLst>
              <a:gd name="adj" fmla="val 12458"/>
            </a:avLst>
          </a:prstGeom>
          <a:solidFill>
            <a:srgbClr val="9E1B34"/>
          </a:solidFill>
          <a:ln w="12700" algn="ctr">
            <a:noFill/>
            <a:prstDash val="dash"/>
            <a:round/>
            <a:headEnd/>
            <a:tailEnd/>
          </a:ln>
        </p:spPr>
        <p:txBody>
          <a:bodyPr wrap="none" lIns="0" tIns="0" rIns="0" bIns="0" anchor="ctr"/>
          <a:lstStyle/>
          <a:p>
            <a:pPr algn="ctr" eaLnBrk="0" fontAlgn="base" hangingPunct="0">
              <a:spcBef>
                <a:spcPct val="0"/>
              </a:spcBef>
              <a:spcAft>
                <a:spcPct val="0"/>
              </a:spcAft>
            </a:pPr>
            <a:r>
              <a:rPr lang="en-AU" sz="2400" b="0" dirty="0">
                <a:solidFill>
                  <a:srgbClr val="FFFFFF"/>
                </a:solidFill>
                <a:latin typeface="+mn-lt"/>
              </a:rPr>
              <a:t>Synthetic ETFs</a:t>
            </a:r>
          </a:p>
        </p:txBody>
      </p:sp>
      <p:sp>
        <p:nvSpPr>
          <p:cNvPr id="141316" name="AutoShape 6"/>
          <p:cNvSpPr>
            <a:spLocks noChangeArrowheads="1"/>
          </p:cNvSpPr>
          <p:nvPr/>
        </p:nvSpPr>
        <p:spPr bwMode="auto">
          <a:xfrm>
            <a:off x="539552" y="4653136"/>
            <a:ext cx="2962348" cy="955254"/>
          </a:xfrm>
          <a:prstGeom prst="roundRect">
            <a:avLst>
              <a:gd name="adj" fmla="val 12426"/>
            </a:avLst>
          </a:prstGeom>
          <a:solidFill>
            <a:schemeClr val="accent1">
              <a:lumMod val="75000"/>
            </a:schemeClr>
          </a:solidFill>
          <a:ln w="12700" algn="ctr">
            <a:noFill/>
            <a:prstDash val="dash"/>
            <a:round/>
            <a:headEnd/>
            <a:tailEnd/>
          </a:ln>
        </p:spPr>
        <p:txBody>
          <a:bodyPr wrap="none" lIns="0" tIns="0" rIns="0" bIns="0" anchor="ctr"/>
          <a:lstStyle/>
          <a:p>
            <a:pPr algn="ctr" eaLnBrk="0" fontAlgn="base" hangingPunct="0">
              <a:spcBef>
                <a:spcPct val="0"/>
              </a:spcBef>
              <a:spcAft>
                <a:spcPct val="0"/>
              </a:spcAft>
            </a:pPr>
            <a:r>
              <a:rPr lang="en-AU" sz="2400" b="0" dirty="0">
                <a:solidFill>
                  <a:srgbClr val="FFFFFF"/>
                </a:solidFill>
                <a:latin typeface="+mn-lt"/>
              </a:rPr>
              <a:t>Exotic ETFs</a:t>
            </a:r>
          </a:p>
        </p:txBody>
      </p:sp>
      <p:sp>
        <p:nvSpPr>
          <p:cNvPr id="141317" name="AutoShape 10"/>
          <p:cNvSpPr>
            <a:spLocks noChangeArrowheads="1"/>
          </p:cNvSpPr>
          <p:nvPr/>
        </p:nvSpPr>
        <p:spPr bwMode="auto">
          <a:xfrm>
            <a:off x="3779912" y="1562100"/>
            <a:ext cx="4843462" cy="1409700"/>
          </a:xfrm>
          <a:prstGeom prst="roundRect">
            <a:avLst>
              <a:gd name="adj" fmla="val 16667"/>
            </a:avLst>
          </a:prstGeom>
          <a:noFill/>
          <a:ln w="25400" algn="ctr">
            <a:noFill/>
            <a:round/>
            <a:headEnd/>
            <a:tailEnd/>
          </a:ln>
        </p:spPr>
        <p:txBody>
          <a:bodyPr lIns="0" tIns="0" rIns="0" bIns="0" anchor="ctr"/>
          <a:lstStyle/>
          <a:p>
            <a:pPr eaLnBrk="0" fontAlgn="base" hangingPunct="0">
              <a:lnSpc>
                <a:spcPct val="90000"/>
              </a:lnSpc>
              <a:spcBef>
                <a:spcPct val="30000"/>
              </a:spcBef>
              <a:spcAft>
                <a:spcPct val="0"/>
              </a:spcAft>
              <a:buClr>
                <a:srgbClr val="9E1B34"/>
              </a:buClr>
            </a:pPr>
            <a:r>
              <a:rPr lang="en-AU" sz="1400" b="0" dirty="0">
                <a:solidFill>
                  <a:srgbClr val="000000"/>
                </a:solidFill>
                <a:latin typeface="+mn-lt"/>
              </a:rPr>
              <a:t>The most common ETF is just like any regulated  managed investment scheme – it has a simple and transparent structure.</a:t>
            </a:r>
          </a:p>
        </p:txBody>
      </p:sp>
      <p:sp>
        <p:nvSpPr>
          <p:cNvPr id="141318" name="AutoShape 11"/>
          <p:cNvSpPr>
            <a:spLocks noChangeArrowheads="1"/>
          </p:cNvSpPr>
          <p:nvPr/>
        </p:nvSpPr>
        <p:spPr bwMode="auto">
          <a:xfrm>
            <a:off x="3829050" y="3068960"/>
            <a:ext cx="4953000" cy="1371600"/>
          </a:xfrm>
          <a:prstGeom prst="roundRect">
            <a:avLst>
              <a:gd name="adj" fmla="val 16667"/>
            </a:avLst>
          </a:prstGeom>
          <a:noFill/>
          <a:ln w="25400" algn="ctr">
            <a:noFill/>
            <a:round/>
            <a:headEnd/>
            <a:tailEnd/>
          </a:ln>
        </p:spPr>
        <p:txBody>
          <a:bodyPr lIns="0" tIns="0" rIns="0" bIns="0" anchor="ctr"/>
          <a:lstStyle/>
          <a:p>
            <a:pPr eaLnBrk="0" fontAlgn="base" hangingPunct="0">
              <a:lnSpc>
                <a:spcPct val="90000"/>
              </a:lnSpc>
              <a:spcBef>
                <a:spcPct val="30000"/>
              </a:spcBef>
              <a:spcAft>
                <a:spcPct val="0"/>
              </a:spcAft>
              <a:buClr>
                <a:srgbClr val="9E1B34"/>
              </a:buClr>
            </a:pPr>
            <a:r>
              <a:rPr lang="en-AU" sz="1400" b="0" dirty="0">
                <a:solidFill>
                  <a:srgbClr val="000000"/>
                </a:solidFill>
                <a:latin typeface="+mn-lt"/>
              </a:rPr>
              <a:t>A synthetic ETF doesn’t necessarily hold the same assets as the index it tracks. It may hold assets which approximate the index, or even assets which are unrelated. The return of the ETF is derived from a derivative, typically a swap, which may deliver the entire return or partial return (‘swap enhanced’).</a:t>
            </a:r>
          </a:p>
        </p:txBody>
      </p:sp>
      <p:sp>
        <p:nvSpPr>
          <p:cNvPr id="141319" name="AutoShape 12"/>
          <p:cNvSpPr>
            <a:spLocks noChangeArrowheads="1"/>
          </p:cNvSpPr>
          <p:nvPr/>
        </p:nvSpPr>
        <p:spPr bwMode="auto">
          <a:xfrm>
            <a:off x="3829050" y="4577680"/>
            <a:ext cx="4953000" cy="1371600"/>
          </a:xfrm>
          <a:prstGeom prst="roundRect">
            <a:avLst>
              <a:gd name="adj" fmla="val 16667"/>
            </a:avLst>
          </a:prstGeom>
          <a:noFill/>
          <a:ln w="25400" algn="ctr">
            <a:noFill/>
            <a:round/>
            <a:headEnd/>
            <a:tailEnd/>
          </a:ln>
        </p:spPr>
        <p:txBody>
          <a:bodyPr lIns="0" tIns="0" rIns="0" bIns="0" anchor="ctr"/>
          <a:lstStyle/>
          <a:p>
            <a:pPr eaLnBrk="0" fontAlgn="base" hangingPunct="0">
              <a:lnSpc>
                <a:spcPct val="90000"/>
              </a:lnSpc>
              <a:spcBef>
                <a:spcPct val="30000"/>
              </a:spcBef>
              <a:spcAft>
                <a:spcPct val="0"/>
              </a:spcAft>
              <a:buClr>
                <a:srgbClr val="9E1B34"/>
              </a:buClr>
            </a:pPr>
            <a:r>
              <a:rPr lang="en-AU" sz="1400" b="0" dirty="0">
                <a:solidFill>
                  <a:srgbClr val="000000"/>
                </a:solidFill>
                <a:latin typeface="+mn-lt"/>
              </a:rPr>
              <a:t>ETFs offering different types of market exposures such as Commodities, Currencies, Leverage and Inverse. </a:t>
            </a:r>
          </a:p>
          <a:p>
            <a:pPr eaLnBrk="0" fontAlgn="base" hangingPunct="0">
              <a:lnSpc>
                <a:spcPct val="90000"/>
              </a:lnSpc>
              <a:spcBef>
                <a:spcPct val="30000"/>
              </a:spcBef>
              <a:spcAft>
                <a:spcPct val="0"/>
              </a:spcAft>
              <a:buClr>
                <a:srgbClr val="9E1B34"/>
              </a:buClr>
            </a:pPr>
            <a:endParaRPr lang="en-AU" sz="1400" b="0" dirty="0">
              <a:solidFill>
                <a:srgbClr val="000000"/>
              </a:solidFill>
              <a:latin typeface="+mn-lt"/>
            </a:endParaRPr>
          </a:p>
        </p:txBody>
      </p:sp>
      <p:sp>
        <p:nvSpPr>
          <p:cNvPr id="9"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14</a:t>
            </a:fld>
            <a:endParaRPr lang="en-AU" sz="900" dirty="0">
              <a:latin typeface="Calibri"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Swap-based ETFs have counterparty risk</a:t>
            </a:r>
            <a:endParaRPr lang="en-AU" dirty="0"/>
          </a:p>
        </p:txBody>
      </p:sp>
      <p:sp>
        <p:nvSpPr>
          <p:cNvPr id="4" name="Content Placeholder 8"/>
          <p:cNvSpPr txBox="1">
            <a:spLocks/>
          </p:cNvSpPr>
          <p:nvPr/>
        </p:nvSpPr>
        <p:spPr>
          <a:xfrm>
            <a:off x="323528" y="2541290"/>
            <a:ext cx="3672408" cy="3552006"/>
          </a:xfrm>
          <a:prstGeom prst="rect">
            <a:avLst/>
          </a:prstGeom>
        </p:spPr>
        <p:txBody>
          <a:bodyPr/>
          <a:lstStyle/>
          <a:p>
            <a:pPr marL="342900" marR="0" lvl="0" indent="-342900" algn="l" defTabSz="457200" rtl="0" eaLnBrk="0" fontAlgn="base" latinLnBrk="0" hangingPunct="0">
              <a:lnSpc>
                <a:spcPct val="100000"/>
              </a:lnSpc>
              <a:spcBef>
                <a:spcPct val="20000"/>
              </a:spcBef>
              <a:spcAft>
                <a:spcPts val="600"/>
              </a:spcAft>
              <a:buSzTx/>
              <a:buFont typeface="Arial" pitchFamily="34" charset="0"/>
              <a:buChar char="•"/>
              <a:tabLst/>
              <a:defRPr/>
            </a:pPr>
            <a:r>
              <a:rPr lang="en-US" dirty="0" smtClean="0">
                <a:latin typeface="Arial"/>
                <a:ea typeface="ＭＳ Ｐゴシック" pitchFamily="34" charset="-128"/>
                <a:cs typeface="ＭＳ Ｐゴシック" pitchFamily="34" charset="-128"/>
              </a:rPr>
              <a:t>Counterparty terminates the swap agreement early and provider has difficulty finding new counterparty</a:t>
            </a:r>
          </a:p>
          <a:p>
            <a:pPr marL="342900" indent="-342900" defTabSz="457200">
              <a:spcBef>
                <a:spcPct val="20000"/>
              </a:spcBef>
              <a:spcAft>
                <a:spcPts val="600"/>
              </a:spcAft>
              <a:buFont typeface="Arial" charset="0"/>
              <a:buChar char="•"/>
              <a:defRPr/>
            </a:pPr>
            <a:r>
              <a:rPr lang="en-US" noProof="0" dirty="0" smtClean="0">
                <a:latin typeface="Arial"/>
                <a:ea typeface="ＭＳ Ｐゴシック" pitchFamily="34" charset="-128"/>
                <a:cs typeface="ＭＳ Ｐゴシック" pitchFamily="34" charset="-128"/>
              </a:rPr>
              <a:t>Price</a:t>
            </a:r>
            <a:r>
              <a:rPr lang="en-US" dirty="0" smtClean="0">
                <a:latin typeface="Arial"/>
                <a:ea typeface="ＭＳ Ｐゴシック" pitchFamily="34" charset="-128"/>
                <a:cs typeface="ＭＳ Ｐゴシック" pitchFamily="34" charset="-128"/>
              </a:rPr>
              <a:t> of the swap changes at the end of its term</a:t>
            </a:r>
            <a:endParaRPr kumimoji="0" lang="en-US" sz="1800" b="0" i="0" u="none" strike="noStrike" kern="1200" cap="none" spc="0" normalizeH="0" baseline="0" noProof="0" dirty="0" smtClean="0">
              <a:ln>
                <a:noFill/>
              </a:ln>
              <a:solidFill>
                <a:schemeClr val="tx1"/>
              </a:solidFill>
              <a:effectLst/>
              <a:uLnTx/>
              <a:uFillTx/>
              <a:latin typeface="Arial"/>
              <a:ea typeface="ＭＳ Ｐゴシック" pitchFamily="34" charset="-128"/>
              <a:cs typeface="ＭＳ Ｐゴシック" pitchFamily="34" charset="-128"/>
            </a:endParaRPr>
          </a:p>
        </p:txBody>
      </p:sp>
      <p:sp>
        <p:nvSpPr>
          <p:cNvPr id="5" name="Content Placeholder 8"/>
          <p:cNvSpPr txBox="1">
            <a:spLocks/>
          </p:cNvSpPr>
          <p:nvPr/>
        </p:nvSpPr>
        <p:spPr>
          <a:xfrm>
            <a:off x="5004048" y="2541290"/>
            <a:ext cx="3600078" cy="3191966"/>
          </a:xfrm>
          <a:prstGeom prst="rect">
            <a:avLst/>
          </a:prstGeom>
        </p:spPr>
        <p:txBody>
          <a:bodyPr/>
          <a:lstStyle/>
          <a:p>
            <a:pPr marL="342900" marR="0" lvl="0" indent="-342900" algn="l" defTabSz="457200" rtl="0" eaLnBrk="0" fontAlgn="base" latinLnBrk="0" hangingPunct="0">
              <a:lnSpc>
                <a:spcPct val="100000"/>
              </a:lnSpc>
              <a:spcBef>
                <a:spcPct val="20000"/>
              </a:spcBef>
              <a:spcAft>
                <a:spcPts val="600"/>
              </a:spcAft>
              <a:buSzTx/>
              <a:buFont typeface="Arial" pitchFamily="34" charset="0"/>
              <a:buChar char="•"/>
              <a:tabLst/>
              <a:defRPr/>
            </a:pPr>
            <a:r>
              <a:rPr lang="en-US" dirty="0" smtClean="0">
                <a:latin typeface="Arial"/>
                <a:ea typeface="ＭＳ Ｐゴシック" pitchFamily="34" charset="-128"/>
                <a:cs typeface="ＭＳ Ｐゴシック" pitchFamily="34" charset="-128"/>
              </a:rPr>
              <a:t>The counterparty defaults on its collateral obligations, leaving assets underfunded</a:t>
            </a:r>
          </a:p>
          <a:p>
            <a:pPr marL="342900" indent="-342900" defTabSz="457200">
              <a:spcBef>
                <a:spcPct val="20000"/>
              </a:spcBef>
              <a:spcAft>
                <a:spcPts val="600"/>
              </a:spcAft>
              <a:buFont typeface="Arial" charset="0"/>
              <a:buChar char="•"/>
              <a:defRPr/>
            </a:pPr>
            <a:r>
              <a:rPr lang="en-US" dirty="0" smtClean="0">
                <a:latin typeface="Arial"/>
                <a:ea typeface="ＭＳ Ｐゴシック" pitchFamily="34" charset="-128"/>
                <a:cs typeface="ＭＳ Ｐゴシック" pitchFamily="34" charset="-128"/>
              </a:rPr>
              <a:t>The counterparty defaults on its swap obligations and the fund has a mismatch between the underlying index and the collateral</a:t>
            </a:r>
          </a:p>
          <a:p>
            <a:pPr marL="342900" indent="-342900" defTabSz="457200">
              <a:spcBef>
                <a:spcPct val="20000"/>
              </a:spcBef>
              <a:spcAft>
                <a:spcPts val="600"/>
              </a:spcAft>
              <a:buFont typeface="Arial" charset="0"/>
              <a:buChar char="•"/>
              <a:defRPr/>
            </a:pPr>
            <a:r>
              <a:rPr kumimoji="0" lang="en-US" b="0" i="0" u="none" strike="noStrike" kern="1200" cap="none" spc="0" normalizeH="0" baseline="0" noProof="0" dirty="0" smtClean="0">
                <a:ln>
                  <a:noFill/>
                </a:ln>
                <a:solidFill>
                  <a:schemeClr val="tx1"/>
                </a:solidFill>
                <a:effectLst/>
                <a:uLnTx/>
                <a:uFillTx/>
                <a:latin typeface="Arial"/>
                <a:ea typeface="ＭＳ Ｐゴシック" pitchFamily="34" charset="-128"/>
                <a:cs typeface="ＭＳ Ｐゴシック" pitchFamily="34" charset="-128"/>
              </a:rPr>
              <a:t>Counterparty default</a:t>
            </a:r>
            <a:r>
              <a:rPr kumimoji="0" lang="en-US" b="0" i="0" u="none" strike="noStrike" kern="1200" cap="none" spc="0" normalizeH="0" noProof="0" dirty="0" smtClean="0">
                <a:ln>
                  <a:noFill/>
                </a:ln>
                <a:solidFill>
                  <a:schemeClr val="tx1"/>
                </a:solidFill>
                <a:effectLst/>
                <a:uLnTx/>
                <a:uFillTx/>
                <a:latin typeface="Arial"/>
                <a:ea typeface="ＭＳ Ｐゴシック" pitchFamily="34" charset="-128"/>
                <a:cs typeface="ＭＳ Ｐゴシック" pitchFamily="34" charset="-128"/>
              </a:rPr>
              <a:t> causes collateral assets to be frozen</a:t>
            </a:r>
          </a:p>
        </p:txBody>
      </p:sp>
      <p:sp>
        <p:nvSpPr>
          <p:cNvPr id="7" name="Rectangle 6"/>
          <p:cNvSpPr/>
          <p:nvPr/>
        </p:nvSpPr>
        <p:spPr>
          <a:xfrm>
            <a:off x="323528" y="2348880"/>
            <a:ext cx="3816424" cy="374441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8" name="Rectangle 7"/>
          <p:cNvSpPr/>
          <p:nvPr/>
        </p:nvSpPr>
        <p:spPr>
          <a:xfrm>
            <a:off x="5004048" y="2348880"/>
            <a:ext cx="3816424" cy="374441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9" name="Rectangle 8"/>
          <p:cNvSpPr/>
          <p:nvPr/>
        </p:nvSpPr>
        <p:spPr>
          <a:xfrm>
            <a:off x="323528" y="1628800"/>
            <a:ext cx="3816424" cy="576064"/>
          </a:xfrm>
          <a:prstGeom prst="rect">
            <a:avLst/>
          </a:prstGeom>
          <a:solidFill>
            <a:srgbClr val="9E1B34"/>
          </a:solidFill>
          <a:ln>
            <a:solidFill>
              <a:srgbClr val="9E1B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t>General counterparty risks:</a:t>
            </a:r>
            <a:endParaRPr lang="en-AU" sz="2200" dirty="0"/>
          </a:p>
        </p:txBody>
      </p:sp>
      <p:sp>
        <p:nvSpPr>
          <p:cNvPr id="10" name="Rectangle 9"/>
          <p:cNvSpPr/>
          <p:nvPr/>
        </p:nvSpPr>
        <p:spPr>
          <a:xfrm>
            <a:off x="5004048" y="1628800"/>
            <a:ext cx="3816424" cy="576064"/>
          </a:xfrm>
          <a:prstGeom prst="rect">
            <a:avLst/>
          </a:prstGeom>
          <a:solidFill>
            <a:srgbClr val="9E1B34"/>
          </a:solidFill>
          <a:ln>
            <a:solidFill>
              <a:srgbClr val="9E1B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t>Default scenarios:</a:t>
            </a:r>
            <a:endParaRPr lang="en-AU" sz="2200" dirty="0"/>
          </a:p>
        </p:txBody>
      </p:sp>
      <p:sp>
        <p:nvSpPr>
          <p:cNvPr id="11"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15</a:t>
            </a:fld>
            <a:endParaRPr lang="en-AU" sz="900" dirty="0">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107504" y="2132856"/>
            <a:ext cx="2952328" cy="31683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7" name="Rectangle 36"/>
          <p:cNvSpPr/>
          <p:nvPr/>
        </p:nvSpPr>
        <p:spPr>
          <a:xfrm>
            <a:off x="3203848" y="1340768"/>
            <a:ext cx="5832648" cy="482453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07876" name="Rectangle 4"/>
          <p:cNvSpPr>
            <a:spLocks noChangeArrowheads="1"/>
          </p:cNvSpPr>
          <p:nvPr/>
        </p:nvSpPr>
        <p:spPr bwMode="auto">
          <a:xfrm>
            <a:off x="2410520" y="3140348"/>
            <a:ext cx="1368425" cy="1152525"/>
          </a:xfrm>
          <a:prstGeom prst="rect">
            <a:avLst/>
          </a:prstGeom>
          <a:solidFill>
            <a:schemeClr val="tx1">
              <a:lumMod val="75000"/>
              <a:lumOff val="25000"/>
            </a:schemeClr>
          </a:solidFill>
          <a:ln w="9525" algn="ctr">
            <a:noFill/>
            <a:miter lim="800000"/>
            <a:headEnd/>
            <a:tailEnd/>
          </a:ln>
        </p:spPr>
        <p:txBody>
          <a:bodyPr lIns="36000" rIns="36000" anchor="ctr"/>
          <a:lstStyle/>
          <a:p>
            <a:pPr algn="ctr" eaLnBrk="0" hangingPunct="0">
              <a:defRPr/>
            </a:pPr>
            <a:r>
              <a:rPr lang="en-AU" sz="1600" dirty="0">
                <a:solidFill>
                  <a:schemeClr val="bg1"/>
                </a:solidFill>
                <a:latin typeface="+mn-lt"/>
              </a:rPr>
              <a:t>Authorised Participants </a:t>
            </a:r>
          </a:p>
          <a:p>
            <a:pPr algn="ctr" eaLnBrk="0" hangingPunct="0">
              <a:defRPr/>
            </a:pPr>
            <a:r>
              <a:rPr lang="en-AU" sz="1600" b="0" dirty="0">
                <a:solidFill>
                  <a:schemeClr val="bg1"/>
                </a:solidFill>
                <a:latin typeface="+mn-lt"/>
              </a:rPr>
              <a:t>or </a:t>
            </a:r>
            <a:r>
              <a:rPr lang="en-AU" sz="1600" dirty="0">
                <a:solidFill>
                  <a:schemeClr val="bg1"/>
                </a:solidFill>
                <a:latin typeface="+mn-lt"/>
              </a:rPr>
              <a:t>Market Makers</a:t>
            </a:r>
          </a:p>
        </p:txBody>
      </p:sp>
      <p:sp>
        <p:nvSpPr>
          <p:cNvPr id="207877" name="Rectangle 5"/>
          <p:cNvSpPr>
            <a:spLocks noChangeArrowheads="1"/>
          </p:cNvSpPr>
          <p:nvPr/>
        </p:nvSpPr>
        <p:spPr bwMode="auto">
          <a:xfrm>
            <a:off x="7595295" y="3429273"/>
            <a:ext cx="1368425" cy="576263"/>
          </a:xfrm>
          <a:prstGeom prst="rect">
            <a:avLst/>
          </a:prstGeom>
          <a:solidFill>
            <a:srgbClr val="000000"/>
          </a:solidFill>
          <a:ln w="9525" algn="ctr">
            <a:noFill/>
            <a:miter lim="800000"/>
            <a:headEnd/>
            <a:tailEnd/>
          </a:ln>
        </p:spPr>
        <p:txBody>
          <a:bodyPr lIns="36000" rIns="36000" anchor="ctr"/>
          <a:lstStyle/>
          <a:p>
            <a:pPr algn="ctr" eaLnBrk="0" hangingPunct="0"/>
            <a:r>
              <a:rPr lang="en-AU" sz="1600" b="1" dirty="0">
                <a:solidFill>
                  <a:srgbClr val="FFFFFF"/>
                </a:solidFill>
                <a:latin typeface="+mn-lt"/>
              </a:rPr>
              <a:t>Investor</a:t>
            </a:r>
          </a:p>
        </p:txBody>
      </p:sp>
      <p:sp>
        <p:nvSpPr>
          <p:cNvPr id="22560" name="Rectangle 7"/>
          <p:cNvSpPr>
            <a:spLocks noChangeArrowheads="1"/>
          </p:cNvSpPr>
          <p:nvPr/>
        </p:nvSpPr>
        <p:spPr bwMode="auto">
          <a:xfrm>
            <a:off x="6731695" y="4292874"/>
            <a:ext cx="1368425" cy="576263"/>
          </a:xfrm>
          <a:prstGeom prst="rect">
            <a:avLst/>
          </a:prstGeom>
          <a:solidFill>
            <a:srgbClr val="C8C8A5"/>
          </a:solidFill>
          <a:ln w="9525" algn="ctr">
            <a:noFill/>
            <a:miter lim="800000"/>
            <a:headEnd/>
            <a:tailEnd/>
          </a:ln>
        </p:spPr>
        <p:txBody>
          <a:bodyPr lIns="36000" rIns="36000" anchor="ctr"/>
          <a:lstStyle/>
          <a:p>
            <a:pPr algn="ctr" eaLnBrk="0" hangingPunct="0"/>
            <a:r>
              <a:rPr lang="en-AU" sz="1600" b="1" dirty="0">
                <a:solidFill>
                  <a:schemeClr val="tx1">
                    <a:lumMod val="75000"/>
                    <a:lumOff val="25000"/>
                  </a:schemeClr>
                </a:solidFill>
                <a:latin typeface="+mn-lt"/>
              </a:rPr>
              <a:t>Broker</a:t>
            </a:r>
          </a:p>
        </p:txBody>
      </p:sp>
      <p:grpSp>
        <p:nvGrpSpPr>
          <p:cNvPr id="3" name="Group 9"/>
          <p:cNvGrpSpPr>
            <a:grpSpLocks/>
          </p:cNvGrpSpPr>
          <p:nvPr/>
        </p:nvGrpSpPr>
        <p:grpSpPr bwMode="auto">
          <a:xfrm>
            <a:off x="6731695" y="2205313"/>
            <a:ext cx="2232026" cy="936626"/>
            <a:chOff x="4241" y="1389"/>
            <a:chExt cx="1406" cy="590"/>
          </a:xfrm>
        </p:grpSpPr>
        <p:sp>
          <p:nvSpPr>
            <p:cNvPr id="22557" name="Rectangle 10"/>
            <p:cNvSpPr>
              <a:spLocks noChangeArrowheads="1"/>
            </p:cNvSpPr>
            <p:nvPr/>
          </p:nvSpPr>
          <p:spPr bwMode="auto">
            <a:xfrm>
              <a:off x="4241" y="1616"/>
              <a:ext cx="862" cy="363"/>
            </a:xfrm>
            <a:prstGeom prst="rect">
              <a:avLst/>
            </a:prstGeom>
            <a:solidFill>
              <a:srgbClr val="C8C8A5"/>
            </a:solidFill>
            <a:ln w="9525" algn="ctr">
              <a:noFill/>
              <a:miter lim="800000"/>
              <a:headEnd/>
              <a:tailEnd/>
            </a:ln>
          </p:spPr>
          <p:txBody>
            <a:bodyPr lIns="36000" rIns="36000" anchor="ctr"/>
            <a:lstStyle/>
            <a:p>
              <a:pPr algn="ctr" eaLnBrk="0" hangingPunct="0"/>
              <a:r>
                <a:rPr lang="en-AU" sz="1600" b="1" dirty="0" smtClean="0">
                  <a:solidFill>
                    <a:schemeClr val="tx1">
                      <a:lumMod val="75000"/>
                      <a:lumOff val="25000"/>
                    </a:schemeClr>
                  </a:solidFill>
                  <a:latin typeface="+mn-lt"/>
                </a:rPr>
                <a:t>Adviser</a:t>
              </a:r>
              <a:endParaRPr lang="en-AU" sz="1600" b="1" dirty="0">
                <a:solidFill>
                  <a:schemeClr val="tx1">
                    <a:lumMod val="75000"/>
                    <a:lumOff val="25000"/>
                  </a:schemeClr>
                </a:solidFill>
                <a:latin typeface="+mn-lt"/>
              </a:endParaRPr>
            </a:p>
          </p:txBody>
        </p:sp>
        <p:sp>
          <p:nvSpPr>
            <p:cNvPr id="22559" name="Rectangle 12"/>
            <p:cNvSpPr>
              <a:spLocks noChangeArrowheads="1"/>
            </p:cNvSpPr>
            <p:nvPr/>
          </p:nvSpPr>
          <p:spPr bwMode="auto">
            <a:xfrm>
              <a:off x="5239" y="1389"/>
              <a:ext cx="408" cy="363"/>
            </a:xfrm>
            <a:prstGeom prst="rect">
              <a:avLst/>
            </a:prstGeom>
            <a:noFill/>
            <a:ln w="9525">
              <a:noFill/>
              <a:miter lim="800000"/>
              <a:headEnd/>
              <a:tailEnd/>
            </a:ln>
          </p:spPr>
          <p:txBody>
            <a:bodyPr wrap="none" anchor="ctr"/>
            <a:lstStyle/>
            <a:p>
              <a:pPr algn="r" eaLnBrk="0" hangingPunct="0"/>
              <a:r>
                <a:rPr lang="en-AU" sz="1400" b="0" dirty="0">
                  <a:latin typeface="+mn-lt"/>
                </a:rPr>
                <a:t>Cash</a:t>
              </a:r>
            </a:p>
            <a:p>
              <a:pPr algn="r" eaLnBrk="0" hangingPunct="0"/>
              <a:r>
                <a:rPr lang="en-AU" sz="1400" b="0" dirty="0">
                  <a:latin typeface="+mn-lt"/>
                </a:rPr>
                <a:t>(for ETF </a:t>
              </a:r>
            </a:p>
            <a:p>
              <a:pPr algn="r" eaLnBrk="0" hangingPunct="0"/>
              <a:r>
                <a:rPr lang="en-AU" sz="1400" b="0" dirty="0" smtClean="0">
                  <a:latin typeface="+mn-lt"/>
                </a:rPr>
                <a:t>units</a:t>
              </a:r>
              <a:r>
                <a:rPr lang="en-AU" sz="1500" b="0" dirty="0" smtClean="0">
                  <a:solidFill>
                    <a:schemeClr val="tx1">
                      <a:lumMod val="75000"/>
                      <a:lumOff val="25000"/>
                    </a:schemeClr>
                  </a:solidFill>
                  <a:latin typeface="+mn-lt"/>
                </a:rPr>
                <a:t>)</a:t>
              </a:r>
              <a:endParaRPr lang="en-AU" sz="1500" b="0" dirty="0">
                <a:solidFill>
                  <a:schemeClr val="tx1">
                    <a:lumMod val="75000"/>
                    <a:lumOff val="25000"/>
                  </a:schemeClr>
                </a:solidFill>
                <a:latin typeface="+mn-lt"/>
              </a:endParaRPr>
            </a:p>
          </p:txBody>
        </p:sp>
      </p:grpSp>
      <p:grpSp>
        <p:nvGrpSpPr>
          <p:cNvPr id="4" name="Group 13"/>
          <p:cNvGrpSpPr>
            <a:grpSpLocks/>
          </p:cNvGrpSpPr>
          <p:nvPr/>
        </p:nvGrpSpPr>
        <p:grpSpPr bwMode="auto">
          <a:xfrm>
            <a:off x="4571107" y="2060848"/>
            <a:ext cx="2087563" cy="2808288"/>
            <a:chOff x="2880" y="1298"/>
            <a:chExt cx="1315" cy="1769"/>
          </a:xfrm>
        </p:grpSpPr>
        <p:sp>
          <p:nvSpPr>
            <p:cNvPr id="22552" name="AutoShape 14"/>
            <p:cNvSpPr>
              <a:spLocks noChangeArrowheads="1"/>
            </p:cNvSpPr>
            <p:nvPr/>
          </p:nvSpPr>
          <p:spPr bwMode="auto">
            <a:xfrm rot="10800000">
              <a:off x="3833" y="2750"/>
              <a:ext cx="317" cy="272"/>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grpSp>
          <p:nvGrpSpPr>
            <p:cNvPr id="5" name="Group 15"/>
            <p:cNvGrpSpPr>
              <a:grpSpLocks/>
            </p:cNvGrpSpPr>
            <p:nvPr/>
          </p:nvGrpSpPr>
          <p:grpSpPr bwMode="auto">
            <a:xfrm>
              <a:off x="2880" y="1298"/>
              <a:ext cx="1315" cy="1769"/>
              <a:chOff x="2880" y="1298"/>
              <a:chExt cx="1315" cy="1769"/>
            </a:xfrm>
          </p:grpSpPr>
          <p:sp>
            <p:nvSpPr>
              <p:cNvPr id="22554" name="Rectangle 16"/>
              <p:cNvSpPr>
                <a:spLocks noChangeArrowheads="1"/>
              </p:cNvSpPr>
              <p:nvPr/>
            </p:nvSpPr>
            <p:spPr bwMode="auto">
              <a:xfrm>
                <a:off x="2880" y="1616"/>
                <a:ext cx="862" cy="1451"/>
              </a:xfrm>
              <a:prstGeom prst="rect">
                <a:avLst/>
              </a:prstGeom>
              <a:solidFill>
                <a:schemeClr val="bg1">
                  <a:lumMod val="85000"/>
                </a:schemeClr>
              </a:solidFill>
              <a:ln w="9525" algn="ctr">
                <a:noFill/>
                <a:miter lim="800000"/>
                <a:headEnd/>
                <a:tailEnd/>
              </a:ln>
            </p:spPr>
            <p:txBody>
              <a:bodyPr anchor="ctr"/>
              <a:lstStyle/>
              <a:p>
                <a:pPr algn="ctr" eaLnBrk="0" hangingPunct="0">
                  <a:defRPr/>
                </a:pPr>
                <a:r>
                  <a:rPr lang="en-AU" sz="1600" b="1" dirty="0">
                    <a:solidFill>
                      <a:schemeClr val="tx1">
                        <a:lumMod val="75000"/>
                        <a:lumOff val="25000"/>
                      </a:schemeClr>
                    </a:solidFill>
                    <a:latin typeface="+mn-lt"/>
                  </a:rPr>
                  <a:t>ASX</a:t>
                </a:r>
              </a:p>
              <a:p>
                <a:pPr algn="ctr" eaLnBrk="0" hangingPunct="0">
                  <a:defRPr/>
                </a:pPr>
                <a:r>
                  <a:rPr lang="en-AU" sz="1600" b="0" dirty="0">
                    <a:solidFill>
                      <a:schemeClr val="tx1">
                        <a:lumMod val="75000"/>
                        <a:lumOff val="25000"/>
                      </a:schemeClr>
                    </a:solidFill>
                    <a:latin typeface="+mn-lt"/>
                  </a:rPr>
                  <a:t>(Capital Markets)</a:t>
                </a:r>
              </a:p>
            </p:txBody>
          </p:sp>
          <p:sp>
            <p:nvSpPr>
              <p:cNvPr id="22555" name="AutoShape 17"/>
              <p:cNvSpPr>
                <a:spLocks noChangeArrowheads="1"/>
              </p:cNvSpPr>
              <p:nvPr/>
            </p:nvSpPr>
            <p:spPr bwMode="auto">
              <a:xfrm rot="10800000">
                <a:off x="3833" y="1661"/>
                <a:ext cx="317" cy="272"/>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22556" name="Rectangle 18"/>
              <p:cNvSpPr>
                <a:spLocks noChangeArrowheads="1"/>
              </p:cNvSpPr>
              <p:nvPr/>
            </p:nvSpPr>
            <p:spPr bwMode="auto">
              <a:xfrm>
                <a:off x="3787" y="1298"/>
                <a:ext cx="408" cy="272"/>
              </a:xfrm>
              <a:prstGeom prst="rect">
                <a:avLst/>
              </a:prstGeom>
              <a:noFill/>
              <a:ln w="9525">
                <a:noFill/>
                <a:miter lim="800000"/>
                <a:headEnd/>
                <a:tailEnd/>
              </a:ln>
            </p:spPr>
            <p:txBody>
              <a:bodyPr wrap="none" anchor="ctr"/>
              <a:lstStyle/>
              <a:p>
                <a:pPr algn="ctr" eaLnBrk="0" hangingPunct="0"/>
                <a:r>
                  <a:rPr lang="en-AU" sz="1400" b="0" dirty="0">
                    <a:solidFill>
                      <a:srgbClr val="000000"/>
                    </a:solidFill>
                    <a:latin typeface="+mn-lt"/>
                  </a:rPr>
                  <a:t>Aggregated proceeds</a:t>
                </a:r>
              </a:p>
              <a:p>
                <a:pPr algn="ctr" eaLnBrk="0" hangingPunct="0"/>
                <a:r>
                  <a:rPr lang="en-AU" sz="1400" b="0" dirty="0">
                    <a:solidFill>
                      <a:srgbClr val="000000"/>
                    </a:solidFill>
                    <a:latin typeface="+mn-lt"/>
                  </a:rPr>
                  <a:t>(for ETF </a:t>
                </a:r>
                <a:r>
                  <a:rPr lang="en-AU" sz="1400" b="0" dirty="0" smtClean="0">
                    <a:solidFill>
                      <a:srgbClr val="000000"/>
                    </a:solidFill>
                    <a:latin typeface="+mn-lt"/>
                  </a:rPr>
                  <a:t>units)</a:t>
                </a:r>
                <a:endParaRPr lang="en-AU" sz="1400" b="0" dirty="0">
                  <a:solidFill>
                    <a:srgbClr val="000000"/>
                  </a:solidFill>
                  <a:latin typeface="+mn-lt"/>
                </a:endParaRPr>
              </a:p>
            </p:txBody>
          </p:sp>
        </p:grpSp>
      </p:grpSp>
      <p:grpSp>
        <p:nvGrpSpPr>
          <p:cNvPr id="6" name="Group 19"/>
          <p:cNvGrpSpPr>
            <a:grpSpLocks/>
          </p:cNvGrpSpPr>
          <p:nvPr/>
        </p:nvGrpSpPr>
        <p:grpSpPr bwMode="auto">
          <a:xfrm>
            <a:off x="1475482" y="2637114"/>
            <a:ext cx="1079501" cy="1008063"/>
            <a:chOff x="930" y="1661"/>
            <a:chExt cx="680" cy="635"/>
          </a:xfrm>
        </p:grpSpPr>
        <p:sp>
          <p:nvSpPr>
            <p:cNvPr id="22550" name="AutoShape 20"/>
            <p:cNvSpPr>
              <a:spLocks noChangeArrowheads="1"/>
            </p:cNvSpPr>
            <p:nvPr/>
          </p:nvSpPr>
          <p:spPr bwMode="auto">
            <a:xfrm>
              <a:off x="1067" y="2024"/>
              <a:ext cx="317" cy="272"/>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22551" name="Rectangle 21"/>
            <p:cNvSpPr>
              <a:spLocks noChangeArrowheads="1"/>
            </p:cNvSpPr>
            <p:nvPr/>
          </p:nvSpPr>
          <p:spPr bwMode="auto">
            <a:xfrm>
              <a:off x="930" y="1661"/>
              <a:ext cx="680" cy="272"/>
            </a:xfrm>
            <a:prstGeom prst="rect">
              <a:avLst/>
            </a:prstGeom>
            <a:noFill/>
            <a:ln w="9525">
              <a:noFill/>
              <a:miter lim="800000"/>
              <a:headEnd/>
              <a:tailEnd/>
            </a:ln>
          </p:spPr>
          <p:txBody>
            <a:bodyPr wrap="none" anchor="ctr"/>
            <a:lstStyle/>
            <a:p>
              <a:pPr algn="ctr" eaLnBrk="0" hangingPunct="0"/>
              <a:r>
                <a:rPr lang="en-AU" sz="1400" b="0" dirty="0" smtClean="0">
                  <a:solidFill>
                    <a:srgbClr val="000000"/>
                  </a:solidFill>
                  <a:latin typeface="+mn-lt"/>
                </a:rPr>
                <a:t>ETF</a:t>
              </a:r>
              <a:r>
                <a:rPr lang="en-AU" sz="1400" dirty="0" smtClean="0">
                  <a:solidFill>
                    <a:srgbClr val="000000"/>
                  </a:solidFill>
                  <a:latin typeface="+mn-lt"/>
                </a:rPr>
                <a:t> u</a:t>
              </a:r>
              <a:r>
                <a:rPr lang="en-AU" sz="1400" b="0" dirty="0" smtClean="0">
                  <a:solidFill>
                    <a:srgbClr val="000000"/>
                  </a:solidFill>
                  <a:latin typeface="+mn-lt"/>
                </a:rPr>
                <a:t>nits</a:t>
              </a:r>
            </a:p>
            <a:p>
              <a:pPr algn="ctr" eaLnBrk="0" hangingPunct="0"/>
              <a:r>
                <a:rPr lang="en-US" sz="1400" dirty="0" smtClean="0">
                  <a:solidFill>
                    <a:srgbClr val="000000"/>
                  </a:solidFill>
                  <a:latin typeface="+mn-lt"/>
                </a:rPr>
                <a:t>(creation unit </a:t>
              </a:r>
            </a:p>
            <a:p>
              <a:pPr algn="ctr" eaLnBrk="0" hangingPunct="0"/>
              <a:r>
                <a:rPr lang="en-US" sz="1400" dirty="0" smtClean="0">
                  <a:solidFill>
                    <a:srgbClr val="000000"/>
                  </a:solidFill>
                  <a:latin typeface="+mn-lt"/>
                </a:rPr>
                <a:t>size)</a:t>
              </a:r>
              <a:endParaRPr lang="en-AU" sz="1400" b="0" dirty="0">
                <a:solidFill>
                  <a:srgbClr val="000000"/>
                </a:solidFill>
                <a:latin typeface="+mn-lt"/>
              </a:endParaRPr>
            </a:p>
          </p:txBody>
        </p:sp>
      </p:grpSp>
      <p:grpSp>
        <p:nvGrpSpPr>
          <p:cNvPr id="7" name="Group 22"/>
          <p:cNvGrpSpPr>
            <a:grpSpLocks/>
          </p:cNvGrpSpPr>
          <p:nvPr/>
        </p:nvGrpSpPr>
        <p:grpSpPr bwMode="auto">
          <a:xfrm>
            <a:off x="180082" y="3140349"/>
            <a:ext cx="2014537" cy="1728788"/>
            <a:chOff x="114" y="1978"/>
            <a:chExt cx="1269" cy="1089"/>
          </a:xfrm>
        </p:grpSpPr>
        <p:sp>
          <p:nvSpPr>
            <p:cNvPr id="22547" name="Rectangle 23"/>
            <p:cNvSpPr>
              <a:spLocks noChangeArrowheads="1"/>
            </p:cNvSpPr>
            <p:nvPr/>
          </p:nvSpPr>
          <p:spPr bwMode="auto">
            <a:xfrm>
              <a:off x="114" y="1978"/>
              <a:ext cx="816" cy="726"/>
            </a:xfrm>
            <a:prstGeom prst="rect">
              <a:avLst/>
            </a:prstGeom>
            <a:solidFill>
              <a:srgbClr val="8B1F30"/>
            </a:solidFill>
            <a:ln w="9525" algn="ctr">
              <a:noFill/>
              <a:miter lim="800000"/>
              <a:headEnd/>
              <a:tailEnd/>
            </a:ln>
          </p:spPr>
          <p:txBody>
            <a:bodyPr lIns="36000" rIns="36000" anchor="ctr"/>
            <a:lstStyle/>
            <a:p>
              <a:pPr algn="ctr"/>
              <a:r>
                <a:rPr lang="en-AU" sz="1600" b="0" dirty="0">
                  <a:solidFill>
                    <a:srgbClr val="FFFFFF"/>
                  </a:solidFill>
                  <a:latin typeface="+mn-lt"/>
                </a:rPr>
                <a:t>ETF </a:t>
              </a:r>
            </a:p>
            <a:p>
              <a:pPr algn="ctr"/>
              <a:r>
                <a:rPr lang="en-AU" sz="1600" dirty="0">
                  <a:solidFill>
                    <a:srgbClr val="FFFFFF"/>
                  </a:solidFill>
                  <a:latin typeface="+mn-lt"/>
                </a:rPr>
                <a:t>Fund Manager</a:t>
              </a:r>
            </a:p>
          </p:txBody>
        </p:sp>
        <p:sp>
          <p:nvSpPr>
            <p:cNvPr id="22548" name="AutoShape 24"/>
            <p:cNvSpPr>
              <a:spLocks noChangeArrowheads="1"/>
            </p:cNvSpPr>
            <p:nvPr/>
          </p:nvSpPr>
          <p:spPr bwMode="auto">
            <a:xfrm rot="10800000">
              <a:off x="1021" y="2387"/>
              <a:ext cx="317" cy="272"/>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22549" name="Rectangle 25"/>
            <p:cNvSpPr>
              <a:spLocks noChangeArrowheads="1"/>
            </p:cNvSpPr>
            <p:nvPr/>
          </p:nvSpPr>
          <p:spPr bwMode="auto">
            <a:xfrm>
              <a:off x="975" y="2795"/>
              <a:ext cx="408" cy="272"/>
            </a:xfrm>
            <a:prstGeom prst="rect">
              <a:avLst/>
            </a:prstGeom>
            <a:noFill/>
            <a:ln w="9525">
              <a:noFill/>
              <a:miter lim="800000"/>
              <a:headEnd/>
              <a:tailEnd/>
            </a:ln>
          </p:spPr>
          <p:txBody>
            <a:bodyPr wrap="none" anchor="ctr"/>
            <a:lstStyle/>
            <a:p>
              <a:pPr algn="ctr" eaLnBrk="0" hangingPunct="0"/>
              <a:r>
                <a:rPr lang="en-AU" sz="1400" b="0" dirty="0">
                  <a:solidFill>
                    <a:srgbClr val="000000"/>
                  </a:solidFill>
                  <a:latin typeface="+mn-lt"/>
                </a:rPr>
                <a:t>Basket of</a:t>
              </a:r>
            </a:p>
            <a:p>
              <a:pPr algn="ctr" eaLnBrk="0" hangingPunct="0"/>
              <a:r>
                <a:rPr lang="en-AU" sz="1400" b="0" dirty="0">
                  <a:solidFill>
                    <a:srgbClr val="000000"/>
                  </a:solidFill>
                  <a:latin typeface="+mn-lt"/>
                </a:rPr>
                <a:t>Securities</a:t>
              </a:r>
            </a:p>
          </p:txBody>
        </p:sp>
      </p:grpSp>
      <p:grpSp>
        <p:nvGrpSpPr>
          <p:cNvPr id="8" name="Group 26"/>
          <p:cNvGrpSpPr>
            <a:grpSpLocks/>
          </p:cNvGrpSpPr>
          <p:nvPr/>
        </p:nvGrpSpPr>
        <p:grpSpPr bwMode="auto">
          <a:xfrm>
            <a:off x="3850382" y="2710136"/>
            <a:ext cx="647700" cy="935037"/>
            <a:chOff x="2426" y="1707"/>
            <a:chExt cx="408" cy="589"/>
          </a:xfrm>
        </p:grpSpPr>
        <p:sp>
          <p:nvSpPr>
            <p:cNvPr id="22545" name="AutoShape 27"/>
            <p:cNvSpPr>
              <a:spLocks noChangeArrowheads="1"/>
            </p:cNvSpPr>
            <p:nvPr/>
          </p:nvSpPr>
          <p:spPr bwMode="auto">
            <a:xfrm>
              <a:off x="2483" y="2024"/>
              <a:ext cx="317" cy="272"/>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22546" name="Rectangle 28"/>
            <p:cNvSpPr>
              <a:spLocks noChangeArrowheads="1"/>
            </p:cNvSpPr>
            <p:nvPr/>
          </p:nvSpPr>
          <p:spPr bwMode="auto">
            <a:xfrm>
              <a:off x="2426" y="1707"/>
              <a:ext cx="408" cy="272"/>
            </a:xfrm>
            <a:prstGeom prst="rect">
              <a:avLst/>
            </a:prstGeom>
            <a:noFill/>
            <a:ln w="9525">
              <a:noFill/>
              <a:miter lim="800000"/>
              <a:headEnd/>
              <a:tailEnd/>
            </a:ln>
          </p:spPr>
          <p:txBody>
            <a:bodyPr wrap="none" anchor="b"/>
            <a:lstStyle/>
            <a:p>
              <a:pPr algn="ctr" eaLnBrk="0" hangingPunct="0"/>
              <a:r>
                <a:rPr lang="en-US" sz="1400" dirty="0" smtClean="0">
                  <a:solidFill>
                    <a:srgbClr val="000000"/>
                  </a:solidFill>
                  <a:latin typeface="+mn-lt"/>
                </a:rPr>
                <a:t>ETF units</a:t>
              </a:r>
              <a:endParaRPr lang="en-AU" sz="1400" b="0" dirty="0">
                <a:solidFill>
                  <a:srgbClr val="000000"/>
                </a:solidFill>
                <a:latin typeface="+mn-lt"/>
              </a:endParaRPr>
            </a:p>
          </p:txBody>
        </p:sp>
      </p:grpSp>
      <p:grpSp>
        <p:nvGrpSpPr>
          <p:cNvPr id="9" name="Group 29"/>
          <p:cNvGrpSpPr>
            <a:grpSpLocks/>
          </p:cNvGrpSpPr>
          <p:nvPr/>
        </p:nvGrpSpPr>
        <p:grpSpPr bwMode="auto">
          <a:xfrm>
            <a:off x="3707511" y="3789636"/>
            <a:ext cx="719138" cy="935037"/>
            <a:chOff x="2336" y="2387"/>
            <a:chExt cx="453" cy="589"/>
          </a:xfrm>
        </p:grpSpPr>
        <p:sp>
          <p:nvSpPr>
            <p:cNvPr id="22543" name="AutoShape 30"/>
            <p:cNvSpPr>
              <a:spLocks noChangeArrowheads="1"/>
            </p:cNvSpPr>
            <p:nvPr/>
          </p:nvSpPr>
          <p:spPr bwMode="auto">
            <a:xfrm rot="10800000">
              <a:off x="2472" y="2387"/>
              <a:ext cx="317" cy="272"/>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22544" name="Rectangle 31"/>
            <p:cNvSpPr>
              <a:spLocks noChangeArrowheads="1"/>
            </p:cNvSpPr>
            <p:nvPr/>
          </p:nvSpPr>
          <p:spPr bwMode="auto">
            <a:xfrm>
              <a:off x="2336" y="2704"/>
              <a:ext cx="408" cy="272"/>
            </a:xfrm>
            <a:prstGeom prst="rect">
              <a:avLst/>
            </a:prstGeom>
            <a:noFill/>
            <a:ln w="9525">
              <a:noFill/>
              <a:miter lim="800000"/>
              <a:headEnd/>
              <a:tailEnd/>
            </a:ln>
          </p:spPr>
          <p:txBody>
            <a:bodyPr wrap="none" lIns="36000" rIns="7200"/>
            <a:lstStyle/>
            <a:p>
              <a:pPr algn="r" eaLnBrk="0" hangingPunct="0"/>
              <a:r>
                <a:rPr lang="en-US" sz="1400" dirty="0" smtClean="0">
                  <a:solidFill>
                    <a:srgbClr val="000000"/>
                  </a:solidFill>
                  <a:latin typeface="+mn-lt"/>
                </a:rPr>
                <a:t>Cash</a:t>
              </a:r>
              <a:endParaRPr lang="en-AU" sz="1400" b="0" dirty="0">
                <a:solidFill>
                  <a:srgbClr val="000000"/>
                </a:solidFill>
                <a:latin typeface="+mn-lt"/>
              </a:endParaRPr>
            </a:p>
          </p:txBody>
        </p:sp>
      </p:grpSp>
      <p:sp>
        <p:nvSpPr>
          <p:cNvPr id="22540" name="Rectangle 32"/>
          <p:cNvSpPr>
            <a:spLocks noChangeArrowheads="1"/>
          </p:cNvSpPr>
          <p:nvPr/>
        </p:nvSpPr>
        <p:spPr bwMode="auto">
          <a:xfrm>
            <a:off x="251520" y="6309320"/>
            <a:ext cx="4965700" cy="138499"/>
          </a:xfrm>
          <a:prstGeom prst="rect">
            <a:avLst/>
          </a:prstGeom>
          <a:noFill/>
          <a:ln w="12700">
            <a:noFill/>
            <a:miter lim="800000"/>
            <a:headEnd type="none" w="sm" len="sm"/>
            <a:tailEnd/>
          </a:ln>
        </p:spPr>
        <p:txBody>
          <a:bodyPr lIns="0" tIns="0" rIns="0" bIns="0" anchor="b">
            <a:spAutoFit/>
          </a:bodyPr>
          <a:lstStyle/>
          <a:p>
            <a:pPr defTabSz="912813" eaLnBrk="0" hangingPunct="0"/>
            <a:r>
              <a:rPr lang="en-AU" sz="900" b="0" dirty="0">
                <a:solidFill>
                  <a:srgbClr val="000000"/>
                </a:solidFill>
                <a:latin typeface="+mn-lt"/>
                <a:ea typeface="ヒラギノ角ゴ Pro W3" pitchFamily="1" charset="-128"/>
              </a:rPr>
              <a:t>Source: Vanguard Investments</a:t>
            </a:r>
            <a:endParaRPr lang="en-US" sz="900" b="0" dirty="0">
              <a:solidFill>
                <a:srgbClr val="000000"/>
              </a:solidFill>
              <a:latin typeface="+mn-lt"/>
              <a:ea typeface="ヒラギノ角ゴ Pro W3" pitchFamily="1" charset="-128"/>
            </a:endParaRPr>
          </a:p>
        </p:txBody>
      </p:sp>
      <p:sp>
        <p:nvSpPr>
          <p:cNvPr id="22542" name="Rectangle 3"/>
          <p:cNvSpPr txBox="1">
            <a:spLocks noChangeArrowheads="1"/>
          </p:cNvSpPr>
          <p:nvPr/>
        </p:nvSpPr>
        <p:spPr bwMode="auto">
          <a:xfrm>
            <a:off x="142875" y="6525344"/>
            <a:ext cx="376238" cy="252413"/>
          </a:xfrm>
          <a:prstGeom prst="rect">
            <a:avLst/>
          </a:prstGeom>
          <a:noFill/>
          <a:ln w="9525">
            <a:noFill/>
            <a:miter lim="800000"/>
            <a:headEnd/>
            <a:tailEnd/>
          </a:ln>
        </p:spPr>
        <p:txBody>
          <a:bodyPr/>
          <a:lstStyle/>
          <a:p>
            <a:fld id="{DFC5182F-CA64-4B7C-B844-D1B9BAB2EBEC}" type="slidenum">
              <a:rPr lang="en-AU" sz="900">
                <a:latin typeface="+mn-lt"/>
              </a:rPr>
              <a:pPr/>
              <a:t>16</a:t>
            </a:fld>
            <a:endParaRPr lang="en-AU" sz="900" dirty="0">
              <a:latin typeface="+mn-lt"/>
            </a:endParaRPr>
          </a:p>
        </p:txBody>
      </p:sp>
      <p:sp>
        <p:nvSpPr>
          <p:cNvPr id="33" name="Title 32"/>
          <p:cNvSpPr>
            <a:spLocks noGrp="1"/>
          </p:cNvSpPr>
          <p:nvPr>
            <p:ph type="title"/>
          </p:nvPr>
        </p:nvSpPr>
        <p:spPr/>
        <p:txBody>
          <a:bodyPr/>
          <a:lstStyle/>
          <a:p>
            <a:r>
              <a:rPr lang="en-US" dirty="0" smtClean="0"/>
              <a:t>ETF’s laid bare: </a:t>
            </a:r>
            <a:br>
              <a:rPr lang="en-US" dirty="0" smtClean="0"/>
            </a:br>
            <a:r>
              <a:rPr lang="en-US" dirty="0" smtClean="0"/>
              <a:t>inside the transaction process</a:t>
            </a:r>
            <a:endParaRPr lang="en-AU" dirty="0"/>
          </a:p>
        </p:txBody>
      </p:sp>
      <p:sp>
        <p:nvSpPr>
          <p:cNvPr id="35" name="AutoShape 27"/>
          <p:cNvSpPr>
            <a:spLocks noChangeArrowheads="1"/>
          </p:cNvSpPr>
          <p:nvPr/>
        </p:nvSpPr>
        <p:spPr bwMode="auto">
          <a:xfrm rot="13312050">
            <a:off x="8180246" y="2884388"/>
            <a:ext cx="503238" cy="431800"/>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36" name="AutoShape 27"/>
          <p:cNvSpPr>
            <a:spLocks noChangeArrowheads="1"/>
          </p:cNvSpPr>
          <p:nvPr/>
        </p:nvSpPr>
        <p:spPr bwMode="auto">
          <a:xfrm rot="8989876">
            <a:off x="8174811" y="4174279"/>
            <a:ext cx="503238" cy="431800"/>
          </a:xfrm>
          <a:prstGeom prst="rightArrow">
            <a:avLst>
              <a:gd name="adj1" fmla="val 50000"/>
              <a:gd name="adj2" fmla="val 29136"/>
            </a:avLst>
          </a:prstGeom>
          <a:solidFill>
            <a:schemeClr val="accent1"/>
          </a:solidFill>
          <a:ln w="9525">
            <a:noFill/>
            <a:miter lim="800000"/>
            <a:headEnd/>
            <a:tailEnd/>
          </a:ln>
        </p:spPr>
        <p:txBody>
          <a:bodyPr wrap="none" anchor="ctr"/>
          <a:lstStyle/>
          <a:p>
            <a:endParaRPr lang="en-AU" dirty="0"/>
          </a:p>
        </p:txBody>
      </p:sp>
      <p:sp>
        <p:nvSpPr>
          <p:cNvPr id="38" name="TextBox 37"/>
          <p:cNvSpPr txBox="1"/>
          <p:nvPr/>
        </p:nvSpPr>
        <p:spPr>
          <a:xfrm>
            <a:off x="5076056" y="1484784"/>
            <a:ext cx="2172390" cy="369332"/>
          </a:xfrm>
          <a:prstGeom prst="rect">
            <a:avLst/>
          </a:prstGeom>
          <a:noFill/>
        </p:spPr>
        <p:txBody>
          <a:bodyPr wrap="none" rtlCol="0">
            <a:spAutoFit/>
          </a:bodyPr>
          <a:lstStyle/>
          <a:p>
            <a:r>
              <a:rPr lang="en-US" b="1" dirty="0" smtClean="0">
                <a:solidFill>
                  <a:srgbClr val="9E1B34"/>
                </a:solidFill>
              </a:rPr>
              <a:t>Secondary Market</a:t>
            </a:r>
            <a:endParaRPr lang="en-AU" b="1" dirty="0">
              <a:solidFill>
                <a:srgbClr val="9E1B34"/>
              </a:solidFill>
            </a:endParaRPr>
          </a:p>
        </p:txBody>
      </p:sp>
      <p:sp>
        <p:nvSpPr>
          <p:cNvPr id="39" name="TextBox 38"/>
          <p:cNvSpPr txBox="1"/>
          <p:nvPr/>
        </p:nvSpPr>
        <p:spPr>
          <a:xfrm>
            <a:off x="683568" y="1484784"/>
            <a:ext cx="1851789" cy="369332"/>
          </a:xfrm>
          <a:prstGeom prst="rect">
            <a:avLst/>
          </a:prstGeom>
          <a:noFill/>
        </p:spPr>
        <p:txBody>
          <a:bodyPr wrap="none" rtlCol="0">
            <a:spAutoFit/>
          </a:bodyPr>
          <a:lstStyle/>
          <a:p>
            <a:r>
              <a:rPr lang="en-US" b="1" dirty="0" smtClean="0">
                <a:solidFill>
                  <a:srgbClr val="9E1B34"/>
                </a:solidFill>
              </a:rPr>
              <a:t>Primary Market</a:t>
            </a:r>
            <a:endParaRPr lang="en-AU" b="1" dirty="0">
              <a:solidFill>
                <a:srgbClr val="9E1B34"/>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7877"/>
                                        </p:tgtEl>
                                        <p:attrNameLst>
                                          <p:attrName>style.visibility</p:attrName>
                                        </p:attrNameLst>
                                      </p:cBhvr>
                                      <p:to>
                                        <p:strVal val="visible"/>
                                      </p:to>
                                    </p:set>
                                    <p:animEffect transition="in" filter="blinds(horizontal)">
                                      <p:cBhvr>
                                        <p:cTn id="7" dur="500"/>
                                        <p:tgtEl>
                                          <p:spTgt spid="20787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56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07876"/>
                                        </p:tgtEl>
                                        <p:attrNameLst>
                                          <p:attrName>style.visibility</p:attrName>
                                        </p:attrNameLst>
                                      </p:cBhvr>
                                      <p:to>
                                        <p:strVal val="visible"/>
                                      </p:to>
                                    </p:set>
                                    <p:animEffect transition="in" filter="blinds(horizontal)">
                                      <p:cBhvr>
                                        <p:cTn id="30" dur="500"/>
                                        <p:tgtEl>
                                          <p:spTgt spid="20787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linds(horizont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linds(horizont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blinds(horizontal)">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animBg="1"/>
      <p:bldP spid="207877" grpId="0" animBg="1"/>
      <p:bldP spid="22560"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5" descr="closeup market maker"/>
          <p:cNvPicPr>
            <a:picLocks noChangeAspect="1" noChangeArrowheads="1"/>
          </p:cNvPicPr>
          <p:nvPr/>
        </p:nvPicPr>
        <p:blipFill>
          <a:blip r:embed="rId3" cstate="print"/>
          <a:srcRect/>
          <a:stretch>
            <a:fillRect/>
          </a:stretch>
        </p:blipFill>
        <p:spPr bwMode="auto">
          <a:xfrm>
            <a:off x="2389436" y="1484784"/>
            <a:ext cx="3810000" cy="2895600"/>
          </a:xfrm>
          <a:prstGeom prst="rect">
            <a:avLst/>
          </a:prstGeom>
          <a:noFill/>
          <a:ln w="9525">
            <a:noFill/>
            <a:miter lim="800000"/>
            <a:headEnd/>
            <a:tailEnd/>
          </a:ln>
        </p:spPr>
      </p:pic>
      <p:sp>
        <p:nvSpPr>
          <p:cNvPr id="59395"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BAA73519-CBC1-4AF7-B2AD-AC952C1C4F53}" type="slidenum">
              <a:rPr lang="en-AU" sz="900">
                <a:latin typeface="Calibri" pitchFamily="34" charset="0"/>
              </a:rPr>
              <a:pPr/>
              <a:t>17</a:t>
            </a:fld>
            <a:endParaRPr lang="en-AU" sz="900" dirty="0">
              <a:latin typeface="Calibri" pitchFamily="34" charset="0"/>
            </a:endParaRPr>
          </a:p>
        </p:txBody>
      </p:sp>
      <p:sp>
        <p:nvSpPr>
          <p:cNvPr id="6" name="Rectangle 5"/>
          <p:cNvSpPr/>
          <p:nvPr/>
        </p:nvSpPr>
        <p:spPr>
          <a:xfrm>
            <a:off x="587003" y="4586883"/>
            <a:ext cx="7945437" cy="1477328"/>
          </a:xfrm>
          <a:prstGeom prst="rect">
            <a:avLst/>
          </a:prstGeom>
        </p:spPr>
        <p:txBody>
          <a:bodyPr>
            <a:spAutoFit/>
          </a:bodyPr>
          <a:lstStyle/>
          <a:p>
            <a:pPr marL="742950" lvl="1" indent="-285750" fontAlgn="auto">
              <a:spcBef>
                <a:spcPts val="0"/>
              </a:spcBef>
              <a:spcAft>
                <a:spcPts val="600"/>
              </a:spcAft>
              <a:buFontTx/>
              <a:buChar char="•"/>
              <a:defRPr/>
            </a:pPr>
            <a:r>
              <a:rPr lang="en-US" sz="1600" dirty="0">
                <a:latin typeface="+mn-lt"/>
              </a:rPr>
              <a:t>A market maker stands ready to sell to buyers and buy from sellers. </a:t>
            </a:r>
            <a:endParaRPr lang="en-US" sz="1600" kern="0" dirty="0">
              <a:latin typeface="+mn-lt"/>
              <a:ea typeface="ＭＳ Ｐゴシック" charset="-128"/>
            </a:endParaRPr>
          </a:p>
          <a:p>
            <a:pPr marL="742950" lvl="1" indent="-285750" fontAlgn="auto">
              <a:spcBef>
                <a:spcPts val="0"/>
              </a:spcBef>
              <a:spcAft>
                <a:spcPts val="600"/>
              </a:spcAft>
              <a:buFontTx/>
              <a:buChar char="•"/>
              <a:defRPr/>
            </a:pPr>
            <a:r>
              <a:rPr lang="en-US" sz="1600" dirty="0">
                <a:latin typeface="+mn-lt"/>
              </a:rPr>
              <a:t>The market maker’s revenue is derived from the difference between buy and sell prices (spreads). </a:t>
            </a:r>
            <a:endParaRPr lang="en-US" sz="1600" kern="0" dirty="0">
              <a:latin typeface="+mn-lt"/>
              <a:ea typeface="ＭＳ Ｐゴシック" charset="-128"/>
            </a:endParaRPr>
          </a:p>
          <a:p>
            <a:pPr marL="742950" lvl="1" indent="-285750" fontAlgn="auto">
              <a:spcBef>
                <a:spcPts val="0"/>
              </a:spcBef>
              <a:spcAft>
                <a:spcPts val="600"/>
              </a:spcAft>
              <a:buFontTx/>
              <a:buChar char="•"/>
              <a:defRPr/>
            </a:pPr>
            <a:r>
              <a:rPr lang="en-US" sz="1600" dirty="0">
                <a:latin typeface="+mn-lt"/>
              </a:rPr>
              <a:t>In the ETF market, the ETF issuer (e.g. Vanguard) must appoint a liquidity provider   (market maker) </a:t>
            </a:r>
            <a:r>
              <a:rPr lang="en-US" sz="1600" dirty="0" smtClean="0">
                <a:latin typeface="+mn-lt"/>
              </a:rPr>
              <a:t>who has the ability to </a:t>
            </a:r>
            <a:r>
              <a:rPr lang="en-US" sz="1600" dirty="0">
                <a:latin typeface="+mn-lt"/>
              </a:rPr>
              <a:t>buy/sell Vanguard ETF units </a:t>
            </a:r>
            <a:r>
              <a:rPr lang="en-US" sz="1600" dirty="0" smtClean="0">
                <a:latin typeface="+mn-lt"/>
              </a:rPr>
              <a:t>on the ASX</a:t>
            </a:r>
            <a:r>
              <a:rPr lang="en-US" sz="1600" kern="0" dirty="0" smtClean="0">
                <a:latin typeface="+mn-lt"/>
                <a:ea typeface="ＭＳ Ｐゴシック" charset="-128"/>
              </a:rPr>
              <a:t>.</a:t>
            </a:r>
            <a:endParaRPr lang="en-US" sz="1600" kern="0" dirty="0">
              <a:latin typeface="+mn-lt"/>
              <a:ea typeface="ＭＳ Ｐゴシック" charset="-128"/>
            </a:endParaRPr>
          </a:p>
        </p:txBody>
      </p:sp>
      <p:sp>
        <p:nvSpPr>
          <p:cNvPr id="7" name="Title 6"/>
          <p:cNvSpPr>
            <a:spLocks noGrp="1"/>
          </p:cNvSpPr>
          <p:nvPr>
            <p:ph type="title"/>
          </p:nvPr>
        </p:nvSpPr>
        <p:spPr/>
        <p:txBody>
          <a:bodyPr/>
          <a:lstStyle/>
          <a:p>
            <a:r>
              <a:rPr lang="en-US" dirty="0" smtClean="0"/>
              <a:t>The role of the market maker</a:t>
            </a:r>
            <a:endParaRPr lang="en-A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18</a:t>
            </a:fld>
            <a:endParaRPr lang="en-AU" sz="900" dirty="0">
              <a:latin typeface="Calibri" pitchFamily="34" charset="0"/>
            </a:endParaRPr>
          </a:p>
        </p:txBody>
      </p:sp>
      <p:sp>
        <p:nvSpPr>
          <p:cNvPr id="7" name="Title 6"/>
          <p:cNvSpPr>
            <a:spLocks noGrp="1"/>
          </p:cNvSpPr>
          <p:nvPr>
            <p:ph type="title"/>
          </p:nvPr>
        </p:nvSpPr>
        <p:spPr/>
        <p:txBody>
          <a:bodyPr/>
          <a:lstStyle/>
          <a:p>
            <a:r>
              <a:rPr lang="en-US" dirty="0" smtClean="0"/>
              <a:t>ETF basics: creations &amp; redemptions</a:t>
            </a:r>
            <a:endParaRPr lang="en-AU" dirty="0"/>
          </a:p>
        </p:txBody>
      </p:sp>
      <p:sp>
        <p:nvSpPr>
          <p:cNvPr id="8" name="TextBox 7"/>
          <p:cNvSpPr txBox="1"/>
          <p:nvPr/>
        </p:nvSpPr>
        <p:spPr>
          <a:xfrm>
            <a:off x="1979712" y="1484784"/>
            <a:ext cx="4752528" cy="307777"/>
          </a:xfrm>
          <a:prstGeom prst="rect">
            <a:avLst/>
          </a:prstGeom>
          <a:noFill/>
        </p:spPr>
        <p:txBody>
          <a:bodyPr wrap="square" rtlCol="0">
            <a:spAutoFit/>
          </a:bodyPr>
          <a:lstStyle/>
          <a:p>
            <a:pPr algn="ctr"/>
            <a:r>
              <a:rPr lang="en-US" sz="1400" dirty="0" err="1" smtClean="0">
                <a:latin typeface="+mj-lt"/>
              </a:rPr>
              <a:t>Citi</a:t>
            </a:r>
            <a:r>
              <a:rPr lang="en-US" sz="1400" dirty="0" smtClean="0">
                <a:latin typeface="+mj-lt"/>
              </a:rPr>
              <a:t> delivers the basket to the fund in return for ETF units</a:t>
            </a:r>
            <a:endParaRPr lang="en-AU" sz="1400" dirty="0">
              <a:latin typeface="+mj-lt"/>
            </a:endParaRPr>
          </a:p>
        </p:txBody>
      </p:sp>
      <p:sp>
        <p:nvSpPr>
          <p:cNvPr id="9" name="Oval 8"/>
          <p:cNvSpPr/>
          <p:nvPr/>
        </p:nvSpPr>
        <p:spPr>
          <a:xfrm>
            <a:off x="3203848" y="2132856"/>
            <a:ext cx="2520280" cy="12241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a:p>
            <a:pPr algn="ctr"/>
            <a:r>
              <a:rPr lang="en-US" sz="1400" dirty="0" smtClean="0">
                <a:solidFill>
                  <a:schemeClr val="tx1"/>
                </a:solidFill>
              </a:rPr>
              <a:t/>
            </a:r>
            <a:br>
              <a:rPr lang="en-US" sz="1400" dirty="0" smtClean="0">
                <a:solidFill>
                  <a:schemeClr val="tx1"/>
                </a:solidFill>
              </a:rPr>
            </a:br>
            <a:r>
              <a:rPr lang="en-US" sz="1400" dirty="0" smtClean="0">
                <a:solidFill>
                  <a:schemeClr val="tx1"/>
                </a:solidFill>
              </a:rPr>
              <a:t>i.e. </a:t>
            </a:r>
            <a:r>
              <a:rPr lang="en-US" sz="1400" dirty="0" err="1" smtClean="0">
                <a:solidFill>
                  <a:schemeClr val="tx1"/>
                </a:solidFill>
              </a:rPr>
              <a:t>iShares</a:t>
            </a:r>
            <a:r>
              <a:rPr lang="en-US" sz="1400" dirty="0" smtClean="0">
                <a:solidFill>
                  <a:schemeClr val="tx1"/>
                </a:solidFill>
              </a:rPr>
              <a:t>, SPDR</a:t>
            </a:r>
            <a:endParaRPr lang="en-AU" sz="1400" dirty="0">
              <a:solidFill>
                <a:schemeClr val="tx1"/>
              </a:solidFill>
            </a:endParaRPr>
          </a:p>
        </p:txBody>
      </p:sp>
      <p:pic>
        <p:nvPicPr>
          <p:cNvPr id="217093" name="Picture 5"/>
          <p:cNvPicPr>
            <a:picLocks noChangeAspect="1" noChangeArrowheads="1"/>
          </p:cNvPicPr>
          <p:nvPr/>
        </p:nvPicPr>
        <p:blipFill>
          <a:blip r:embed="rId3" cstate="print"/>
          <a:srcRect/>
          <a:stretch>
            <a:fillRect/>
          </a:stretch>
        </p:blipFill>
        <p:spPr bwMode="auto">
          <a:xfrm>
            <a:off x="3635896" y="3501008"/>
            <a:ext cx="1584176" cy="1546840"/>
          </a:xfrm>
          <a:prstGeom prst="rect">
            <a:avLst/>
          </a:prstGeom>
          <a:noFill/>
          <a:ln w="9525">
            <a:noFill/>
            <a:miter lim="800000"/>
            <a:headEnd/>
            <a:tailEnd/>
          </a:ln>
        </p:spPr>
      </p:pic>
      <p:sp>
        <p:nvSpPr>
          <p:cNvPr id="13" name="Oval 12"/>
          <p:cNvSpPr/>
          <p:nvPr/>
        </p:nvSpPr>
        <p:spPr>
          <a:xfrm>
            <a:off x="3203848" y="5157192"/>
            <a:ext cx="2592288" cy="122413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a:p>
            <a:pPr algn="ctr"/>
            <a:r>
              <a:rPr lang="en-US" sz="1400" dirty="0" smtClean="0">
                <a:solidFill>
                  <a:schemeClr val="tx1"/>
                </a:solidFill>
              </a:rPr>
              <a:t/>
            </a:r>
            <a:br>
              <a:rPr lang="en-US" sz="1400" dirty="0" smtClean="0">
                <a:solidFill>
                  <a:schemeClr val="tx1"/>
                </a:solidFill>
              </a:rPr>
            </a:br>
            <a:r>
              <a:rPr lang="en-US" sz="1400" dirty="0" smtClean="0">
                <a:solidFill>
                  <a:schemeClr val="tx1"/>
                </a:solidFill>
              </a:rPr>
              <a:t>i.e. ASX, chi-x </a:t>
            </a:r>
            <a:endParaRPr lang="en-AU" sz="1400" dirty="0">
              <a:solidFill>
                <a:schemeClr val="tx1"/>
              </a:solidFill>
            </a:endParaRPr>
          </a:p>
        </p:txBody>
      </p:sp>
      <p:pic>
        <p:nvPicPr>
          <p:cNvPr id="217094" name="Picture 6"/>
          <p:cNvPicPr>
            <a:picLocks noChangeAspect="1" noChangeArrowheads="1"/>
          </p:cNvPicPr>
          <p:nvPr/>
        </p:nvPicPr>
        <p:blipFill>
          <a:blip r:embed="rId4" cstate="print"/>
          <a:srcRect/>
          <a:stretch>
            <a:fillRect/>
          </a:stretch>
        </p:blipFill>
        <p:spPr bwMode="auto">
          <a:xfrm>
            <a:off x="3923928" y="5488745"/>
            <a:ext cx="1152128" cy="316519"/>
          </a:xfrm>
          <a:prstGeom prst="rect">
            <a:avLst/>
          </a:prstGeom>
          <a:noFill/>
          <a:ln w="9525">
            <a:noFill/>
            <a:miter lim="800000"/>
            <a:headEnd/>
            <a:tailEnd/>
          </a:ln>
        </p:spPr>
      </p:pic>
      <p:pic>
        <p:nvPicPr>
          <p:cNvPr id="217096" name="Picture 8"/>
          <p:cNvPicPr>
            <a:picLocks noChangeAspect="1" noChangeArrowheads="1"/>
          </p:cNvPicPr>
          <p:nvPr/>
        </p:nvPicPr>
        <p:blipFill>
          <a:blip r:embed="rId5" cstate="print"/>
          <a:srcRect/>
          <a:stretch>
            <a:fillRect/>
          </a:stretch>
        </p:blipFill>
        <p:spPr bwMode="auto">
          <a:xfrm>
            <a:off x="3851920" y="2348880"/>
            <a:ext cx="1224136" cy="437192"/>
          </a:xfrm>
          <a:prstGeom prst="rect">
            <a:avLst/>
          </a:prstGeom>
          <a:noFill/>
          <a:ln w="9525">
            <a:noFill/>
            <a:miter lim="800000"/>
            <a:headEnd/>
            <a:tailEnd/>
          </a:ln>
        </p:spPr>
      </p:pic>
      <p:pic>
        <p:nvPicPr>
          <p:cNvPr id="217097" name="Picture 9"/>
          <p:cNvPicPr>
            <a:picLocks noChangeAspect="1" noChangeArrowheads="1"/>
          </p:cNvPicPr>
          <p:nvPr/>
        </p:nvPicPr>
        <p:blipFill>
          <a:blip r:embed="rId6" cstate="print"/>
          <a:srcRect/>
          <a:stretch>
            <a:fillRect/>
          </a:stretch>
        </p:blipFill>
        <p:spPr bwMode="auto">
          <a:xfrm>
            <a:off x="1403648" y="2325237"/>
            <a:ext cx="1735460" cy="2831955"/>
          </a:xfrm>
          <a:prstGeom prst="rect">
            <a:avLst/>
          </a:prstGeom>
          <a:noFill/>
          <a:ln w="9525">
            <a:noFill/>
            <a:miter lim="800000"/>
            <a:headEnd/>
            <a:tailEnd/>
          </a:ln>
        </p:spPr>
      </p:pic>
      <p:pic>
        <p:nvPicPr>
          <p:cNvPr id="217098" name="Picture 10"/>
          <p:cNvPicPr>
            <a:picLocks noChangeAspect="1" noChangeArrowheads="1"/>
          </p:cNvPicPr>
          <p:nvPr/>
        </p:nvPicPr>
        <p:blipFill>
          <a:blip r:embed="rId7" cstate="print"/>
          <a:srcRect/>
          <a:stretch>
            <a:fillRect/>
          </a:stretch>
        </p:blipFill>
        <p:spPr bwMode="auto">
          <a:xfrm>
            <a:off x="5868144" y="2564904"/>
            <a:ext cx="1566733" cy="25224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7"/>
          <p:cNvSpPr txBox="1">
            <a:spLocks noChangeArrowheads="1"/>
          </p:cNvSpPr>
          <p:nvPr/>
        </p:nvSpPr>
        <p:spPr bwMode="auto">
          <a:xfrm>
            <a:off x="565150" y="6295156"/>
            <a:ext cx="2234907" cy="230832"/>
          </a:xfrm>
          <a:prstGeom prst="rect">
            <a:avLst/>
          </a:prstGeom>
          <a:noFill/>
          <a:ln w="9525">
            <a:noFill/>
            <a:miter lim="800000"/>
            <a:headEnd/>
            <a:tailEnd/>
          </a:ln>
        </p:spPr>
        <p:txBody>
          <a:bodyPr wrap="none">
            <a:spAutoFit/>
          </a:bodyPr>
          <a:lstStyle/>
          <a:p>
            <a:pPr>
              <a:spcBef>
                <a:spcPct val="50000"/>
              </a:spcBef>
            </a:pPr>
            <a:r>
              <a:rPr lang="en-AU" sz="900" dirty="0">
                <a:latin typeface="Calibri" pitchFamily="34" charset="0"/>
              </a:rPr>
              <a:t>Source: </a:t>
            </a:r>
            <a:r>
              <a:rPr lang="en-AU" sz="900" dirty="0" smtClean="0">
                <a:latin typeface="Calibri" pitchFamily="34" charset="0"/>
              </a:rPr>
              <a:t>Bloomberg, dated as at March 2010</a:t>
            </a:r>
            <a:endParaRPr lang="en-AU" sz="900" dirty="0">
              <a:latin typeface="Calibri" pitchFamily="34" charset="0"/>
            </a:endParaRPr>
          </a:p>
        </p:txBody>
      </p:sp>
      <p:sp>
        <p:nvSpPr>
          <p:cNvPr id="55300"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C2E88004-398D-4072-8E71-31810E43BD02}" type="slidenum">
              <a:rPr lang="en-AU" sz="900">
                <a:latin typeface="Calibri" pitchFamily="34" charset="0"/>
              </a:rPr>
              <a:pPr/>
              <a:t>19</a:t>
            </a:fld>
            <a:endParaRPr lang="en-AU" sz="900" dirty="0">
              <a:latin typeface="Calibri" pitchFamily="34" charset="0"/>
            </a:endParaRPr>
          </a:p>
        </p:txBody>
      </p:sp>
      <p:sp>
        <p:nvSpPr>
          <p:cNvPr id="6" name="Title 5"/>
          <p:cNvSpPr>
            <a:spLocks noGrp="1"/>
          </p:cNvSpPr>
          <p:nvPr>
            <p:ph type="title"/>
          </p:nvPr>
        </p:nvSpPr>
        <p:spPr/>
        <p:txBody>
          <a:bodyPr/>
          <a:lstStyle/>
          <a:p>
            <a:r>
              <a:rPr lang="en-US" dirty="0" smtClean="0"/>
              <a:t>ETF premium/discount to NAV</a:t>
            </a:r>
            <a:br>
              <a:rPr lang="en-US" dirty="0" smtClean="0"/>
            </a:br>
            <a:r>
              <a:rPr lang="en-US" dirty="0" smtClean="0"/>
              <a:t>comparing ETFs to LICs</a:t>
            </a:r>
            <a:endParaRPr lang="en-AU" dirty="0"/>
          </a:p>
        </p:txBody>
      </p:sp>
      <p:pic>
        <p:nvPicPr>
          <p:cNvPr id="218116" name="Picture 4"/>
          <p:cNvPicPr>
            <a:picLocks noChangeAspect="1" noChangeArrowheads="1"/>
          </p:cNvPicPr>
          <p:nvPr/>
        </p:nvPicPr>
        <p:blipFill>
          <a:blip r:embed="rId3" cstate="print"/>
          <a:srcRect/>
          <a:stretch>
            <a:fillRect/>
          </a:stretch>
        </p:blipFill>
        <p:spPr bwMode="auto">
          <a:xfrm>
            <a:off x="128588" y="1442045"/>
            <a:ext cx="8885237" cy="4867275"/>
          </a:xfrm>
          <a:prstGeom prst="rect">
            <a:avLst/>
          </a:prstGeom>
          <a:noFill/>
          <a:ln w="9525">
            <a:noFill/>
            <a:miter lim="800000"/>
            <a:headEnd/>
            <a:tailEnd/>
          </a:ln>
        </p:spPr>
      </p:pic>
      <p:sp>
        <p:nvSpPr>
          <p:cNvPr id="9" name="TextBox 8"/>
          <p:cNvSpPr txBox="1"/>
          <p:nvPr/>
        </p:nvSpPr>
        <p:spPr>
          <a:xfrm>
            <a:off x="2411760" y="1196752"/>
            <a:ext cx="4155818" cy="369332"/>
          </a:xfrm>
          <a:prstGeom prst="rect">
            <a:avLst/>
          </a:prstGeom>
          <a:noFill/>
        </p:spPr>
        <p:txBody>
          <a:bodyPr wrap="none" rtlCol="0">
            <a:spAutoFit/>
          </a:bodyPr>
          <a:lstStyle/>
          <a:p>
            <a:r>
              <a:rPr lang="en-US" dirty="0" smtClean="0">
                <a:solidFill>
                  <a:srgbClr val="9E1B34"/>
                </a:solidFill>
              </a:rPr>
              <a:t>Australian Share Price Relative to NAV</a:t>
            </a:r>
            <a:endParaRPr lang="en-AU" dirty="0">
              <a:solidFill>
                <a:srgbClr val="9E1B34"/>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Agenda</a:t>
            </a:r>
            <a:endParaRPr lang="en-AU" dirty="0"/>
          </a:p>
        </p:txBody>
      </p:sp>
      <p:sp>
        <p:nvSpPr>
          <p:cNvPr id="32769" name="Content Placeholder 2"/>
          <p:cNvSpPr>
            <a:spLocks noGrp="1"/>
          </p:cNvSpPr>
          <p:nvPr>
            <p:ph idx="1"/>
          </p:nvPr>
        </p:nvSpPr>
        <p:spPr>
          <a:xfrm>
            <a:off x="395536" y="1700808"/>
            <a:ext cx="8229600" cy="4353347"/>
          </a:xfrm>
          <a:noFill/>
        </p:spPr>
        <p:txBody>
          <a:bodyPr/>
          <a:lstStyle/>
          <a:p>
            <a:r>
              <a:rPr lang="en-US" sz="2200" dirty="0" smtClean="0"/>
              <a:t>The good, the bad and the ugly about ETFs</a:t>
            </a:r>
          </a:p>
          <a:p>
            <a:pPr lvl="1"/>
            <a:r>
              <a:rPr lang="en-US" sz="1800" dirty="0" smtClean="0"/>
              <a:t>The media swirl</a:t>
            </a:r>
          </a:p>
          <a:p>
            <a:pPr lvl="1">
              <a:spcAft>
                <a:spcPts val="1800"/>
              </a:spcAft>
            </a:pPr>
            <a:r>
              <a:rPr lang="en-US" sz="1800" dirty="0" smtClean="0"/>
              <a:t>Global and domestic trends</a:t>
            </a:r>
          </a:p>
          <a:p>
            <a:r>
              <a:rPr lang="en-US" sz="2200" dirty="0" smtClean="0"/>
              <a:t>Under the bonnet - how ETFs work</a:t>
            </a:r>
          </a:p>
          <a:p>
            <a:pPr lvl="1"/>
            <a:r>
              <a:rPr lang="en-US" sz="1800" dirty="0" smtClean="0"/>
              <a:t>The role of the market maker</a:t>
            </a:r>
          </a:p>
          <a:p>
            <a:pPr lvl="1"/>
            <a:r>
              <a:rPr lang="en-US" sz="1800" dirty="0" smtClean="0"/>
              <a:t>ETF costs &amp; spreads</a:t>
            </a:r>
          </a:p>
          <a:p>
            <a:pPr lvl="1">
              <a:spcAft>
                <a:spcPts val="1800"/>
              </a:spcAft>
            </a:pPr>
            <a:r>
              <a:rPr lang="en-US" sz="1800" dirty="0" smtClean="0"/>
              <a:t>Managed Index Funds vs. ETFs</a:t>
            </a:r>
          </a:p>
          <a:p>
            <a:pPr>
              <a:spcAft>
                <a:spcPts val="1800"/>
              </a:spcAft>
            </a:pPr>
            <a:r>
              <a:rPr lang="en-US" sz="2200" dirty="0" smtClean="0"/>
              <a:t>ETF Applications</a:t>
            </a:r>
          </a:p>
          <a:p>
            <a:r>
              <a:rPr lang="en-US" sz="2200" dirty="0" smtClean="0"/>
              <a:t>Myths &amp; misconceptions</a:t>
            </a:r>
          </a:p>
          <a:p>
            <a:pPr>
              <a:buFont typeface="Arial" charset="0"/>
              <a:buNone/>
            </a:pPr>
            <a:endParaRPr lang="en-US" sz="2000" dirty="0" smtClean="0">
              <a:solidFill>
                <a:srgbClr val="FF0000"/>
              </a:solidFill>
            </a:endParaRPr>
          </a:p>
        </p:txBody>
      </p:sp>
      <p:sp>
        <p:nvSpPr>
          <p:cNvPr id="32771"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D1B8E259-4DA0-4D10-863F-08A5513D3221}" type="slidenum">
              <a:rPr lang="en-AU" sz="900">
                <a:latin typeface="Calibri" pitchFamily="34" charset="0"/>
              </a:rPr>
              <a:pPr/>
              <a:t>2</a:t>
            </a:fld>
            <a:endParaRPr lang="en-AU" sz="900" dirty="0">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8BE044D0-D3A5-4B9B-8E74-D2D037B05243}" type="slidenum">
              <a:rPr lang="en-AU" sz="900">
                <a:latin typeface="Calibri" pitchFamily="34" charset="0"/>
              </a:rPr>
              <a:pPr/>
              <a:t>20</a:t>
            </a:fld>
            <a:endParaRPr lang="en-AU" sz="900" dirty="0">
              <a:latin typeface="Calibri" pitchFamily="34" charset="0"/>
            </a:endParaRPr>
          </a:p>
        </p:txBody>
      </p:sp>
      <p:sp>
        <p:nvSpPr>
          <p:cNvPr id="5" name="Rectangle 31"/>
          <p:cNvSpPr txBox="1">
            <a:spLocks noChangeArrowheads="1"/>
          </p:cNvSpPr>
          <p:nvPr/>
        </p:nvSpPr>
        <p:spPr bwMode="auto">
          <a:xfrm>
            <a:off x="-259952" y="1310729"/>
            <a:ext cx="8072312" cy="4854575"/>
          </a:xfrm>
          <a:prstGeom prst="rect">
            <a:avLst/>
          </a:prstGeom>
          <a:noFill/>
          <a:ln>
            <a:miter lim="800000"/>
            <a:headEnd/>
            <a:tailEnd/>
          </a:ln>
        </p:spPr>
        <p:txBody>
          <a:bodyPr/>
          <a:lstStyle/>
          <a:p>
            <a:pPr marL="742950" lvl="1" indent="-285750">
              <a:spcBef>
                <a:spcPct val="10000"/>
              </a:spcBef>
              <a:buClr>
                <a:schemeClr val="tx1"/>
              </a:buClr>
              <a:buSzPct val="125000"/>
              <a:defRPr/>
            </a:pPr>
            <a:endParaRPr lang="en-US" sz="2000" kern="0" dirty="0">
              <a:latin typeface="+mn-lt"/>
              <a:ea typeface="ＭＳ Ｐゴシック" charset="-128"/>
            </a:endParaRPr>
          </a:p>
          <a:p>
            <a:pPr marL="742950" lvl="1" indent="-285750">
              <a:spcBef>
                <a:spcPct val="10000"/>
              </a:spcBef>
              <a:buClr>
                <a:schemeClr val="tx1"/>
              </a:buClr>
              <a:buSzPct val="125000"/>
              <a:buFontTx/>
              <a:buChar char="•"/>
              <a:defRPr/>
            </a:pPr>
            <a:r>
              <a:rPr lang="en-US" sz="2000" kern="0" dirty="0">
                <a:latin typeface="+mn-lt"/>
                <a:ea typeface="ＭＳ Ｐゴシック" charset="-128"/>
              </a:rPr>
              <a:t>There are 2 levels of liquidity to think about with ETFs:</a:t>
            </a:r>
          </a:p>
          <a:p>
            <a:pPr marL="1152525" lvl="2" indent="-285750">
              <a:spcBef>
                <a:spcPct val="10000"/>
              </a:spcBef>
              <a:buClr>
                <a:schemeClr val="tx1"/>
              </a:buClr>
              <a:buSzPct val="125000"/>
              <a:buFont typeface="Arial" pitchFamily="34" charset="0"/>
              <a:buChar char="–"/>
              <a:defRPr/>
            </a:pPr>
            <a:r>
              <a:rPr lang="en-US" kern="0" dirty="0">
                <a:latin typeface="+mn-lt"/>
                <a:ea typeface="ＭＳ Ｐゴシック" charset="-128"/>
              </a:rPr>
              <a:t>On screen; and</a:t>
            </a:r>
          </a:p>
          <a:p>
            <a:pPr marL="1152525" lvl="2" indent="-285750">
              <a:spcBef>
                <a:spcPct val="10000"/>
              </a:spcBef>
              <a:spcAft>
                <a:spcPts val="1800"/>
              </a:spcAft>
              <a:buClr>
                <a:schemeClr val="tx1"/>
              </a:buClr>
              <a:buSzPct val="125000"/>
              <a:buFont typeface="Arial" pitchFamily="34" charset="0"/>
              <a:buChar char="–"/>
              <a:defRPr/>
            </a:pPr>
            <a:r>
              <a:rPr lang="en-US" kern="0" dirty="0">
                <a:latin typeface="+mn-lt"/>
                <a:ea typeface="ＭＳ Ｐゴシック" charset="-128"/>
              </a:rPr>
              <a:t>Liquidity of underlying holdings</a:t>
            </a:r>
            <a:endParaRPr lang="en-US" kern="0" dirty="0">
              <a:solidFill>
                <a:srgbClr val="9E1B34"/>
              </a:solidFill>
              <a:latin typeface="+mn-lt"/>
              <a:ea typeface="ＭＳ Ｐゴシック" charset="-128"/>
            </a:endParaRPr>
          </a:p>
          <a:p>
            <a:pPr marL="742950" lvl="1" indent="-285750">
              <a:spcBef>
                <a:spcPct val="10000"/>
              </a:spcBef>
              <a:spcAft>
                <a:spcPts val="1800"/>
              </a:spcAft>
              <a:buClr>
                <a:schemeClr val="tx1"/>
              </a:buClr>
              <a:buSzPct val="125000"/>
              <a:buFontTx/>
              <a:buChar char="•"/>
              <a:defRPr/>
            </a:pPr>
            <a:r>
              <a:rPr lang="en-US" sz="2000" kern="0" dirty="0">
                <a:latin typeface="+mn-lt"/>
                <a:ea typeface="ＭＳ Ｐゴシック" charset="-128"/>
              </a:rPr>
              <a:t>The ability for the </a:t>
            </a:r>
            <a:r>
              <a:rPr lang="en-US" sz="2000" kern="0" dirty="0" err="1" smtClean="0">
                <a:latin typeface="+mn-lt"/>
                <a:ea typeface="ＭＳ Ｐゴシック" charset="-128"/>
              </a:rPr>
              <a:t>authorised</a:t>
            </a:r>
            <a:r>
              <a:rPr lang="en-US" sz="2000" kern="0" dirty="0" smtClean="0">
                <a:latin typeface="+mn-lt"/>
                <a:ea typeface="ＭＳ Ｐゴシック" charset="-128"/>
              </a:rPr>
              <a:t> participant to </a:t>
            </a:r>
            <a:r>
              <a:rPr lang="en-US" sz="2000" kern="0" dirty="0">
                <a:latin typeface="+mn-lt"/>
                <a:ea typeface="ＭＳ Ｐゴシック" charset="-128"/>
              </a:rPr>
              <a:t>create new units or cancel units on a daily basis to meet the demand or supply on the market means that ETFs have an additional depth of liquidity. </a:t>
            </a:r>
          </a:p>
          <a:p>
            <a:pPr marL="742950" lvl="1" indent="-285750">
              <a:spcBef>
                <a:spcPct val="10000"/>
              </a:spcBef>
              <a:spcAft>
                <a:spcPts val="1800"/>
              </a:spcAft>
              <a:buClr>
                <a:schemeClr val="tx1"/>
              </a:buClr>
              <a:buSzPct val="125000"/>
              <a:buFontTx/>
              <a:buChar char="•"/>
              <a:defRPr/>
            </a:pPr>
            <a:r>
              <a:rPr lang="en-US" sz="2000" kern="0" dirty="0">
                <a:latin typeface="+mn-lt"/>
                <a:ea typeface="ＭＳ Ｐゴシック" charset="-128"/>
              </a:rPr>
              <a:t>The ETF will generally trade around the Net Asset Value (‘NAV’) due to the ETF having an ‘open ended’ rather than ‘closed ended’ structure. </a:t>
            </a:r>
          </a:p>
          <a:p>
            <a:pPr marL="742950" lvl="1" indent="-285750">
              <a:spcBef>
                <a:spcPct val="10000"/>
              </a:spcBef>
              <a:spcAft>
                <a:spcPts val="600"/>
              </a:spcAft>
              <a:buClr>
                <a:schemeClr val="tx1"/>
              </a:buClr>
              <a:buSzPct val="125000"/>
              <a:buFontTx/>
              <a:buChar char="•"/>
              <a:defRPr/>
            </a:pPr>
            <a:r>
              <a:rPr lang="en-US" sz="2000" kern="0" dirty="0" smtClean="0">
                <a:latin typeface="+mn-lt"/>
                <a:ea typeface="ＭＳ Ｐゴシック" charset="-128"/>
              </a:rPr>
              <a:t>If the market price moves away from the NAV, arbitrage by one or more of the trading participants will bring the price back to NAV</a:t>
            </a:r>
            <a:endParaRPr lang="en-US" sz="2000" kern="0" dirty="0">
              <a:latin typeface="+mn-lt"/>
              <a:ea typeface="ＭＳ Ｐゴシック" charset="-128"/>
            </a:endParaRPr>
          </a:p>
          <a:p>
            <a:pPr marL="225425" indent="-225425">
              <a:lnSpc>
                <a:spcPct val="80000"/>
              </a:lnSpc>
              <a:spcBef>
                <a:spcPct val="50000"/>
              </a:spcBef>
              <a:buClr>
                <a:schemeClr val="tx1"/>
              </a:buClr>
              <a:buSzPct val="125000"/>
              <a:buFont typeface="Arial" pitchFamily="34" charset="0"/>
              <a:buNone/>
              <a:defRPr/>
            </a:pPr>
            <a:r>
              <a:rPr lang="en-US" sz="900" kern="0" dirty="0">
                <a:latin typeface="+mn-lt"/>
                <a:ea typeface="ＭＳ Ｐゴシック" charset="-128"/>
                <a:cs typeface="ＭＳ Ｐゴシック" charset="-128"/>
              </a:rPr>
              <a:t/>
            </a:r>
            <a:br>
              <a:rPr lang="en-US" sz="900" kern="0" dirty="0">
                <a:latin typeface="+mn-lt"/>
                <a:ea typeface="ＭＳ Ｐゴシック" charset="-128"/>
                <a:cs typeface="ＭＳ Ｐゴシック" charset="-128"/>
              </a:rPr>
            </a:br>
            <a:endParaRPr lang="en-US" sz="900" kern="0" dirty="0">
              <a:latin typeface="+mn-lt"/>
              <a:ea typeface="ＭＳ Ｐゴシック" charset="-128"/>
              <a:cs typeface="ＭＳ Ｐゴシック" charset="-128"/>
            </a:endParaRPr>
          </a:p>
        </p:txBody>
      </p:sp>
      <p:sp>
        <p:nvSpPr>
          <p:cNvPr id="4" name="Title 3"/>
          <p:cNvSpPr>
            <a:spLocks noGrp="1"/>
          </p:cNvSpPr>
          <p:nvPr>
            <p:ph type="title"/>
          </p:nvPr>
        </p:nvSpPr>
        <p:spPr/>
        <p:txBody>
          <a:bodyPr/>
          <a:lstStyle/>
          <a:p>
            <a:r>
              <a:rPr lang="en-US" dirty="0" smtClean="0"/>
              <a:t>ETF liquidity – the broader picture</a:t>
            </a:r>
            <a:endParaRPr lang="en-A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7047" y="1700808"/>
            <a:ext cx="3313112" cy="4392613"/>
          </a:xfrm>
          <a:prstGeom prst="rect">
            <a:avLst/>
          </a:prstGeom>
          <a:solidFill>
            <a:srgbClr val="DDDDDD"/>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114300" eaLnBrk="0" hangingPunct="0">
              <a:lnSpc>
                <a:spcPct val="90000"/>
              </a:lnSpc>
              <a:buClr>
                <a:srgbClr val="9E1B34"/>
              </a:buClr>
              <a:buSzPct val="125000"/>
              <a:defRPr/>
            </a:pPr>
            <a:r>
              <a:rPr lang="en-US" sz="2000" dirty="0">
                <a:solidFill>
                  <a:srgbClr val="404040"/>
                </a:solidFill>
                <a:latin typeface="Arial" pitchFamily="34" charset="0"/>
                <a:ea typeface="MS PGothic" pitchFamily="34" charset="-128"/>
              </a:rPr>
              <a:t>Traditional managed fund </a:t>
            </a:r>
          </a:p>
          <a:p>
            <a:pPr marL="114300" eaLnBrk="0" hangingPunct="0">
              <a:lnSpc>
                <a:spcPct val="90000"/>
              </a:lnSpc>
              <a:buClr>
                <a:srgbClr val="9E1B34"/>
              </a:buClr>
              <a:buSzPct val="125000"/>
              <a:defRPr/>
            </a:pPr>
            <a:r>
              <a:rPr lang="en-US" sz="2000" dirty="0">
                <a:solidFill>
                  <a:srgbClr val="404040"/>
                </a:solidFill>
                <a:latin typeface="Arial" pitchFamily="34" charset="0"/>
                <a:ea typeface="MS PGothic" pitchFamily="34" charset="-128"/>
              </a:rPr>
              <a:t>expense ratio:</a:t>
            </a:r>
          </a:p>
          <a:p>
            <a:pPr marL="114300" eaLnBrk="0" hangingPunct="0">
              <a:spcBef>
                <a:spcPct val="50000"/>
              </a:spcBef>
              <a:buClr>
                <a:srgbClr val="9E1B34"/>
              </a:buClr>
              <a:buSzPct val="125000"/>
              <a:defRPr/>
            </a:pPr>
            <a:endParaRPr lang="en-US" sz="1200" b="1" dirty="0">
              <a:solidFill>
                <a:srgbClr val="404040"/>
              </a:solidFill>
              <a:latin typeface="Arial" pitchFamily="34" charset="0"/>
              <a:ea typeface="MS PGothic" pitchFamily="34" charset="-128"/>
            </a:endParaRPr>
          </a:p>
          <a:p>
            <a:pPr marL="114300" eaLnBrk="0" hangingPunct="0">
              <a:spcBef>
                <a:spcPct val="50000"/>
              </a:spcBef>
              <a:buClr>
                <a:srgbClr val="9E1B34"/>
              </a:buClr>
              <a:buSzPct val="125000"/>
              <a:defRPr/>
            </a:pPr>
            <a:r>
              <a:rPr lang="en-US" dirty="0">
                <a:solidFill>
                  <a:srgbClr val="404040"/>
                </a:solidFill>
                <a:latin typeface="Arial" pitchFamily="34" charset="0"/>
                <a:ea typeface="MS PGothic" pitchFamily="34" charset="-128"/>
              </a:rPr>
              <a:t>Captures all fund expenses</a:t>
            </a:r>
            <a:r>
              <a:rPr lang="en-US" sz="1200" dirty="0">
                <a:solidFill>
                  <a:srgbClr val="404040"/>
                </a:solidFill>
                <a:latin typeface="Arial" pitchFamily="34" charset="0"/>
                <a:ea typeface="MS PGothic" pitchFamily="34" charset="-128"/>
              </a:rPr>
              <a:t> </a:t>
            </a:r>
          </a:p>
          <a:p>
            <a:pPr marL="114300" eaLnBrk="0" hangingPunct="0">
              <a:spcBef>
                <a:spcPct val="50000"/>
              </a:spcBef>
              <a:buClr>
                <a:srgbClr val="9E1B34"/>
              </a:buClr>
              <a:buSzPct val="125000"/>
              <a:defRPr/>
            </a:pPr>
            <a:endParaRPr lang="en-US" sz="1000" dirty="0">
              <a:solidFill>
                <a:srgbClr val="404040"/>
              </a:solidFill>
              <a:latin typeface="Arial" pitchFamily="34" charset="0"/>
              <a:ea typeface="MS PGothic" pitchFamily="34" charset="-128"/>
            </a:endParaRPr>
          </a:p>
          <a:p>
            <a:pPr marL="228600" lvl="1" indent="111125" eaLnBrk="0" hangingPunct="0">
              <a:spcBef>
                <a:spcPct val="30000"/>
              </a:spcBef>
              <a:buFontTx/>
              <a:buChar char="•"/>
              <a:defRPr/>
            </a:pPr>
            <a:r>
              <a:rPr lang="en-US" sz="1600" dirty="0">
                <a:solidFill>
                  <a:srgbClr val="404040"/>
                </a:solidFill>
                <a:latin typeface="Arial" pitchFamily="34" charset="0"/>
                <a:ea typeface="MS PGothic" pitchFamily="34" charset="-128"/>
              </a:rPr>
              <a:t> Investment Management</a:t>
            </a:r>
          </a:p>
          <a:p>
            <a:pPr marL="228600" lvl="1" indent="111125" eaLnBrk="0" hangingPunct="0">
              <a:spcBef>
                <a:spcPct val="30000"/>
              </a:spcBef>
              <a:buFontTx/>
              <a:buChar char="•"/>
              <a:defRPr/>
            </a:pPr>
            <a:r>
              <a:rPr lang="en-US" sz="1600" dirty="0">
                <a:solidFill>
                  <a:srgbClr val="404040"/>
                </a:solidFill>
                <a:latin typeface="Arial" pitchFamily="34" charset="0"/>
                <a:ea typeface="MS PGothic" pitchFamily="34" charset="-128"/>
              </a:rPr>
              <a:t> Recordkeeping</a:t>
            </a:r>
          </a:p>
          <a:p>
            <a:pPr marL="228600" lvl="1" indent="111125" eaLnBrk="0" hangingPunct="0">
              <a:spcBef>
                <a:spcPct val="30000"/>
              </a:spcBef>
              <a:buFontTx/>
              <a:buChar char="•"/>
              <a:defRPr/>
            </a:pPr>
            <a:r>
              <a:rPr lang="en-US" sz="1600" dirty="0">
                <a:solidFill>
                  <a:srgbClr val="404040"/>
                </a:solidFill>
                <a:latin typeface="Arial" pitchFamily="34" charset="0"/>
                <a:ea typeface="MS PGothic" pitchFamily="34" charset="-128"/>
              </a:rPr>
              <a:t> Services</a:t>
            </a:r>
          </a:p>
          <a:p>
            <a:pPr marL="228600" lvl="1" indent="111125" eaLnBrk="0" hangingPunct="0">
              <a:spcBef>
                <a:spcPct val="30000"/>
              </a:spcBef>
              <a:buFontTx/>
              <a:buChar char="•"/>
              <a:defRPr/>
            </a:pPr>
            <a:r>
              <a:rPr lang="en-US" sz="1600" dirty="0">
                <a:solidFill>
                  <a:srgbClr val="404040"/>
                </a:solidFill>
                <a:latin typeface="Arial" pitchFamily="34" charset="0"/>
                <a:ea typeface="MS PGothic" pitchFamily="34" charset="-128"/>
              </a:rPr>
              <a:t> Buy/sell spreads may apply               separately to cover new cash   investing costs</a:t>
            </a:r>
          </a:p>
        </p:txBody>
      </p:sp>
      <p:sp>
        <p:nvSpPr>
          <p:cNvPr id="5" name="Rectangle 4"/>
          <p:cNvSpPr/>
          <p:nvPr/>
        </p:nvSpPr>
        <p:spPr>
          <a:xfrm>
            <a:off x="5004122" y="1700808"/>
            <a:ext cx="3168650" cy="1871663"/>
          </a:xfrm>
          <a:prstGeom prst="rect">
            <a:avLst/>
          </a:prstGeom>
          <a:solidFill>
            <a:srgbClr val="DDDDDD"/>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14300" eaLnBrk="0" hangingPunct="0">
              <a:spcBef>
                <a:spcPct val="50000"/>
              </a:spcBef>
              <a:buClr>
                <a:schemeClr val="tx1"/>
              </a:buClr>
              <a:buSzPct val="125000"/>
              <a:tabLst>
                <a:tab pos="114300" algn="l"/>
                <a:tab pos="228600" algn="l"/>
                <a:tab pos="917575" algn="l"/>
                <a:tab pos="1262063" algn="l"/>
              </a:tabLst>
              <a:defRPr/>
            </a:pPr>
            <a:r>
              <a:rPr lang="en-US" sz="2000" dirty="0">
                <a:solidFill>
                  <a:srgbClr val="404040"/>
                </a:solidFill>
                <a:latin typeface="Arial" pitchFamily="34" charset="0"/>
                <a:ea typeface="MS PGothic" pitchFamily="34" charset="-128"/>
              </a:rPr>
              <a:t>Exchange-traded fund expense ratio:</a:t>
            </a:r>
            <a:br>
              <a:rPr lang="en-US" sz="2000" dirty="0">
                <a:solidFill>
                  <a:srgbClr val="404040"/>
                </a:solidFill>
                <a:latin typeface="Arial" pitchFamily="34" charset="0"/>
                <a:ea typeface="MS PGothic" pitchFamily="34" charset="-128"/>
              </a:rPr>
            </a:br>
            <a:r>
              <a:rPr lang="en-US" sz="2000" dirty="0">
                <a:solidFill>
                  <a:srgbClr val="404040"/>
                </a:solidFill>
                <a:latin typeface="Arial" pitchFamily="34" charset="0"/>
                <a:ea typeface="MS PGothic" pitchFamily="34" charset="-128"/>
              </a:rPr>
              <a:t/>
            </a:r>
            <a:br>
              <a:rPr lang="en-US" sz="2000" dirty="0">
                <a:solidFill>
                  <a:srgbClr val="404040"/>
                </a:solidFill>
                <a:latin typeface="Arial" pitchFamily="34" charset="0"/>
                <a:ea typeface="MS PGothic" pitchFamily="34" charset="-128"/>
              </a:rPr>
            </a:br>
            <a:r>
              <a:rPr lang="en-US" dirty="0">
                <a:solidFill>
                  <a:srgbClr val="404040"/>
                </a:solidFill>
                <a:latin typeface="Arial" pitchFamily="34" charset="0"/>
                <a:ea typeface="MS PGothic" pitchFamily="34" charset="-128"/>
              </a:rPr>
              <a:t>Fund services</a:t>
            </a:r>
          </a:p>
          <a:p>
            <a:pPr marL="228600" lvl="1" indent="111125" eaLnBrk="0" hangingPunct="0">
              <a:spcBef>
                <a:spcPct val="30000"/>
              </a:spcBef>
              <a:buFontTx/>
              <a:buChar char="•"/>
              <a:tabLst>
                <a:tab pos="114300" algn="l"/>
                <a:tab pos="228600" algn="l"/>
                <a:tab pos="917575" algn="l"/>
                <a:tab pos="1262063" algn="l"/>
              </a:tabLst>
              <a:defRPr/>
            </a:pPr>
            <a:r>
              <a:rPr lang="en-US" sz="1600" dirty="0">
                <a:solidFill>
                  <a:srgbClr val="404040"/>
                </a:solidFill>
                <a:latin typeface="Arial" pitchFamily="34" charset="0"/>
                <a:ea typeface="MS PGothic" pitchFamily="34" charset="-128"/>
              </a:rPr>
              <a:t> Investment Management</a:t>
            </a:r>
          </a:p>
          <a:p>
            <a:pPr marL="228600" lvl="1" indent="111125" eaLnBrk="0" hangingPunct="0">
              <a:spcBef>
                <a:spcPct val="30000"/>
              </a:spcBef>
              <a:buFontTx/>
              <a:buChar char="•"/>
              <a:tabLst>
                <a:tab pos="114300" algn="l"/>
                <a:tab pos="228600" algn="l"/>
                <a:tab pos="917575" algn="l"/>
                <a:tab pos="1262063" algn="l"/>
              </a:tabLst>
              <a:defRPr/>
            </a:pPr>
            <a:r>
              <a:rPr lang="en-US" sz="1600" dirty="0">
                <a:solidFill>
                  <a:srgbClr val="404040"/>
                </a:solidFill>
                <a:latin typeface="Arial" pitchFamily="34" charset="0"/>
                <a:ea typeface="MS PGothic" pitchFamily="34" charset="-128"/>
              </a:rPr>
              <a:t> </a:t>
            </a:r>
            <a:r>
              <a:rPr lang="en-US" sz="1600" dirty="0" smtClean="0">
                <a:solidFill>
                  <a:srgbClr val="404040"/>
                </a:solidFill>
                <a:latin typeface="Arial" pitchFamily="34" charset="0"/>
                <a:ea typeface="MS PGothic" pitchFamily="34" charset="-128"/>
              </a:rPr>
              <a:t>Services</a:t>
            </a:r>
            <a:endParaRPr lang="en-US" sz="1600" dirty="0">
              <a:solidFill>
                <a:srgbClr val="404040"/>
              </a:solidFill>
              <a:latin typeface="Arial" pitchFamily="34" charset="0"/>
              <a:ea typeface="MS PGothic" pitchFamily="34" charset="-128"/>
            </a:endParaRPr>
          </a:p>
        </p:txBody>
      </p:sp>
      <p:sp>
        <p:nvSpPr>
          <p:cNvPr id="6" name="Rectangle 5"/>
          <p:cNvSpPr/>
          <p:nvPr/>
        </p:nvSpPr>
        <p:spPr>
          <a:xfrm>
            <a:off x="5004122" y="3861396"/>
            <a:ext cx="3168650" cy="936625"/>
          </a:xfrm>
          <a:prstGeom prst="rect">
            <a:avLst/>
          </a:prstGeom>
          <a:solidFill>
            <a:srgbClr val="DDDDDD"/>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27013" indent="-112713" eaLnBrk="0" hangingPunct="0">
              <a:spcBef>
                <a:spcPct val="50000"/>
              </a:spcBef>
              <a:buClr>
                <a:schemeClr val="tx1"/>
              </a:buClr>
              <a:buSzPct val="125000"/>
              <a:defRPr/>
            </a:pPr>
            <a:r>
              <a:rPr lang="en-US" sz="2000" dirty="0">
                <a:solidFill>
                  <a:srgbClr val="404040"/>
                </a:solidFill>
                <a:latin typeface="Arial" pitchFamily="34" charset="0"/>
                <a:ea typeface="MS PGothic" pitchFamily="34" charset="-128"/>
              </a:rPr>
              <a:t>Brokerage</a:t>
            </a:r>
          </a:p>
          <a:p>
            <a:pPr marL="227013" indent="-112713" eaLnBrk="0" hangingPunct="0">
              <a:spcBef>
                <a:spcPct val="50000"/>
              </a:spcBef>
              <a:buClr>
                <a:schemeClr val="tx1"/>
              </a:buClr>
              <a:buSzPct val="125000"/>
              <a:defRPr/>
            </a:pPr>
            <a:r>
              <a:rPr lang="en-US" dirty="0">
                <a:solidFill>
                  <a:srgbClr val="404040"/>
                </a:solidFill>
                <a:latin typeface="Arial" pitchFamily="34" charset="0"/>
                <a:ea typeface="MS PGothic" pitchFamily="34" charset="-128"/>
              </a:rPr>
              <a:t>Broker’s transaction</a:t>
            </a:r>
            <a:r>
              <a:rPr lang="en-US" sz="1050" b="1" dirty="0">
                <a:solidFill>
                  <a:srgbClr val="404040"/>
                </a:solidFill>
                <a:latin typeface="Arial" pitchFamily="34" charset="0"/>
                <a:ea typeface="MS PGothic" pitchFamily="34" charset="-128"/>
              </a:rPr>
              <a:t> </a:t>
            </a:r>
            <a:r>
              <a:rPr lang="en-US" dirty="0">
                <a:solidFill>
                  <a:srgbClr val="404040"/>
                </a:solidFill>
                <a:latin typeface="Arial" pitchFamily="34" charset="0"/>
                <a:ea typeface="MS PGothic" pitchFamily="34" charset="-128"/>
              </a:rPr>
              <a:t>fee</a:t>
            </a:r>
          </a:p>
        </p:txBody>
      </p:sp>
      <p:sp>
        <p:nvSpPr>
          <p:cNvPr id="7" name="Rectangle 6"/>
          <p:cNvSpPr/>
          <p:nvPr/>
        </p:nvSpPr>
        <p:spPr>
          <a:xfrm>
            <a:off x="5004122" y="5085358"/>
            <a:ext cx="3168650" cy="936625"/>
          </a:xfrm>
          <a:prstGeom prst="rect">
            <a:avLst/>
          </a:prstGeom>
          <a:solidFill>
            <a:srgbClr val="DDDDDD"/>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227013" indent="-112713" eaLnBrk="0" hangingPunct="0">
              <a:spcBef>
                <a:spcPct val="50000"/>
              </a:spcBef>
              <a:buClr>
                <a:schemeClr val="tx1"/>
              </a:buClr>
              <a:buSzPct val="125000"/>
              <a:defRPr/>
            </a:pPr>
            <a:r>
              <a:rPr lang="en-US" sz="2000" dirty="0">
                <a:solidFill>
                  <a:srgbClr val="404040"/>
                </a:solidFill>
                <a:latin typeface="Arial" pitchFamily="34" charset="0"/>
                <a:ea typeface="MS PGothic" pitchFamily="34" charset="-128"/>
              </a:rPr>
              <a:t>Spreads</a:t>
            </a:r>
          </a:p>
          <a:p>
            <a:pPr marL="227013" indent="-112713" eaLnBrk="0" hangingPunct="0">
              <a:spcBef>
                <a:spcPct val="50000"/>
              </a:spcBef>
              <a:buClr>
                <a:schemeClr val="tx1"/>
              </a:buClr>
              <a:buSzPct val="125000"/>
              <a:defRPr/>
            </a:pPr>
            <a:r>
              <a:rPr lang="en-US" dirty="0">
                <a:solidFill>
                  <a:srgbClr val="404040"/>
                </a:solidFill>
                <a:latin typeface="Arial" pitchFamily="34" charset="0"/>
                <a:ea typeface="MS PGothic" pitchFamily="34" charset="-128"/>
              </a:rPr>
              <a:t>Market</a:t>
            </a:r>
            <a:r>
              <a:rPr lang="en-US" sz="1050" b="1" dirty="0">
                <a:solidFill>
                  <a:srgbClr val="404040"/>
                </a:solidFill>
                <a:latin typeface="Arial" pitchFamily="34" charset="0"/>
                <a:ea typeface="MS PGothic" pitchFamily="34" charset="-128"/>
              </a:rPr>
              <a:t> </a:t>
            </a:r>
            <a:r>
              <a:rPr lang="en-US" dirty="0">
                <a:solidFill>
                  <a:srgbClr val="404040"/>
                </a:solidFill>
                <a:latin typeface="Arial" pitchFamily="34" charset="0"/>
                <a:ea typeface="MS PGothic" pitchFamily="34" charset="-128"/>
              </a:rPr>
              <a:t>maker</a:t>
            </a:r>
            <a:r>
              <a:rPr lang="en-US" sz="1050" b="1" dirty="0">
                <a:solidFill>
                  <a:srgbClr val="404040"/>
                </a:solidFill>
                <a:latin typeface="Arial" pitchFamily="34" charset="0"/>
                <a:ea typeface="MS PGothic" pitchFamily="34" charset="-128"/>
              </a:rPr>
              <a:t> </a:t>
            </a:r>
            <a:r>
              <a:rPr lang="en-US" dirty="0">
                <a:solidFill>
                  <a:srgbClr val="404040"/>
                </a:solidFill>
                <a:latin typeface="Arial" pitchFamily="34" charset="0"/>
                <a:ea typeface="MS PGothic" pitchFamily="34" charset="-128"/>
              </a:rPr>
              <a:t>trading</a:t>
            </a:r>
            <a:r>
              <a:rPr lang="en-US" sz="1050" b="1" dirty="0">
                <a:solidFill>
                  <a:srgbClr val="404040"/>
                </a:solidFill>
                <a:latin typeface="Arial" pitchFamily="34" charset="0"/>
                <a:ea typeface="MS PGothic" pitchFamily="34" charset="-128"/>
              </a:rPr>
              <a:t> </a:t>
            </a:r>
            <a:r>
              <a:rPr lang="en-US" dirty="0">
                <a:solidFill>
                  <a:srgbClr val="404040"/>
                </a:solidFill>
                <a:latin typeface="Arial" pitchFamily="34" charset="0"/>
                <a:ea typeface="MS PGothic" pitchFamily="34" charset="-128"/>
              </a:rPr>
              <a:t>costs</a:t>
            </a:r>
          </a:p>
        </p:txBody>
      </p:sp>
      <p:sp>
        <p:nvSpPr>
          <p:cNvPr id="61446" name="AutoShape 16"/>
          <p:cNvSpPr>
            <a:spLocks noChangeArrowheads="1"/>
          </p:cNvSpPr>
          <p:nvPr/>
        </p:nvSpPr>
        <p:spPr bwMode="auto">
          <a:xfrm rot="10800000">
            <a:off x="8388672" y="5255221"/>
            <a:ext cx="431800" cy="531812"/>
          </a:xfrm>
          <a:prstGeom prst="leftArrow">
            <a:avLst>
              <a:gd name="adj1" fmla="val 50000"/>
              <a:gd name="adj2" fmla="val 25000"/>
            </a:avLst>
          </a:prstGeom>
          <a:solidFill>
            <a:schemeClr val="accent1"/>
          </a:solidFill>
          <a:ln w="9525">
            <a:noFill/>
            <a:miter lim="800000"/>
            <a:headEnd/>
            <a:tailEnd/>
          </a:ln>
        </p:spPr>
        <p:txBody>
          <a:bodyPr rot="10800000" wrap="none" anchor="ctr"/>
          <a:lstStyle/>
          <a:p>
            <a:endParaRPr lang="en-AU" dirty="0">
              <a:latin typeface="Calibri" pitchFamily="34" charset="0"/>
            </a:endParaRPr>
          </a:p>
        </p:txBody>
      </p:sp>
      <p:sp>
        <p:nvSpPr>
          <p:cNvPr id="61447"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63061F00-C7AE-48A7-86F0-25EC06B23F55}" type="slidenum">
              <a:rPr lang="en-AU" sz="900">
                <a:latin typeface="Calibri" pitchFamily="34" charset="0"/>
              </a:rPr>
              <a:pPr/>
              <a:t>21</a:t>
            </a:fld>
            <a:endParaRPr lang="en-AU" sz="900" dirty="0">
              <a:latin typeface="Calibri" pitchFamily="34" charset="0"/>
            </a:endParaRPr>
          </a:p>
        </p:txBody>
      </p:sp>
      <p:sp>
        <p:nvSpPr>
          <p:cNvPr id="61448" name="Rectangle 10"/>
          <p:cNvSpPr>
            <a:spLocks noChangeArrowheads="1"/>
          </p:cNvSpPr>
          <p:nvPr/>
        </p:nvSpPr>
        <p:spPr bwMode="auto">
          <a:xfrm>
            <a:off x="4140522" y="3286721"/>
            <a:ext cx="503237" cy="862012"/>
          </a:xfrm>
          <a:prstGeom prst="rect">
            <a:avLst/>
          </a:prstGeom>
          <a:noFill/>
          <a:ln w="9525">
            <a:noFill/>
            <a:miter lim="800000"/>
            <a:headEnd/>
            <a:tailEnd/>
          </a:ln>
        </p:spPr>
        <p:txBody>
          <a:bodyPr wrap="none">
            <a:spAutoFit/>
          </a:bodyPr>
          <a:lstStyle/>
          <a:p>
            <a:pPr algn="ctr"/>
            <a:r>
              <a:rPr lang="en-US" sz="5000" b="1" dirty="0">
                <a:solidFill>
                  <a:schemeClr val="accent1"/>
                </a:solidFill>
                <a:latin typeface="Calibri" pitchFamily="34" charset="0"/>
              </a:rPr>
              <a:t>=</a:t>
            </a:r>
          </a:p>
        </p:txBody>
      </p:sp>
      <p:sp>
        <p:nvSpPr>
          <p:cNvPr id="10" name="Title 9"/>
          <p:cNvSpPr>
            <a:spLocks noGrp="1"/>
          </p:cNvSpPr>
          <p:nvPr>
            <p:ph type="title"/>
          </p:nvPr>
        </p:nvSpPr>
        <p:spPr/>
        <p:txBody>
          <a:bodyPr/>
          <a:lstStyle/>
          <a:p>
            <a:r>
              <a:rPr lang="en-US" dirty="0" smtClean="0"/>
              <a:t>Impact of ETF spreads on all-on costs</a:t>
            </a:r>
            <a:endParaRPr lang="en-A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Content Placeholder 2"/>
          <p:cNvSpPr>
            <a:spLocks/>
          </p:cNvSpPr>
          <p:nvPr/>
        </p:nvSpPr>
        <p:spPr bwMode="auto">
          <a:xfrm>
            <a:off x="228600" y="1600200"/>
            <a:ext cx="8686800" cy="4724400"/>
          </a:xfrm>
          <a:prstGeom prst="rect">
            <a:avLst/>
          </a:prstGeom>
          <a:noFill/>
          <a:ln w="9525">
            <a:noFill/>
            <a:miter lim="800000"/>
            <a:headEnd/>
            <a:tailEnd/>
          </a:ln>
        </p:spPr>
        <p:txBody>
          <a:bodyPr/>
          <a:lstStyle/>
          <a:p>
            <a:pPr marL="342900" indent="-342900">
              <a:spcBef>
                <a:spcPct val="20000"/>
              </a:spcBef>
              <a:buClr>
                <a:srgbClr val="9D1B33"/>
              </a:buClr>
              <a:buFont typeface="Arial" charset="0"/>
              <a:buNone/>
            </a:pPr>
            <a:endParaRPr lang="en-AU" dirty="0">
              <a:solidFill>
                <a:srgbClr val="595959"/>
              </a:solidFill>
              <a:latin typeface="Calibri" pitchFamily="34" charset="0"/>
            </a:endParaRPr>
          </a:p>
        </p:txBody>
      </p:sp>
      <p:sp>
        <p:nvSpPr>
          <p:cNvPr id="62466" name="Rectangle 7"/>
          <p:cNvSpPr>
            <a:spLocks noChangeArrowheads="1"/>
          </p:cNvSpPr>
          <p:nvPr/>
        </p:nvSpPr>
        <p:spPr bwMode="auto">
          <a:xfrm>
            <a:off x="3017838" y="4437063"/>
            <a:ext cx="576262" cy="287337"/>
          </a:xfrm>
          <a:prstGeom prst="rect">
            <a:avLst/>
          </a:prstGeom>
          <a:solidFill>
            <a:schemeClr val="accent1"/>
          </a:solidFill>
          <a:ln w="9525">
            <a:solidFill>
              <a:schemeClr val="bg1"/>
            </a:solidFill>
            <a:miter lim="800000"/>
            <a:headEnd/>
            <a:tailEnd/>
          </a:ln>
        </p:spPr>
        <p:txBody>
          <a:bodyPr wrap="none" anchor="ctr"/>
          <a:lstStyle/>
          <a:p>
            <a:pPr algn="ctr"/>
            <a:endParaRPr lang="en-AU" dirty="0">
              <a:latin typeface="Calibri" pitchFamily="34" charset="0"/>
            </a:endParaRPr>
          </a:p>
        </p:txBody>
      </p:sp>
      <p:sp>
        <p:nvSpPr>
          <p:cNvPr id="26628" name="Rectangle 8"/>
          <p:cNvSpPr>
            <a:spLocks noChangeArrowheads="1"/>
          </p:cNvSpPr>
          <p:nvPr/>
        </p:nvSpPr>
        <p:spPr bwMode="auto">
          <a:xfrm>
            <a:off x="5773738" y="2349500"/>
            <a:ext cx="557212" cy="2374900"/>
          </a:xfrm>
          <a:prstGeom prst="rect">
            <a:avLst/>
          </a:prstGeom>
          <a:solidFill>
            <a:schemeClr val="tx1">
              <a:lumMod val="75000"/>
              <a:lumOff val="25000"/>
            </a:schemeClr>
          </a:solidFill>
          <a:ln w="9525">
            <a:noFill/>
            <a:miter lim="800000"/>
            <a:headEnd/>
            <a:tailEnd/>
          </a:ln>
        </p:spPr>
        <p:txBody>
          <a:bodyPr wrap="none" anchor="ctr"/>
          <a:lstStyle/>
          <a:p>
            <a:pPr algn="ctr" fontAlgn="auto">
              <a:spcBef>
                <a:spcPts val="0"/>
              </a:spcBef>
              <a:spcAft>
                <a:spcPts val="0"/>
              </a:spcAft>
              <a:defRPr/>
            </a:pPr>
            <a:endParaRPr lang="en-AU" dirty="0">
              <a:latin typeface="+mn-lt"/>
            </a:endParaRPr>
          </a:p>
        </p:txBody>
      </p:sp>
      <p:sp>
        <p:nvSpPr>
          <p:cNvPr id="62468" name="Rectangle 9"/>
          <p:cNvSpPr>
            <a:spLocks noChangeArrowheads="1"/>
          </p:cNvSpPr>
          <p:nvPr/>
        </p:nvSpPr>
        <p:spPr bwMode="auto">
          <a:xfrm>
            <a:off x="298450" y="1340768"/>
            <a:ext cx="5344796" cy="369332"/>
          </a:xfrm>
          <a:prstGeom prst="rect">
            <a:avLst/>
          </a:prstGeom>
          <a:noFill/>
          <a:ln w="9525">
            <a:noFill/>
            <a:miter lim="800000"/>
            <a:headEnd/>
            <a:tailEnd/>
          </a:ln>
        </p:spPr>
        <p:txBody>
          <a:bodyPr wrap="none">
            <a:spAutoFit/>
          </a:bodyPr>
          <a:lstStyle/>
          <a:p>
            <a:r>
              <a:rPr lang="en-US" dirty="0" smtClean="0">
                <a:latin typeface="Calibri" pitchFamily="34" charset="0"/>
              </a:rPr>
              <a:t>The market </a:t>
            </a:r>
            <a:r>
              <a:rPr lang="en-US" dirty="0">
                <a:latin typeface="Calibri" pitchFamily="34" charset="0"/>
              </a:rPr>
              <a:t>maker </a:t>
            </a:r>
            <a:r>
              <a:rPr lang="en-US" dirty="0" smtClean="0">
                <a:latin typeface="Calibri" pitchFamily="34" charset="0"/>
              </a:rPr>
              <a:t>may set </a:t>
            </a:r>
            <a:r>
              <a:rPr lang="en-US" dirty="0">
                <a:latin typeface="Calibri" pitchFamily="34" charset="0"/>
              </a:rPr>
              <a:t>spreads </a:t>
            </a:r>
            <a:r>
              <a:rPr lang="en-US" dirty="0" smtClean="0">
                <a:latin typeface="Calibri" pitchFamily="34" charset="0"/>
              </a:rPr>
              <a:t>using the following:</a:t>
            </a:r>
            <a:endParaRPr lang="en-AU" dirty="0">
              <a:latin typeface="Calibri" pitchFamily="34" charset="0"/>
            </a:endParaRPr>
          </a:p>
        </p:txBody>
      </p:sp>
      <p:sp>
        <p:nvSpPr>
          <p:cNvPr id="62469" name="Text Box 10"/>
          <p:cNvSpPr txBox="1">
            <a:spLocks noChangeArrowheads="1"/>
          </p:cNvSpPr>
          <p:nvPr/>
        </p:nvSpPr>
        <p:spPr bwMode="auto">
          <a:xfrm>
            <a:off x="4840288" y="3160713"/>
            <a:ext cx="184150" cy="366712"/>
          </a:xfrm>
          <a:prstGeom prst="rect">
            <a:avLst/>
          </a:prstGeom>
          <a:noFill/>
          <a:ln w="9525">
            <a:noFill/>
            <a:miter lim="800000"/>
            <a:headEnd/>
            <a:tailEnd/>
          </a:ln>
        </p:spPr>
        <p:txBody>
          <a:bodyPr wrap="none">
            <a:spAutoFit/>
          </a:bodyPr>
          <a:lstStyle/>
          <a:p>
            <a:endParaRPr lang="en-AU" dirty="0">
              <a:latin typeface="Calibri" pitchFamily="34" charset="0"/>
            </a:endParaRPr>
          </a:p>
        </p:txBody>
      </p:sp>
      <p:sp>
        <p:nvSpPr>
          <p:cNvPr id="26631" name="Text Box 11"/>
          <p:cNvSpPr txBox="1">
            <a:spLocks noChangeArrowheads="1"/>
          </p:cNvSpPr>
          <p:nvPr/>
        </p:nvSpPr>
        <p:spPr bwMode="auto">
          <a:xfrm>
            <a:off x="6516688" y="3087688"/>
            <a:ext cx="2128837" cy="338137"/>
          </a:xfrm>
          <a:prstGeom prst="rect">
            <a:avLst/>
          </a:prstGeom>
          <a:noFill/>
          <a:ln w="9525">
            <a:noFill/>
            <a:miter lim="800000"/>
            <a:headEnd/>
            <a:tailEnd/>
          </a:ln>
        </p:spPr>
        <p:txBody>
          <a:bodyPr wrap="none">
            <a:spAutoFit/>
          </a:bodyPr>
          <a:lstStyle/>
          <a:p>
            <a:pPr fontAlgn="auto">
              <a:spcBef>
                <a:spcPts val="0"/>
              </a:spcBef>
              <a:spcAft>
                <a:spcPts val="0"/>
              </a:spcAft>
              <a:defRPr/>
            </a:pPr>
            <a:r>
              <a:rPr lang="en-NZ" sz="1600" dirty="0">
                <a:solidFill>
                  <a:schemeClr val="tx1">
                    <a:lumMod val="75000"/>
                    <a:lumOff val="25000"/>
                  </a:schemeClr>
                </a:solidFill>
                <a:latin typeface="+mn-lt"/>
              </a:rPr>
              <a:t>ETF Spread to NAV*</a:t>
            </a:r>
            <a:endParaRPr lang="en-AU" sz="1600" dirty="0">
              <a:solidFill>
                <a:schemeClr val="tx1">
                  <a:lumMod val="75000"/>
                  <a:lumOff val="25000"/>
                </a:schemeClr>
              </a:solidFill>
              <a:latin typeface="+mn-lt"/>
            </a:endParaRPr>
          </a:p>
        </p:txBody>
      </p:sp>
      <p:sp>
        <p:nvSpPr>
          <p:cNvPr id="26632" name="Text Box 14"/>
          <p:cNvSpPr txBox="1">
            <a:spLocks noChangeArrowheads="1"/>
          </p:cNvSpPr>
          <p:nvPr/>
        </p:nvSpPr>
        <p:spPr bwMode="auto">
          <a:xfrm>
            <a:off x="742950" y="1990725"/>
            <a:ext cx="838200" cy="369888"/>
          </a:xfrm>
          <a:prstGeom prst="rect">
            <a:avLst/>
          </a:prstGeom>
          <a:noFill/>
          <a:ln w="9525" algn="ctr">
            <a:noFill/>
            <a:miter lim="800000"/>
            <a:headEnd/>
            <a:tailEnd/>
          </a:ln>
        </p:spPr>
        <p:txBody>
          <a:bodyPr wrap="none">
            <a:spAutoFit/>
          </a:bodyPr>
          <a:lstStyle/>
          <a:p>
            <a:pPr algn="ctr" fontAlgn="auto">
              <a:spcBef>
                <a:spcPts val="0"/>
              </a:spcBef>
              <a:spcAft>
                <a:spcPts val="0"/>
              </a:spcAft>
              <a:defRPr/>
            </a:pPr>
            <a:r>
              <a:rPr lang="en-NZ" u="sng" dirty="0">
                <a:solidFill>
                  <a:schemeClr val="tx1">
                    <a:lumMod val="75000"/>
                    <a:lumOff val="25000"/>
                  </a:schemeClr>
                </a:solidFill>
                <a:latin typeface="+mn-lt"/>
              </a:rPr>
              <a:t>Costs:</a:t>
            </a:r>
            <a:endParaRPr lang="en-AU" u="sng" dirty="0">
              <a:solidFill>
                <a:schemeClr val="tx1">
                  <a:lumMod val="75000"/>
                  <a:lumOff val="25000"/>
                </a:schemeClr>
              </a:solidFill>
              <a:latin typeface="+mn-lt"/>
            </a:endParaRPr>
          </a:p>
        </p:txBody>
      </p:sp>
      <p:sp>
        <p:nvSpPr>
          <p:cNvPr id="26633" name="Text Box 15"/>
          <p:cNvSpPr txBox="1">
            <a:spLocks noChangeArrowheads="1"/>
          </p:cNvSpPr>
          <p:nvPr/>
        </p:nvSpPr>
        <p:spPr bwMode="auto">
          <a:xfrm>
            <a:off x="5498182" y="1916832"/>
            <a:ext cx="1162050" cy="369888"/>
          </a:xfrm>
          <a:prstGeom prst="rect">
            <a:avLst/>
          </a:prstGeom>
          <a:noFill/>
          <a:ln w="9525" algn="ctr">
            <a:noFill/>
            <a:miter lim="800000"/>
            <a:headEnd/>
            <a:tailEnd/>
          </a:ln>
        </p:spPr>
        <p:txBody>
          <a:bodyPr>
            <a:spAutoFit/>
          </a:bodyPr>
          <a:lstStyle/>
          <a:p>
            <a:pPr algn="ctr" fontAlgn="auto">
              <a:spcBef>
                <a:spcPts val="0"/>
              </a:spcBef>
              <a:spcAft>
                <a:spcPts val="0"/>
              </a:spcAft>
              <a:defRPr/>
            </a:pPr>
            <a:r>
              <a:rPr lang="en-NZ" u="sng" dirty="0">
                <a:solidFill>
                  <a:schemeClr val="tx1">
                    <a:lumMod val="75000"/>
                    <a:lumOff val="25000"/>
                  </a:schemeClr>
                </a:solidFill>
                <a:latin typeface="+mn-lt"/>
              </a:rPr>
              <a:t>Revenue:</a:t>
            </a:r>
            <a:endParaRPr lang="en-AU" u="sng" dirty="0">
              <a:solidFill>
                <a:schemeClr val="tx1">
                  <a:lumMod val="75000"/>
                  <a:lumOff val="25000"/>
                </a:schemeClr>
              </a:solidFill>
              <a:latin typeface="+mn-lt"/>
            </a:endParaRPr>
          </a:p>
        </p:txBody>
      </p:sp>
      <p:sp>
        <p:nvSpPr>
          <p:cNvPr id="26634" name="Text Box 19"/>
          <p:cNvSpPr txBox="1">
            <a:spLocks noChangeArrowheads="1"/>
          </p:cNvSpPr>
          <p:nvPr/>
        </p:nvSpPr>
        <p:spPr bwMode="auto">
          <a:xfrm>
            <a:off x="712788" y="2876550"/>
            <a:ext cx="2089150" cy="338138"/>
          </a:xfrm>
          <a:prstGeom prst="rect">
            <a:avLst/>
          </a:prstGeom>
          <a:noFill/>
          <a:ln w="9525">
            <a:noFill/>
            <a:miter lim="800000"/>
            <a:headEnd/>
            <a:tailEnd/>
          </a:ln>
        </p:spPr>
        <p:txBody>
          <a:bodyPr wrap="none">
            <a:spAutoFit/>
          </a:bodyPr>
          <a:lstStyle/>
          <a:p>
            <a:pPr fontAlgn="auto">
              <a:spcBef>
                <a:spcPts val="0"/>
              </a:spcBef>
              <a:spcAft>
                <a:spcPts val="0"/>
              </a:spcAft>
              <a:defRPr/>
            </a:pPr>
            <a:r>
              <a:rPr lang="en-NZ" sz="1600" dirty="0">
                <a:solidFill>
                  <a:schemeClr val="tx1">
                    <a:lumMod val="75000"/>
                    <a:lumOff val="25000"/>
                  </a:schemeClr>
                </a:solidFill>
                <a:latin typeface="+mn-lt"/>
              </a:rPr>
              <a:t>Buy shares in basket</a:t>
            </a:r>
            <a:endParaRPr lang="en-AU" sz="1600" dirty="0">
              <a:solidFill>
                <a:schemeClr val="tx1">
                  <a:lumMod val="75000"/>
                  <a:lumOff val="25000"/>
                </a:schemeClr>
              </a:solidFill>
              <a:latin typeface="+mn-lt"/>
            </a:endParaRPr>
          </a:p>
        </p:txBody>
      </p:sp>
      <p:sp>
        <p:nvSpPr>
          <p:cNvPr id="62474" name="Rectangle 22"/>
          <p:cNvSpPr>
            <a:spLocks noChangeArrowheads="1"/>
          </p:cNvSpPr>
          <p:nvPr/>
        </p:nvSpPr>
        <p:spPr bwMode="auto">
          <a:xfrm>
            <a:off x="3594100" y="4017963"/>
            <a:ext cx="576263" cy="419100"/>
          </a:xfrm>
          <a:prstGeom prst="rect">
            <a:avLst/>
          </a:prstGeom>
          <a:solidFill>
            <a:schemeClr val="accent1"/>
          </a:solidFill>
          <a:ln w="9525">
            <a:solidFill>
              <a:schemeClr val="bg1"/>
            </a:solidFill>
            <a:miter lim="800000"/>
            <a:headEnd/>
            <a:tailEnd/>
          </a:ln>
        </p:spPr>
        <p:txBody>
          <a:bodyPr wrap="none" anchor="ctr"/>
          <a:lstStyle/>
          <a:p>
            <a:pPr algn="ctr"/>
            <a:endParaRPr lang="en-AU" dirty="0">
              <a:latin typeface="Calibri" pitchFamily="34" charset="0"/>
            </a:endParaRPr>
          </a:p>
        </p:txBody>
      </p:sp>
      <p:sp>
        <p:nvSpPr>
          <p:cNvPr id="62475" name="Rectangle 23"/>
          <p:cNvSpPr>
            <a:spLocks noChangeArrowheads="1"/>
          </p:cNvSpPr>
          <p:nvPr/>
        </p:nvSpPr>
        <p:spPr bwMode="auto">
          <a:xfrm>
            <a:off x="4170363" y="3500438"/>
            <a:ext cx="576262" cy="517525"/>
          </a:xfrm>
          <a:prstGeom prst="rect">
            <a:avLst/>
          </a:prstGeom>
          <a:solidFill>
            <a:schemeClr val="accent1"/>
          </a:solidFill>
          <a:ln w="9525">
            <a:solidFill>
              <a:schemeClr val="bg1"/>
            </a:solidFill>
            <a:miter lim="800000"/>
            <a:headEnd/>
            <a:tailEnd/>
          </a:ln>
        </p:spPr>
        <p:txBody>
          <a:bodyPr wrap="none" anchor="ctr"/>
          <a:lstStyle/>
          <a:p>
            <a:pPr algn="ctr"/>
            <a:endParaRPr lang="en-AU" dirty="0">
              <a:latin typeface="Calibri" pitchFamily="34" charset="0"/>
            </a:endParaRPr>
          </a:p>
        </p:txBody>
      </p:sp>
      <p:sp>
        <p:nvSpPr>
          <p:cNvPr id="62476" name="Rectangle 24"/>
          <p:cNvSpPr>
            <a:spLocks noChangeArrowheads="1"/>
          </p:cNvSpPr>
          <p:nvPr/>
        </p:nvSpPr>
        <p:spPr bwMode="auto">
          <a:xfrm>
            <a:off x="4737100" y="2687638"/>
            <a:ext cx="576263" cy="812800"/>
          </a:xfrm>
          <a:prstGeom prst="rect">
            <a:avLst/>
          </a:prstGeom>
          <a:solidFill>
            <a:schemeClr val="accent1"/>
          </a:solidFill>
          <a:ln w="9525">
            <a:solidFill>
              <a:schemeClr val="bg1"/>
            </a:solidFill>
            <a:miter lim="800000"/>
            <a:headEnd/>
            <a:tailEnd/>
          </a:ln>
        </p:spPr>
        <p:txBody>
          <a:bodyPr wrap="none" anchor="ctr"/>
          <a:lstStyle/>
          <a:p>
            <a:pPr algn="ctr"/>
            <a:endParaRPr lang="en-AU" dirty="0">
              <a:latin typeface="Calibri" pitchFamily="34" charset="0"/>
            </a:endParaRPr>
          </a:p>
        </p:txBody>
      </p:sp>
      <p:sp>
        <p:nvSpPr>
          <p:cNvPr id="26638" name="Text Box 25"/>
          <p:cNvSpPr txBox="1">
            <a:spLocks noChangeArrowheads="1"/>
          </p:cNvSpPr>
          <p:nvPr/>
        </p:nvSpPr>
        <p:spPr bwMode="auto">
          <a:xfrm>
            <a:off x="714375" y="4029075"/>
            <a:ext cx="1484313" cy="338138"/>
          </a:xfrm>
          <a:prstGeom prst="rect">
            <a:avLst/>
          </a:prstGeom>
          <a:noFill/>
          <a:ln w="9525">
            <a:noFill/>
            <a:miter lim="800000"/>
            <a:headEnd/>
            <a:tailEnd/>
          </a:ln>
        </p:spPr>
        <p:txBody>
          <a:bodyPr wrap="none">
            <a:spAutoFit/>
          </a:bodyPr>
          <a:lstStyle/>
          <a:p>
            <a:pPr fontAlgn="auto">
              <a:spcBef>
                <a:spcPts val="0"/>
              </a:spcBef>
              <a:spcAft>
                <a:spcPts val="0"/>
              </a:spcAft>
              <a:defRPr/>
            </a:pPr>
            <a:r>
              <a:rPr lang="en-NZ" sz="1600" dirty="0">
                <a:solidFill>
                  <a:schemeClr val="tx1">
                    <a:lumMod val="75000"/>
                    <a:lumOff val="25000"/>
                  </a:schemeClr>
                </a:solidFill>
                <a:latin typeface="+mn-lt"/>
              </a:rPr>
              <a:t>Cost of capital</a:t>
            </a:r>
            <a:endParaRPr lang="en-AU" sz="1600" dirty="0">
              <a:solidFill>
                <a:schemeClr val="tx1">
                  <a:lumMod val="75000"/>
                  <a:lumOff val="25000"/>
                </a:schemeClr>
              </a:solidFill>
              <a:latin typeface="+mn-lt"/>
            </a:endParaRPr>
          </a:p>
        </p:txBody>
      </p:sp>
      <p:sp>
        <p:nvSpPr>
          <p:cNvPr id="26639" name="Text Box 26"/>
          <p:cNvSpPr txBox="1">
            <a:spLocks noChangeArrowheads="1"/>
          </p:cNvSpPr>
          <p:nvPr/>
        </p:nvSpPr>
        <p:spPr bwMode="auto">
          <a:xfrm>
            <a:off x="714375" y="3424238"/>
            <a:ext cx="2036763" cy="584200"/>
          </a:xfrm>
          <a:prstGeom prst="rect">
            <a:avLst/>
          </a:prstGeom>
          <a:noFill/>
          <a:ln w="9525">
            <a:noFill/>
            <a:miter lim="800000"/>
            <a:headEnd/>
            <a:tailEnd/>
          </a:ln>
        </p:spPr>
        <p:txBody>
          <a:bodyPr wrap="none">
            <a:spAutoFit/>
          </a:bodyPr>
          <a:lstStyle/>
          <a:p>
            <a:pPr fontAlgn="auto">
              <a:spcBef>
                <a:spcPts val="0"/>
              </a:spcBef>
              <a:spcAft>
                <a:spcPts val="0"/>
              </a:spcAft>
              <a:defRPr/>
            </a:pPr>
            <a:r>
              <a:rPr lang="en-NZ" sz="1600" dirty="0">
                <a:solidFill>
                  <a:schemeClr val="tx1">
                    <a:lumMod val="75000"/>
                    <a:lumOff val="25000"/>
                  </a:schemeClr>
                </a:solidFill>
                <a:latin typeface="+mn-lt"/>
              </a:rPr>
              <a:t>Hedging costs</a:t>
            </a:r>
          </a:p>
          <a:p>
            <a:pPr fontAlgn="auto">
              <a:spcBef>
                <a:spcPts val="0"/>
              </a:spcBef>
              <a:spcAft>
                <a:spcPts val="0"/>
              </a:spcAft>
              <a:defRPr/>
            </a:pPr>
            <a:r>
              <a:rPr lang="en-NZ" sz="1600" dirty="0">
                <a:solidFill>
                  <a:schemeClr val="tx1">
                    <a:lumMod val="75000"/>
                    <a:lumOff val="25000"/>
                  </a:schemeClr>
                </a:solidFill>
                <a:latin typeface="+mn-lt"/>
              </a:rPr>
              <a:t>(e.g. futures spread)</a:t>
            </a:r>
            <a:endParaRPr lang="en-AU" sz="1600" dirty="0">
              <a:solidFill>
                <a:schemeClr val="tx1">
                  <a:lumMod val="75000"/>
                  <a:lumOff val="25000"/>
                </a:schemeClr>
              </a:solidFill>
              <a:latin typeface="+mn-lt"/>
            </a:endParaRPr>
          </a:p>
        </p:txBody>
      </p:sp>
      <p:sp>
        <p:nvSpPr>
          <p:cNvPr id="26640" name="Text Box 27"/>
          <p:cNvSpPr txBox="1">
            <a:spLocks noChangeArrowheads="1"/>
          </p:cNvSpPr>
          <p:nvPr/>
        </p:nvSpPr>
        <p:spPr bwMode="auto">
          <a:xfrm>
            <a:off x="714375" y="4387850"/>
            <a:ext cx="1735138" cy="338138"/>
          </a:xfrm>
          <a:prstGeom prst="rect">
            <a:avLst/>
          </a:prstGeom>
          <a:noFill/>
          <a:ln w="9525">
            <a:noFill/>
            <a:miter lim="800000"/>
            <a:headEnd/>
            <a:tailEnd/>
          </a:ln>
        </p:spPr>
        <p:txBody>
          <a:bodyPr wrap="none">
            <a:spAutoFit/>
          </a:bodyPr>
          <a:lstStyle/>
          <a:p>
            <a:pPr fontAlgn="auto">
              <a:spcBef>
                <a:spcPts val="0"/>
              </a:spcBef>
              <a:spcAft>
                <a:spcPts val="0"/>
              </a:spcAft>
              <a:defRPr/>
            </a:pPr>
            <a:r>
              <a:rPr lang="en-NZ" sz="1600" dirty="0">
                <a:solidFill>
                  <a:schemeClr val="tx1">
                    <a:lumMod val="75000"/>
                    <a:lumOff val="25000"/>
                  </a:schemeClr>
                </a:solidFill>
                <a:latin typeface="+mn-lt"/>
              </a:rPr>
              <a:t>Processing costs</a:t>
            </a:r>
            <a:endParaRPr lang="en-AU" sz="1600" dirty="0">
              <a:solidFill>
                <a:schemeClr val="tx1">
                  <a:lumMod val="75000"/>
                  <a:lumOff val="25000"/>
                </a:schemeClr>
              </a:solidFill>
              <a:latin typeface="+mn-lt"/>
            </a:endParaRPr>
          </a:p>
        </p:txBody>
      </p:sp>
      <p:sp>
        <p:nvSpPr>
          <p:cNvPr id="62480" name="Text Box 19"/>
          <p:cNvSpPr txBox="1">
            <a:spLocks noChangeArrowheads="1"/>
          </p:cNvSpPr>
          <p:nvPr/>
        </p:nvSpPr>
        <p:spPr bwMode="auto">
          <a:xfrm>
            <a:off x="230188" y="5105400"/>
            <a:ext cx="8447087" cy="1384300"/>
          </a:xfrm>
          <a:prstGeom prst="rect">
            <a:avLst/>
          </a:prstGeom>
          <a:noFill/>
          <a:ln w="9525">
            <a:noFill/>
            <a:miter lim="800000"/>
            <a:headEnd/>
            <a:tailEnd/>
          </a:ln>
        </p:spPr>
        <p:txBody>
          <a:bodyPr>
            <a:spAutoFit/>
          </a:bodyPr>
          <a:lstStyle/>
          <a:p>
            <a:pPr>
              <a:buFontTx/>
              <a:buChar char="•"/>
            </a:pPr>
            <a:r>
              <a:rPr lang="en-AU" sz="1600" dirty="0">
                <a:latin typeface="Calibri" pitchFamily="34" charset="0"/>
              </a:rPr>
              <a:t>  The ETF spread remains competitive due to the number of trading participants who can  </a:t>
            </a:r>
          </a:p>
          <a:p>
            <a:r>
              <a:rPr lang="en-AU" sz="1600" dirty="0">
                <a:latin typeface="Calibri" pitchFamily="34" charset="0"/>
              </a:rPr>
              <a:t>    offer to buy or sell the ETF.</a:t>
            </a:r>
          </a:p>
          <a:p>
            <a:endParaRPr lang="en-AU" sz="1000" dirty="0">
              <a:latin typeface="Calibri" pitchFamily="34" charset="0"/>
            </a:endParaRPr>
          </a:p>
          <a:p>
            <a:pPr>
              <a:buFontTx/>
              <a:buChar char="•"/>
            </a:pPr>
            <a:r>
              <a:rPr lang="en-AU" sz="1600" dirty="0">
                <a:latin typeface="Calibri" pitchFamily="34" charset="0"/>
              </a:rPr>
              <a:t>  ASX encourages certain spread levels with rebates on trading and settlement costs.</a:t>
            </a:r>
          </a:p>
          <a:p>
            <a:endParaRPr lang="en-AU" sz="1600" dirty="0">
              <a:latin typeface="Calibri" pitchFamily="34" charset="0"/>
            </a:endParaRPr>
          </a:p>
          <a:p>
            <a:r>
              <a:rPr lang="en-AU" sz="1000" dirty="0">
                <a:latin typeface="Calibri" pitchFamily="34" charset="0"/>
              </a:rPr>
              <a:t>       * Net Asset Value of Exchange Traded Fund</a:t>
            </a:r>
          </a:p>
        </p:txBody>
      </p:sp>
      <p:sp>
        <p:nvSpPr>
          <p:cNvPr id="62481" name="Line 20"/>
          <p:cNvSpPr>
            <a:spLocks noChangeShapeType="1"/>
          </p:cNvSpPr>
          <p:nvPr/>
        </p:nvSpPr>
        <p:spPr bwMode="auto">
          <a:xfrm>
            <a:off x="3017838" y="4014788"/>
            <a:ext cx="576262" cy="1587"/>
          </a:xfrm>
          <a:prstGeom prst="line">
            <a:avLst/>
          </a:prstGeom>
          <a:noFill/>
          <a:ln w="9525">
            <a:solidFill>
              <a:srgbClr val="C0C0C0"/>
            </a:solidFill>
            <a:prstDash val="dash"/>
            <a:round/>
            <a:headEnd/>
            <a:tailEnd/>
          </a:ln>
        </p:spPr>
        <p:txBody>
          <a:bodyPr/>
          <a:lstStyle/>
          <a:p>
            <a:endParaRPr lang="en-US" dirty="0"/>
          </a:p>
        </p:txBody>
      </p:sp>
      <p:sp>
        <p:nvSpPr>
          <p:cNvPr id="62482" name="Line 21"/>
          <p:cNvSpPr>
            <a:spLocks noChangeShapeType="1"/>
          </p:cNvSpPr>
          <p:nvPr/>
        </p:nvSpPr>
        <p:spPr bwMode="auto">
          <a:xfrm flipV="1">
            <a:off x="3017838" y="3500438"/>
            <a:ext cx="1152525" cy="1587"/>
          </a:xfrm>
          <a:prstGeom prst="line">
            <a:avLst/>
          </a:prstGeom>
          <a:noFill/>
          <a:ln w="9525">
            <a:solidFill>
              <a:srgbClr val="C0C0C0"/>
            </a:solidFill>
            <a:prstDash val="dash"/>
            <a:round/>
            <a:headEnd/>
            <a:tailEnd/>
          </a:ln>
        </p:spPr>
        <p:txBody>
          <a:bodyPr/>
          <a:lstStyle/>
          <a:p>
            <a:endParaRPr lang="en-US" dirty="0"/>
          </a:p>
        </p:txBody>
      </p:sp>
      <p:sp>
        <p:nvSpPr>
          <p:cNvPr id="62483" name="Line 22"/>
          <p:cNvSpPr>
            <a:spLocks noChangeShapeType="1"/>
          </p:cNvSpPr>
          <p:nvPr/>
        </p:nvSpPr>
        <p:spPr bwMode="auto">
          <a:xfrm flipV="1">
            <a:off x="3017838" y="2689225"/>
            <a:ext cx="3343275" cy="0"/>
          </a:xfrm>
          <a:prstGeom prst="line">
            <a:avLst/>
          </a:prstGeom>
          <a:noFill/>
          <a:ln w="9525">
            <a:solidFill>
              <a:srgbClr val="C0C0C0"/>
            </a:solidFill>
            <a:prstDash val="dash"/>
            <a:round/>
            <a:headEnd/>
            <a:tailEnd/>
          </a:ln>
        </p:spPr>
        <p:txBody>
          <a:bodyPr/>
          <a:lstStyle/>
          <a:p>
            <a:endParaRPr lang="en-US" dirty="0"/>
          </a:p>
        </p:txBody>
      </p:sp>
      <p:sp>
        <p:nvSpPr>
          <p:cNvPr id="62485"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D9C7A2F3-7ECA-4DA2-8E77-EC211630A2F3}" type="slidenum">
              <a:rPr lang="en-AU" sz="900">
                <a:latin typeface="Calibri" pitchFamily="34" charset="0"/>
              </a:rPr>
              <a:pPr/>
              <a:t>22</a:t>
            </a:fld>
            <a:endParaRPr lang="en-AU" sz="900" dirty="0">
              <a:latin typeface="Calibri" pitchFamily="34" charset="0"/>
            </a:endParaRPr>
          </a:p>
        </p:txBody>
      </p:sp>
      <p:sp>
        <p:nvSpPr>
          <p:cNvPr id="23" name="Title 22"/>
          <p:cNvSpPr>
            <a:spLocks noGrp="1"/>
          </p:cNvSpPr>
          <p:nvPr>
            <p:ph type="title"/>
          </p:nvPr>
        </p:nvSpPr>
        <p:spPr/>
        <p:txBody>
          <a:bodyPr/>
          <a:lstStyle/>
          <a:p>
            <a:r>
              <a:rPr lang="en-US" dirty="0" smtClean="0"/>
              <a:t>Setting spreads</a:t>
            </a:r>
            <a:endParaRPr lang="en-A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 to basics</a:t>
            </a:r>
            <a:endParaRPr lang="en-AU" dirty="0"/>
          </a:p>
        </p:txBody>
      </p:sp>
      <p:sp>
        <p:nvSpPr>
          <p:cNvPr id="36865" name="Rectangle 3"/>
          <p:cNvSpPr>
            <a:spLocks noGrp="1" noChangeArrowheads="1"/>
          </p:cNvSpPr>
          <p:nvPr>
            <p:ph idx="1"/>
          </p:nvPr>
        </p:nvSpPr>
        <p:spPr/>
        <p:txBody>
          <a:bodyPr/>
          <a:lstStyle/>
          <a:p>
            <a:pPr marL="0" indent="0">
              <a:spcAft>
                <a:spcPts val="1800"/>
              </a:spcAft>
              <a:buFont typeface="Arial" charset="0"/>
              <a:buNone/>
            </a:pPr>
            <a:r>
              <a:rPr lang="en-US" sz="2200" dirty="0" smtClean="0">
                <a:solidFill>
                  <a:srgbClr val="9E1B34"/>
                </a:solidFill>
              </a:rPr>
              <a:t>What are key drivers of portfolio performance?</a:t>
            </a:r>
            <a:endParaRPr lang="en-AU" sz="2200" dirty="0" smtClean="0">
              <a:solidFill>
                <a:srgbClr val="9E1B34"/>
              </a:solidFill>
            </a:endParaRPr>
          </a:p>
          <a:p>
            <a:pPr marL="0" indent="0">
              <a:spcAft>
                <a:spcPts val="1200"/>
              </a:spcAft>
              <a:buFont typeface="Arial" charset="0"/>
              <a:buNone/>
            </a:pPr>
            <a:r>
              <a:rPr lang="en-AU" sz="2200" dirty="0" smtClean="0"/>
              <a:t>The two most important portfolio decisions an investor makes are:</a:t>
            </a:r>
            <a:endParaRPr lang="en-AU" sz="2000" dirty="0" smtClean="0"/>
          </a:p>
          <a:p>
            <a:pPr marL="0" indent="0">
              <a:buFont typeface="Arial" charset="0"/>
              <a:buNone/>
            </a:pPr>
            <a:r>
              <a:rPr lang="en-AU" sz="2000" dirty="0" smtClean="0"/>
              <a:t>	</a:t>
            </a:r>
            <a:r>
              <a:rPr lang="en-AU" sz="2000" dirty="0" smtClean="0">
                <a:solidFill>
                  <a:srgbClr val="9E1B34"/>
                </a:solidFill>
              </a:rPr>
              <a:t>1)  </a:t>
            </a:r>
            <a:r>
              <a:rPr lang="en-AU" sz="2000" dirty="0" smtClean="0"/>
              <a:t>Asset Allocation</a:t>
            </a:r>
          </a:p>
          <a:p>
            <a:pPr marL="0" indent="0">
              <a:buFont typeface="Arial" charset="0"/>
              <a:buNone/>
            </a:pPr>
            <a:r>
              <a:rPr lang="en-AU" sz="2000" dirty="0" smtClean="0"/>
              <a:t>	</a:t>
            </a:r>
            <a:r>
              <a:rPr lang="en-AU" sz="2000" dirty="0" smtClean="0">
                <a:solidFill>
                  <a:srgbClr val="9E1B34"/>
                </a:solidFill>
              </a:rPr>
              <a:t>2)  </a:t>
            </a:r>
            <a:r>
              <a:rPr lang="en-AU" sz="2000" dirty="0" smtClean="0"/>
              <a:t>Costs</a:t>
            </a:r>
          </a:p>
        </p:txBody>
      </p:sp>
      <p:sp>
        <p:nvSpPr>
          <p:cNvPr id="36866"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2926BEE3-C0DA-48BB-A085-228B82D8464A}" type="slidenum">
              <a:rPr lang="en-AU" sz="900">
                <a:latin typeface="Calibri" pitchFamily="34" charset="0"/>
              </a:rPr>
              <a:pPr/>
              <a:t>23</a:t>
            </a:fld>
            <a:endParaRPr lang="en-AU" sz="900" dirty="0">
              <a:latin typeface="Calibri"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ChangeArrowheads="1"/>
          </p:cNvSpPr>
          <p:nvPr/>
        </p:nvSpPr>
        <p:spPr bwMode="auto">
          <a:xfrm>
            <a:off x="306710" y="1844824"/>
            <a:ext cx="4913362" cy="431800"/>
          </a:xfrm>
          <a:prstGeom prst="rect">
            <a:avLst/>
          </a:prstGeom>
          <a:solidFill>
            <a:srgbClr val="717075"/>
          </a:solidFill>
          <a:ln w="9525" algn="ctr">
            <a:noFill/>
            <a:miter lim="800000"/>
            <a:headEnd/>
            <a:tailEnd/>
          </a:ln>
        </p:spPr>
        <p:txBody>
          <a:bodyPr wrap="none" anchor="ctr"/>
          <a:lstStyle/>
          <a:p>
            <a:pPr fontAlgn="auto">
              <a:spcBef>
                <a:spcPts val="0"/>
              </a:spcBef>
              <a:spcAft>
                <a:spcPts val="0"/>
              </a:spcAft>
              <a:defRPr/>
            </a:pPr>
            <a:r>
              <a:rPr lang="en-AU" sz="2000" dirty="0">
                <a:solidFill>
                  <a:schemeClr val="bg1"/>
                </a:solidFill>
                <a:effectLst>
                  <a:outerShdw blurRad="38100" dist="38100" dir="2700000" algn="tl">
                    <a:srgbClr val="000000">
                      <a:alpha val="43137"/>
                    </a:srgbClr>
                  </a:outerShdw>
                </a:effectLst>
                <a:latin typeface="+mn-lt"/>
                <a:ea typeface="MS PGothic" pitchFamily="34" charset="-128"/>
              </a:rPr>
              <a:t>Strategic Asset Allocation drives performance</a:t>
            </a:r>
          </a:p>
        </p:txBody>
      </p:sp>
      <p:grpSp>
        <p:nvGrpSpPr>
          <p:cNvPr id="37890" name="Group 4"/>
          <p:cNvGrpSpPr>
            <a:grpSpLocks/>
          </p:cNvGrpSpPr>
          <p:nvPr/>
        </p:nvGrpSpPr>
        <p:grpSpPr bwMode="auto">
          <a:xfrm>
            <a:off x="217488" y="3311674"/>
            <a:ext cx="4175125" cy="1871663"/>
            <a:chOff x="295" y="1661"/>
            <a:chExt cx="2539" cy="1179"/>
          </a:xfrm>
        </p:grpSpPr>
        <p:sp>
          <p:nvSpPr>
            <p:cNvPr id="18441" name="Oval 5"/>
            <p:cNvSpPr>
              <a:spLocks noChangeArrowheads="1"/>
            </p:cNvSpPr>
            <p:nvPr/>
          </p:nvSpPr>
          <p:spPr bwMode="auto">
            <a:xfrm>
              <a:off x="295" y="1865"/>
              <a:ext cx="771" cy="771"/>
            </a:xfrm>
            <a:prstGeom prst="ellipse">
              <a:avLst/>
            </a:prstGeom>
            <a:solidFill>
              <a:schemeClr val="bg1">
                <a:lumMod val="85000"/>
              </a:schemeClr>
            </a:solidFill>
            <a:ln w="38100">
              <a:solidFill>
                <a:srgbClr val="9E1B34"/>
              </a:solidFill>
              <a:round/>
              <a:headEnd/>
              <a:tailEnd/>
            </a:ln>
          </p:spPr>
          <p:txBody>
            <a:bodyPr lIns="18000" tIns="18000" rIns="18000" bIns="18000" anchor="ctr"/>
            <a:lstStyle/>
            <a:p>
              <a:pPr algn="ctr" fontAlgn="auto">
                <a:spcBef>
                  <a:spcPts val="0"/>
                </a:spcBef>
                <a:spcAft>
                  <a:spcPts val="0"/>
                </a:spcAft>
                <a:defRPr/>
              </a:pPr>
              <a:r>
                <a:rPr lang="en-AU" sz="1500" b="1" dirty="0">
                  <a:solidFill>
                    <a:schemeClr val="tx1">
                      <a:lumMod val="75000"/>
                      <a:lumOff val="25000"/>
                    </a:schemeClr>
                  </a:solidFill>
                  <a:latin typeface="+mn-lt"/>
                </a:rPr>
                <a:t>Portfolio Design</a:t>
              </a:r>
            </a:p>
          </p:txBody>
        </p:sp>
        <p:sp>
          <p:nvSpPr>
            <p:cNvPr id="18442" name="Oval 6"/>
            <p:cNvSpPr>
              <a:spLocks noChangeArrowheads="1"/>
            </p:cNvSpPr>
            <p:nvPr/>
          </p:nvSpPr>
          <p:spPr bwMode="auto">
            <a:xfrm>
              <a:off x="1655" y="1661"/>
              <a:ext cx="1179" cy="1179"/>
            </a:xfrm>
            <a:prstGeom prst="ellipse">
              <a:avLst/>
            </a:prstGeom>
            <a:solidFill>
              <a:schemeClr val="bg1">
                <a:lumMod val="85000"/>
              </a:schemeClr>
            </a:solidFill>
            <a:ln w="38100">
              <a:solidFill>
                <a:srgbClr val="9E1B34"/>
              </a:solidFill>
              <a:round/>
              <a:headEnd/>
              <a:tailEnd/>
            </a:ln>
          </p:spPr>
          <p:txBody>
            <a:bodyPr anchor="ctr"/>
            <a:lstStyle/>
            <a:p>
              <a:pPr algn="ctr" fontAlgn="auto">
                <a:spcBef>
                  <a:spcPts val="0"/>
                </a:spcBef>
                <a:spcAft>
                  <a:spcPts val="0"/>
                </a:spcAft>
                <a:defRPr/>
              </a:pPr>
              <a:r>
                <a:rPr lang="en-AU" sz="1500" b="1" dirty="0">
                  <a:solidFill>
                    <a:schemeClr val="tx1">
                      <a:lumMod val="75000"/>
                      <a:lumOff val="25000"/>
                    </a:schemeClr>
                  </a:solidFill>
                  <a:latin typeface="+mn-lt"/>
                </a:rPr>
                <a:t>Objective: Superior long-term performance</a:t>
              </a:r>
            </a:p>
          </p:txBody>
        </p:sp>
        <p:sp>
          <p:nvSpPr>
            <p:cNvPr id="37901" name="Line 7"/>
            <p:cNvSpPr>
              <a:spLocks noChangeShapeType="1"/>
            </p:cNvSpPr>
            <p:nvPr/>
          </p:nvSpPr>
          <p:spPr bwMode="auto">
            <a:xfrm flipV="1">
              <a:off x="657" y="1661"/>
              <a:ext cx="1497" cy="208"/>
            </a:xfrm>
            <a:prstGeom prst="line">
              <a:avLst/>
            </a:prstGeom>
            <a:noFill/>
            <a:ln w="38100">
              <a:solidFill>
                <a:srgbClr val="9E1B34"/>
              </a:solidFill>
              <a:round/>
              <a:headEnd/>
              <a:tailEnd/>
            </a:ln>
          </p:spPr>
          <p:txBody>
            <a:bodyPr/>
            <a:lstStyle/>
            <a:p>
              <a:endParaRPr lang="en-US" dirty="0"/>
            </a:p>
          </p:txBody>
        </p:sp>
        <p:sp>
          <p:nvSpPr>
            <p:cNvPr id="37902" name="Line 8"/>
            <p:cNvSpPr>
              <a:spLocks noChangeShapeType="1"/>
            </p:cNvSpPr>
            <p:nvPr/>
          </p:nvSpPr>
          <p:spPr bwMode="auto">
            <a:xfrm>
              <a:off x="612" y="2631"/>
              <a:ext cx="1542" cy="209"/>
            </a:xfrm>
            <a:prstGeom prst="line">
              <a:avLst/>
            </a:prstGeom>
            <a:noFill/>
            <a:ln w="38100">
              <a:solidFill>
                <a:srgbClr val="9E1B34"/>
              </a:solidFill>
              <a:round/>
              <a:headEnd/>
              <a:tailEnd/>
            </a:ln>
          </p:spPr>
          <p:txBody>
            <a:bodyPr/>
            <a:lstStyle/>
            <a:p>
              <a:endParaRPr lang="en-US" dirty="0"/>
            </a:p>
          </p:txBody>
        </p:sp>
        <p:sp>
          <p:nvSpPr>
            <p:cNvPr id="18445" name="Rectangle 9"/>
            <p:cNvSpPr>
              <a:spLocks noChangeArrowheads="1"/>
            </p:cNvSpPr>
            <p:nvPr/>
          </p:nvSpPr>
          <p:spPr bwMode="auto">
            <a:xfrm rot="-465126">
              <a:off x="1033" y="1728"/>
              <a:ext cx="684" cy="227"/>
            </a:xfrm>
            <a:prstGeom prst="rect">
              <a:avLst/>
            </a:prstGeom>
            <a:noFill/>
            <a:ln w="9525">
              <a:noFill/>
              <a:miter lim="800000"/>
              <a:headEnd/>
              <a:tailEnd/>
            </a:ln>
          </p:spPr>
          <p:txBody>
            <a:bodyPr wrap="none" anchor="ctr"/>
            <a:lstStyle/>
            <a:p>
              <a:pPr algn="ctr" fontAlgn="auto">
                <a:spcBef>
                  <a:spcPts val="0"/>
                </a:spcBef>
                <a:spcAft>
                  <a:spcPts val="0"/>
                </a:spcAft>
                <a:defRPr/>
              </a:pPr>
              <a:r>
                <a:rPr lang="en-AU" sz="1200" dirty="0">
                  <a:solidFill>
                    <a:schemeClr val="tx1">
                      <a:lumMod val="75000"/>
                      <a:lumOff val="25000"/>
                    </a:schemeClr>
                  </a:solidFill>
                  <a:latin typeface="+mn-lt"/>
                </a:rPr>
                <a:t>Market timing: 2%</a:t>
              </a:r>
            </a:p>
          </p:txBody>
        </p:sp>
        <p:sp>
          <p:nvSpPr>
            <p:cNvPr id="18446" name="Rectangle 10"/>
            <p:cNvSpPr>
              <a:spLocks noChangeArrowheads="1"/>
            </p:cNvSpPr>
            <p:nvPr/>
          </p:nvSpPr>
          <p:spPr bwMode="auto">
            <a:xfrm rot="444872">
              <a:off x="1036" y="2555"/>
              <a:ext cx="681" cy="227"/>
            </a:xfrm>
            <a:prstGeom prst="rect">
              <a:avLst/>
            </a:prstGeom>
            <a:noFill/>
            <a:ln w="9525">
              <a:noFill/>
              <a:miter lim="800000"/>
              <a:headEnd/>
              <a:tailEnd/>
            </a:ln>
          </p:spPr>
          <p:txBody>
            <a:bodyPr wrap="none" anchor="ctr"/>
            <a:lstStyle/>
            <a:p>
              <a:pPr algn="ctr" fontAlgn="auto">
                <a:spcBef>
                  <a:spcPts val="0"/>
                </a:spcBef>
                <a:spcAft>
                  <a:spcPts val="0"/>
                </a:spcAft>
                <a:defRPr/>
              </a:pPr>
              <a:r>
                <a:rPr lang="en-AU" sz="1200" dirty="0">
                  <a:solidFill>
                    <a:schemeClr val="tx1">
                      <a:lumMod val="75000"/>
                      <a:lumOff val="25000"/>
                    </a:schemeClr>
                  </a:solidFill>
                  <a:latin typeface="+mn-lt"/>
                </a:rPr>
                <a:t>Security selection: 4%</a:t>
              </a:r>
            </a:p>
          </p:txBody>
        </p:sp>
        <p:sp>
          <p:nvSpPr>
            <p:cNvPr id="18447" name="Rectangle 11"/>
            <p:cNvSpPr>
              <a:spLocks noChangeArrowheads="1"/>
            </p:cNvSpPr>
            <p:nvPr/>
          </p:nvSpPr>
          <p:spPr bwMode="auto">
            <a:xfrm>
              <a:off x="1072" y="2138"/>
              <a:ext cx="572" cy="240"/>
            </a:xfrm>
            <a:prstGeom prst="rect">
              <a:avLst/>
            </a:prstGeom>
            <a:noFill/>
            <a:ln w="9525">
              <a:noFill/>
              <a:miter lim="800000"/>
              <a:headEnd/>
              <a:tailEnd/>
            </a:ln>
          </p:spPr>
          <p:txBody>
            <a:bodyPr lIns="18000" tIns="18000" rIns="18000" bIns="18000" anchor="ctr"/>
            <a:lstStyle/>
            <a:p>
              <a:pPr algn="ctr" fontAlgn="auto">
                <a:spcBef>
                  <a:spcPts val="0"/>
                </a:spcBef>
                <a:spcAft>
                  <a:spcPts val="0"/>
                </a:spcAft>
                <a:defRPr/>
              </a:pPr>
              <a:r>
                <a:rPr lang="en-AU" sz="1400" dirty="0">
                  <a:solidFill>
                    <a:schemeClr val="tx1">
                      <a:lumMod val="75000"/>
                      <a:lumOff val="25000"/>
                    </a:schemeClr>
                  </a:solidFill>
                  <a:latin typeface="+mn-lt"/>
                </a:rPr>
                <a:t>Asset allocation: 94%</a:t>
              </a:r>
            </a:p>
          </p:txBody>
        </p:sp>
        <p:sp>
          <p:nvSpPr>
            <p:cNvPr id="37906" name="Line 12"/>
            <p:cNvSpPr>
              <a:spLocks noChangeShapeType="1"/>
            </p:cNvSpPr>
            <p:nvPr/>
          </p:nvSpPr>
          <p:spPr bwMode="auto">
            <a:xfrm flipV="1">
              <a:off x="946" y="1861"/>
              <a:ext cx="841" cy="117"/>
            </a:xfrm>
            <a:prstGeom prst="line">
              <a:avLst/>
            </a:prstGeom>
            <a:noFill/>
            <a:ln w="38100">
              <a:solidFill>
                <a:srgbClr val="9E1B34"/>
              </a:solidFill>
              <a:round/>
              <a:headEnd/>
              <a:tailEnd/>
            </a:ln>
          </p:spPr>
          <p:txBody>
            <a:bodyPr/>
            <a:lstStyle/>
            <a:p>
              <a:endParaRPr lang="en-US" dirty="0"/>
            </a:p>
          </p:txBody>
        </p:sp>
        <p:sp>
          <p:nvSpPr>
            <p:cNvPr id="37907" name="Line 13"/>
            <p:cNvSpPr>
              <a:spLocks noChangeShapeType="1"/>
            </p:cNvSpPr>
            <p:nvPr/>
          </p:nvSpPr>
          <p:spPr bwMode="auto">
            <a:xfrm>
              <a:off x="943" y="2532"/>
              <a:ext cx="862" cy="117"/>
            </a:xfrm>
            <a:prstGeom prst="line">
              <a:avLst/>
            </a:prstGeom>
            <a:noFill/>
            <a:ln w="38100">
              <a:solidFill>
                <a:srgbClr val="9E1B34"/>
              </a:solidFill>
              <a:round/>
              <a:headEnd/>
              <a:tailEnd/>
            </a:ln>
          </p:spPr>
          <p:txBody>
            <a:bodyPr/>
            <a:lstStyle/>
            <a:p>
              <a:endParaRPr lang="en-US" dirty="0"/>
            </a:p>
          </p:txBody>
        </p:sp>
      </p:grpSp>
      <p:sp>
        <p:nvSpPr>
          <p:cNvPr id="37891" name="Rectangle 14"/>
          <p:cNvSpPr>
            <a:spLocks noChangeArrowheads="1"/>
          </p:cNvSpPr>
          <p:nvPr/>
        </p:nvSpPr>
        <p:spPr bwMode="auto">
          <a:xfrm>
            <a:off x="4546600" y="2590949"/>
            <a:ext cx="4476750" cy="603250"/>
          </a:xfrm>
          <a:prstGeom prst="rect">
            <a:avLst/>
          </a:prstGeom>
          <a:noFill/>
          <a:ln w="9525">
            <a:noFill/>
            <a:miter lim="800000"/>
            <a:headEnd/>
            <a:tailEnd/>
          </a:ln>
        </p:spPr>
        <p:txBody>
          <a:bodyPr/>
          <a:lstStyle/>
          <a:p>
            <a:pPr marL="276225" indent="-276225" eaLnBrk="0" hangingPunct="0">
              <a:spcBef>
                <a:spcPct val="20000"/>
              </a:spcBef>
              <a:buClr>
                <a:srgbClr val="9D1B33"/>
              </a:buClr>
              <a:buFont typeface="Arial" charset="0"/>
              <a:buNone/>
              <a:tabLst>
                <a:tab pos="1254125" algn="l"/>
              </a:tabLst>
            </a:pPr>
            <a:r>
              <a:rPr lang="en-AU" sz="1600" b="1" dirty="0">
                <a:latin typeface="Calibri" pitchFamily="34" charset="0"/>
              </a:rPr>
              <a:t> Vanguard, 2003</a:t>
            </a:r>
          </a:p>
          <a:p>
            <a:pPr marL="276225" indent="-276225" eaLnBrk="0" hangingPunct="0">
              <a:spcBef>
                <a:spcPct val="20000"/>
              </a:spcBef>
              <a:buClr>
                <a:srgbClr val="9D1B33"/>
              </a:buClr>
              <a:buFont typeface="Arial" charset="0"/>
              <a:buChar char="•"/>
              <a:tabLst>
                <a:tab pos="1254125" algn="l"/>
              </a:tabLst>
            </a:pPr>
            <a:endParaRPr lang="en-AU" dirty="0">
              <a:latin typeface="Calibri" pitchFamily="34" charset="0"/>
            </a:endParaRPr>
          </a:p>
          <a:p>
            <a:pPr marL="276225" indent="-276225" eaLnBrk="0" hangingPunct="0">
              <a:spcBef>
                <a:spcPct val="20000"/>
              </a:spcBef>
              <a:buClr>
                <a:schemeClr val="tx1"/>
              </a:buClr>
              <a:tabLst>
                <a:tab pos="1254125" algn="l"/>
              </a:tabLst>
            </a:pPr>
            <a:endParaRPr lang="en-AU" dirty="0">
              <a:latin typeface="Calibri" pitchFamily="34" charset="0"/>
            </a:endParaRPr>
          </a:p>
        </p:txBody>
      </p:sp>
      <p:sp>
        <p:nvSpPr>
          <p:cNvPr id="37892" name="Rectangle 15"/>
          <p:cNvSpPr>
            <a:spLocks noChangeArrowheads="1"/>
          </p:cNvSpPr>
          <p:nvPr/>
        </p:nvSpPr>
        <p:spPr bwMode="auto">
          <a:xfrm>
            <a:off x="252413" y="2590949"/>
            <a:ext cx="4248150" cy="603250"/>
          </a:xfrm>
          <a:prstGeom prst="rect">
            <a:avLst/>
          </a:prstGeom>
          <a:noFill/>
          <a:ln w="9525">
            <a:noFill/>
            <a:miter lim="800000"/>
            <a:headEnd/>
            <a:tailEnd/>
          </a:ln>
        </p:spPr>
        <p:txBody>
          <a:bodyPr/>
          <a:lstStyle/>
          <a:p>
            <a:pPr eaLnBrk="0" hangingPunct="0">
              <a:spcBef>
                <a:spcPct val="20000"/>
              </a:spcBef>
              <a:buClr>
                <a:srgbClr val="9D1B33"/>
              </a:buClr>
              <a:buFont typeface="Arial" charset="0"/>
              <a:buNone/>
            </a:pPr>
            <a:r>
              <a:rPr lang="en-AU" sz="1600" b="1" dirty="0">
                <a:latin typeface="Calibri" pitchFamily="34" charset="0"/>
              </a:rPr>
              <a:t>Brinson, Hood &amp; Beebower, 1986 &amp; 1991</a:t>
            </a:r>
          </a:p>
        </p:txBody>
      </p:sp>
      <p:sp>
        <p:nvSpPr>
          <p:cNvPr id="37893" name="Rectangle 16"/>
          <p:cNvSpPr>
            <a:spLocks noChangeArrowheads="1"/>
          </p:cNvSpPr>
          <p:nvPr/>
        </p:nvSpPr>
        <p:spPr bwMode="auto">
          <a:xfrm>
            <a:off x="371475" y="6194425"/>
            <a:ext cx="4965700" cy="138113"/>
          </a:xfrm>
          <a:prstGeom prst="rect">
            <a:avLst/>
          </a:prstGeom>
          <a:noFill/>
          <a:ln w="12700">
            <a:noFill/>
            <a:miter lim="800000"/>
            <a:headEnd type="none" w="sm" len="sm"/>
            <a:tailEnd/>
          </a:ln>
        </p:spPr>
        <p:txBody>
          <a:bodyPr lIns="0" tIns="0" rIns="0" bIns="0" anchor="b">
            <a:spAutoFit/>
          </a:bodyPr>
          <a:lstStyle/>
          <a:p>
            <a:pPr defTabSz="912813" eaLnBrk="0" hangingPunct="0"/>
            <a:r>
              <a:rPr lang="en-AU" sz="900" dirty="0">
                <a:latin typeface="Calibri" pitchFamily="34" charset="0"/>
                <a:ea typeface="ヒラギノ角ゴ Pro W3"/>
                <a:cs typeface="ヒラギノ角ゴ Pro W3"/>
              </a:rPr>
              <a:t>Source: Brinson, Hood &amp; Beebower (1986, 1991)</a:t>
            </a:r>
          </a:p>
        </p:txBody>
      </p:sp>
      <p:sp>
        <p:nvSpPr>
          <p:cNvPr id="37895"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BE2AEF87-045A-4F56-9798-CDAAC2B51B69}" type="slidenum">
              <a:rPr lang="en-AU" sz="900">
                <a:latin typeface="Calibri" pitchFamily="34" charset="0"/>
              </a:rPr>
              <a:pPr/>
              <a:t>24</a:t>
            </a:fld>
            <a:endParaRPr lang="en-AU" sz="900" dirty="0">
              <a:latin typeface="Calibri" pitchFamily="34" charset="0"/>
            </a:endParaRPr>
          </a:p>
        </p:txBody>
      </p:sp>
      <p:graphicFrame>
        <p:nvGraphicFramePr>
          <p:cNvPr id="19" name="Table 18"/>
          <p:cNvGraphicFramePr>
            <a:graphicFrameLocks noGrp="1"/>
          </p:cNvGraphicFramePr>
          <p:nvPr/>
        </p:nvGraphicFramePr>
        <p:xfrm>
          <a:off x="4572000" y="3167212"/>
          <a:ext cx="4385692" cy="2599944"/>
        </p:xfrm>
        <a:graphic>
          <a:graphicData uri="http://schemas.openxmlformats.org/drawingml/2006/table">
            <a:tbl>
              <a:tblPr firstRow="1" bandRow="1">
                <a:tableStyleId>{2D5ABB26-0587-4C30-8999-92F81FD0307C}</a:tableStyleId>
              </a:tblPr>
              <a:tblGrid>
                <a:gridCol w="4385692"/>
              </a:tblGrid>
              <a:tr h="1048440">
                <a:tc>
                  <a:txBody>
                    <a:bodyPr/>
                    <a:lstStyle/>
                    <a:p>
                      <a:pPr marL="276225" indent="-276225" eaLnBrk="0" hangingPunct="0">
                        <a:spcBef>
                          <a:spcPts val="0"/>
                        </a:spcBef>
                        <a:buClr>
                          <a:schemeClr val="tx1"/>
                        </a:buClr>
                        <a:buFont typeface="Wingdings" pitchFamily="2" charset="2"/>
                        <a:buNone/>
                        <a:tabLst>
                          <a:tab pos="1254125" algn="l"/>
                        </a:tabLst>
                      </a:pPr>
                      <a:r>
                        <a:rPr lang="en-AU" sz="1600" dirty="0" smtClean="0"/>
                        <a:t>“The enduring Importance of Asset</a:t>
                      </a:r>
                      <a:r>
                        <a:rPr lang="en-AU" sz="1600" baseline="0" dirty="0" smtClean="0"/>
                        <a:t> </a:t>
                      </a:r>
                      <a:r>
                        <a:rPr lang="en-AU" sz="1600" dirty="0" smtClean="0"/>
                        <a:t>Allocation”:   </a:t>
                      </a:r>
                    </a:p>
                    <a:p>
                      <a:pPr marL="276225" indent="-276225" eaLnBrk="0" hangingPunct="0">
                        <a:spcBef>
                          <a:spcPts val="0"/>
                        </a:spcBef>
                        <a:buClr>
                          <a:schemeClr val="tx1"/>
                        </a:buClr>
                        <a:tabLst>
                          <a:tab pos="1254125" algn="l"/>
                        </a:tabLst>
                      </a:pPr>
                      <a:r>
                        <a:rPr lang="en-AU" sz="1600" dirty="0" smtClean="0"/>
                        <a:t> 420 balanced/mutual funds were studied over  </a:t>
                      </a:r>
                    </a:p>
                    <a:p>
                      <a:pPr marL="276225" indent="-276225" eaLnBrk="0" hangingPunct="0">
                        <a:spcBef>
                          <a:spcPts val="0"/>
                        </a:spcBef>
                        <a:buClr>
                          <a:schemeClr val="tx1"/>
                        </a:buClr>
                        <a:tabLst>
                          <a:tab pos="1254125" algn="l"/>
                        </a:tabLst>
                      </a:pPr>
                      <a:r>
                        <a:rPr lang="en-AU" sz="1600" dirty="0" smtClean="0"/>
                        <a:t> a 40 year period to 2001</a:t>
                      </a:r>
                    </a:p>
                    <a:p>
                      <a:endParaRPr lang="en-AU" sz="1600" dirty="0"/>
                    </a:p>
                  </a:txBody>
                  <a:tcPr/>
                </a:tc>
              </a:tr>
              <a:tr h="370840">
                <a:tc>
                  <a:txBody>
                    <a:bodyPr/>
                    <a:lstStyle/>
                    <a:p>
                      <a:pPr marL="276225" indent="-276225" eaLnBrk="0" hangingPunct="0">
                        <a:spcBef>
                          <a:spcPct val="20000"/>
                        </a:spcBef>
                        <a:spcAft>
                          <a:spcPts val="600"/>
                        </a:spcAft>
                        <a:buClr>
                          <a:schemeClr val="tx1"/>
                        </a:buClr>
                        <a:buFont typeface="Wingdings" pitchFamily="2" charset="2"/>
                        <a:buNone/>
                        <a:tabLst>
                          <a:tab pos="1254125" algn="l"/>
                        </a:tabLst>
                      </a:pPr>
                      <a:r>
                        <a:rPr lang="en-AU" sz="1600" dirty="0" smtClean="0"/>
                        <a:t> Key findings:</a:t>
                      </a:r>
                    </a:p>
                    <a:p>
                      <a:pPr marL="276225" indent="-276225" eaLnBrk="0" hangingPunct="0">
                        <a:spcBef>
                          <a:spcPct val="20000"/>
                        </a:spcBef>
                        <a:buClr>
                          <a:srgbClr val="9E1B34"/>
                        </a:buClr>
                        <a:buFont typeface="Wingdings" pitchFamily="2" charset="2"/>
                        <a:buChar char="§"/>
                        <a:tabLst>
                          <a:tab pos="1254125" algn="l"/>
                        </a:tabLst>
                      </a:pPr>
                      <a:r>
                        <a:rPr lang="en-AU" sz="1200" dirty="0" smtClean="0"/>
                        <a:t>On average, 77% of monthly variability is due to AA</a:t>
                      </a:r>
                    </a:p>
                    <a:p>
                      <a:pPr marL="276225" indent="-276225" eaLnBrk="0" hangingPunct="0">
                        <a:spcBef>
                          <a:spcPct val="20000"/>
                        </a:spcBef>
                        <a:buClr>
                          <a:srgbClr val="9E1B34"/>
                        </a:buClr>
                        <a:buFont typeface="Wingdings" pitchFamily="2" charset="2"/>
                        <a:buChar char="§"/>
                        <a:tabLst>
                          <a:tab pos="1254125" algn="l"/>
                        </a:tabLst>
                      </a:pPr>
                      <a:r>
                        <a:rPr lang="en-AU" sz="1200" dirty="0" smtClean="0"/>
                        <a:t>100% of long-term performance is determined by AA</a:t>
                      </a:r>
                    </a:p>
                    <a:p>
                      <a:pPr marL="276225" indent="-276225" eaLnBrk="0" hangingPunct="0">
                        <a:spcBef>
                          <a:spcPct val="20000"/>
                        </a:spcBef>
                        <a:buClr>
                          <a:srgbClr val="9E1B34"/>
                        </a:buClr>
                        <a:buFont typeface="Wingdings" pitchFamily="2" charset="2"/>
                        <a:buChar char="§"/>
                        <a:tabLst>
                          <a:tab pos="1254125" algn="l"/>
                        </a:tabLst>
                      </a:pPr>
                      <a:r>
                        <a:rPr lang="en-AU" sz="1200" dirty="0" smtClean="0"/>
                        <a:t>The cost of implementing market timing and security </a:t>
                      </a:r>
                    </a:p>
                    <a:p>
                      <a:pPr marL="276225" indent="-276225" eaLnBrk="0" hangingPunct="0">
                        <a:spcBef>
                          <a:spcPct val="20000"/>
                        </a:spcBef>
                        <a:buClr>
                          <a:srgbClr val="9E1B34"/>
                        </a:buClr>
                        <a:buFont typeface="Wingdings" pitchFamily="2" charset="2"/>
                        <a:buNone/>
                        <a:tabLst>
                          <a:tab pos="1254125" algn="l"/>
                        </a:tabLst>
                      </a:pPr>
                      <a:r>
                        <a:rPr lang="en-AU" sz="1200" dirty="0" smtClean="0"/>
                        <a:t>        selection was</a:t>
                      </a:r>
                      <a:r>
                        <a:rPr lang="en-AU" sz="1200" baseline="0" dirty="0" smtClean="0"/>
                        <a:t> </a:t>
                      </a:r>
                      <a:r>
                        <a:rPr lang="en-AU" sz="1200" dirty="0" smtClean="0"/>
                        <a:t>more than the</a:t>
                      </a:r>
                      <a:r>
                        <a:rPr lang="en-AU" sz="1200" baseline="0" dirty="0" smtClean="0"/>
                        <a:t> </a:t>
                      </a:r>
                      <a:r>
                        <a:rPr lang="en-AU" sz="1200" dirty="0" smtClean="0"/>
                        <a:t>returns achieved</a:t>
                      </a:r>
                    </a:p>
                    <a:p>
                      <a:endParaRPr lang="en-AU" sz="1600" dirty="0"/>
                    </a:p>
                  </a:txBody>
                  <a:tcPr/>
                </a:tc>
              </a:tr>
            </a:tbl>
          </a:graphicData>
        </a:graphic>
      </p:graphicFrame>
      <p:sp>
        <p:nvSpPr>
          <p:cNvPr id="20" name="Title 19"/>
          <p:cNvSpPr>
            <a:spLocks noGrp="1"/>
          </p:cNvSpPr>
          <p:nvPr>
            <p:ph type="title"/>
          </p:nvPr>
        </p:nvSpPr>
        <p:spPr/>
        <p:txBody>
          <a:bodyPr/>
          <a:lstStyle/>
          <a:p>
            <a:r>
              <a:rPr lang="en-US" dirty="0" smtClean="0"/>
              <a:t>Determining your portfolio strategy</a:t>
            </a:r>
            <a:endParaRPr lang="en-AU"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467544" y="260648"/>
            <a:ext cx="6984776" cy="792088"/>
          </a:xfrm>
          <a:noFill/>
          <a:ln>
            <a:miter lim="800000"/>
            <a:headEnd/>
            <a:tailEnd/>
          </a:ln>
        </p:spPr>
        <p:txBody>
          <a:bodyPr vert="horz" wrap="square" lIns="91440" tIns="45720" rIns="91440" bIns="45720" numCol="1" anchor="t" anchorCtr="0" compatLnSpc="1">
            <a:prstTxWarp prst="textNoShape">
              <a:avLst/>
            </a:prstTxWarp>
          </a:bodyPr>
          <a:lstStyle/>
          <a:p>
            <a:r>
              <a:rPr lang="en-AU" dirty="0" smtClean="0"/>
              <a:t>Manager selection vs. market power</a:t>
            </a:r>
          </a:p>
        </p:txBody>
      </p:sp>
      <p:graphicFrame>
        <p:nvGraphicFramePr>
          <p:cNvPr id="18" name="Object 3"/>
          <p:cNvGraphicFramePr>
            <a:graphicFrameLocks noGrp="1" noChangeAspect="1"/>
          </p:cNvGraphicFramePr>
          <p:nvPr>
            <p:ph idx="1"/>
          </p:nvPr>
        </p:nvGraphicFramePr>
        <p:xfrm>
          <a:off x="188092" y="2492896"/>
          <a:ext cx="4064000" cy="30779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Object 4"/>
          <p:cNvGraphicFramePr>
            <a:graphicFrameLocks noChangeAspect="1"/>
          </p:cNvGraphicFramePr>
          <p:nvPr/>
        </p:nvGraphicFramePr>
        <p:xfrm>
          <a:off x="5063428" y="2543697"/>
          <a:ext cx="3973068" cy="2994744"/>
        </p:xfrm>
        <a:graphic>
          <a:graphicData uri="http://schemas.openxmlformats.org/drawingml/2006/chart">
            <c:chart xmlns:c="http://schemas.openxmlformats.org/drawingml/2006/chart" xmlns:r="http://schemas.openxmlformats.org/officeDocument/2006/relationships" r:id="rId4"/>
          </a:graphicData>
        </a:graphic>
      </p:graphicFrame>
      <p:grpSp>
        <p:nvGrpSpPr>
          <p:cNvPr id="1029" name="Group 5"/>
          <p:cNvGrpSpPr>
            <a:grpSpLocks/>
          </p:cNvGrpSpPr>
          <p:nvPr/>
        </p:nvGrpSpPr>
        <p:grpSpPr bwMode="auto">
          <a:xfrm>
            <a:off x="3716484" y="2625129"/>
            <a:ext cx="2162175" cy="2532063"/>
            <a:chOff x="2537" y="1063"/>
            <a:chExt cx="1362" cy="1595"/>
          </a:xfrm>
        </p:grpSpPr>
        <p:sp>
          <p:nvSpPr>
            <p:cNvPr id="1034" name="Rectangle 6"/>
            <p:cNvSpPr>
              <a:spLocks noChangeArrowheads="1"/>
            </p:cNvSpPr>
            <p:nvPr/>
          </p:nvSpPr>
          <p:spPr bwMode="auto">
            <a:xfrm>
              <a:off x="2537" y="1063"/>
              <a:ext cx="1362" cy="137"/>
            </a:xfrm>
            <a:prstGeom prst="rect">
              <a:avLst/>
            </a:prstGeom>
            <a:noFill/>
            <a:ln w="9525">
              <a:noFill/>
              <a:miter lim="800000"/>
              <a:headEnd/>
              <a:tailEnd/>
            </a:ln>
          </p:spPr>
          <p:txBody>
            <a:bodyPr wrap="none" anchor="ctr"/>
            <a:lstStyle/>
            <a:p>
              <a:pPr algn="ctr"/>
              <a:r>
                <a:rPr lang="en-AU" sz="1200" dirty="0">
                  <a:latin typeface="Calibri" pitchFamily="34" charset="0"/>
                </a:rPr>
                <a:t>Cash</a:t>
              </a:r>
            </a:p>
          </p:txBody>
        </p:sp>
        <p:sp>
          <p:nvSpPr>
            <p:cNvPr id="1035" name="Rectangle 7"/>
            <p:cNvSpPr>
              <a:spLocks noChangeArrowheads="1"/>
            </p:cNvSpPr>
            <p:nvPr/>
          </p:nvSpPr>
          <p:spPr bwMode="auto">
            <a:xfrm>
              <a:off x="2537" y="1277"/>
              <a:ext cx="1362" cy="137"/>
            </a:xfrm>
            <a:prstGeom prst="rect">
              <a:avLst/>
            </a:prstGeom>
            <a:noFill/>
            <a:ln w="9525">
              <a:noFill/>
              <a:miter lim="800000"/>
              <a:headEnd/>
              <a:tailEnd/>
            </a:ln>
          </p:spPr>
          <p:txBody>
            <a:bodyPr wrap="none" anchor="ctr"/>
            <a:lstStyle/>
            <a:p>
              <a:pPr algn="ctr"/>
              <a:r>
                <a:rPr lang="en-AU" sz="1200" dirty="0">
                  <a:latin typeface="Calibri" pitchFamily="34" charset="0"/>
                </a:rPr>
                <a:t>International Fixed Interest (h)</a:t>
              </a:r>
            </a:p>
          </p:txBody>
        </p:sp>
        <p:sp>
          <p:nvSpPr>
            <p:cNvPr id="1036" name="Rectangle 8"/>
            <p:cNvSpPr>
              <a:spLocks noChangeArrowheads="1"/>
            </p:cNvSpPr>
            <p:nvPr/>
          </p:nvSpPr>
          <p:spPr bwMode="auto">
            <a:xfrm>
              <a:off x="2537" y="1478"/>
              <a:ext cx="1362" cy="137"/>
            </a:xfrm>
            <a:prstGeom prst="rect">
              <a:avLst/>
            </a:prstGeom>
            <a:noFill/>
            <a:ln w="9525">
              <a:noFill/>
              <a:miter lim="800000"/>
              <a:headEnd/>
              <a:tailEnd/>
            </a:ln>
          </p:spPr>
          <p:txBody>
            <a:bodyPr wrap="none" anchor="ctr"/>
            <a:lstStyle/>
            <a:p>
              <a:pPr algn="ctr"/>
              <a:r>
                <a:rPr lang="en-AU" sz="1200" dirty="0">
                  <a:latin typeface="Calibri" pitchFamily="34" charset="0"/>
                </a:rPr>
                <a:t>Australian Fixed Interest</a:t>
              </a:r>
            </a:p>
          </p:txBody>
        </p:sp>
        <p:sp>
          <p:nvSpPr>
            <p:cNvPr id="1037" name="Rectangle 9"/>
            <p:cNvSpPr>
              <a:spLocks noChangeArrowheads="1"/>
            </p:cNvSpPr>
            <p:nvPr/>
          </p:nvSpPr>
          <p:spPr bwMode="auto">
            <a:xfrm>
              <a:off x="2537" y="1692"/>
              <a:ext cx="1362" cy="137"/>
            </a:xfrm>
            <a:prstGeom prst="rect">
              <a:avLst/>
            </a:prstGeom>
            <a:noFill/>
            <a:ln w="9525">
              <a:noFill/>
              <a:miter lim="800000"/>
              <a:headEnd/>
              <a:tailEnd/>
            </a:ln>
          </p:spPr>
          <p:txBody>
            <a:bodyPr wrap="none" anchor="ctr"/>
            <a:lstStyle/>
            <a:p>
              <a:pPr algn="ctr"/>
              <a:r>
                <a:rPr lang="en-AU" sz="1200" dirty="0">
                  <a:latin typeface="Calibri" pitchFamily="34" charset="0"/>
                </a:rPr>
                <a:t>I-REITs</a:t>
              </a:r>
            </a:p>
          </p:txBody>
        </p:sp>
        <p:sp>
          <p:nvSpPr>
            <p:cNvPr id="1038" name="Rectangle 10"/>
            <p:cNvSpPr>
              <a:spLocks noChangeArrowheads="1"/>
            </p:cNvSpPr>
            <p:nvPr/>
          </p:nvSpPr>
          <p:spPr bwMode="auto">
            <a:xfrm>
              <a:off x="2537" y="1901"/>
              <a:ext cx="1362" cy="137"/>
            </a:xfrm>
            <a:prstGeom prst="rect">
              <a:avLst/>
            </a:prstGeom>
            <a:noFill/>
            <a:ln w="9525">
              <a:noFill/>
              <a:miter lim="800000"/>
              <a:headEnd/>
              <a:tailEnd/>
            </a:ln>
          </p:spPr>
          <p:txBody>
            <a:bodyPr wrap="none" anchor="ctr"/>
            <a:lstStyle/>
            <a:p>
              <a:pPr algn="ctr"/>
              <a:r>
                <a:rPr lang="en-AU" sz="1200" dirty="0">
                  <a:latin typeface="Calibri" pitchFamily="34" charset="0"/>
                </a:rPr>
                <a:t>A-REITs</a:t>
              </a:r>
            </a:p>
          </p:txBody>
        </p:sp>
        <p:sp>
          <p:nvSpPr>
            <p:cNvPr id="1039" name="Rectangle 11"/>
            <p:cNvSpPr>
              <a:spLocks noChangeArrowheads="1"/>
            </p:cNvSpPr>
            <p:nvPr/>
          </p:nvSpPr>
          <p:spPr bwMode="auto">
            <a:xfrm>
              <a:off x="2537" y="2101"/>
              <a:ext cx="1362" cy="137"/>
            </a:xfrm>
            <a:prstGeom prst="rect">
              <a:avLst/>
            </a:prstGeom>
            <a:noFill/>
            <a:ln w="9525">
              <a:noFill/>
              <a:miter lim="800000"/>
              <a:headEnd/>
              <a:tailEnd/>
            </a:ln>
          </p:spPr>
          <p:txBody>
            <a:bodyPr wrap="none" anchor="ctr"/>
            <a:lstStyle/>
            <a:p>
              <a:pPr algn="ctr"/>
              <a:r>
                <a:rPr lang="en-AU" sz="1200" dirty="0">
                  <a:latin typeface="Calibri" pitchFamily="34" charset="0"/>
                </a:rPr>
                <a:t>Emerging Market Equities</a:t>
              </a:r>
            </a:p>
          </p:txBody>
        </p:sp>
        <p:sp>
          <p:nvSpPr>
            <p:cNvPr id="1040" name="Rectangle 12"/>
            <p:cNvSpPr>
              <a:spLocks noChangeArrowheads="1"/>
            </p:cNvSpPr>
            <p:nvPr/>
          </p:nvSpPr>
          <p:spPr bwMode="auto">
            <a:xfrm>
              <a:off x="2537" y="2315"/>
              <a:ext cx="1362" cy="137"/>
            </a:xfrm>
            <a:prstGeom prst="rect">
              <a:avLst/>
            </a:prstGeom>
            <a:noFill/>
            <a:ln w="9525">
              <a:noFill/>
              <a:miter lim="800000"/>
              <a:headEnd/>
              <a:tailEnd/>
            </a:ln>
          </p:spPr>
          <p:txBody>
            <a:bodyPr wrap="none" anchor="ctr"/>
            <a:lstStyle/>
            <a:p>
              <a:pPr algn="ctr"/>
              <a:r>
                <a:rPr lang="en-AU" sz="1200" dirty="0">
                  <a:latin typeface="Calibri" pitchFamily="34" charset="0"/>
                </a:rPr>
                <a:t>Developed Market Equities (h)</a:t>
              </a:r>
            </a:p>
          </p:txBody>
        </p:sp>
        <p:sp>
          <p:nvSpPr>
            <p:cNvPr id="1041" name="Rectangle 13"/>
            <p:cNvSpPr>
              <a:spLocks noChangeArrowheads="1"/>
            </p:cNvSpPr>
            <p:nvPr/>
          </p:nvSpPr>
          <p:spPr bwMode="auto">
            <a:xfrm>
              <a:off x="2537" y="2521"/>
              <a:ext cx="1362" cy="137"/>
            </a:xfrm>
            <a:prstGeom prst="rect">
              <a:avLst/>
            </a:prstGeom>
            <a:noFill/>
            <a:ln w="9525">
              <a:noFill/>
              <a:miter lim="800000"/>
              <a:headEnd/>
              <a:tailEnd/>
            </a:ln>
          </p:spPr>
          <p:txBody>
            <a:bodyPr wrap="none" anchor="ctr"/>
            <a:lstStyle/>
            <a:p>
              <a:pPr algn="ctr"/>
              <a:r>
                <a:rPr lang="en-AU" sz="1200" dirty="0">
                  <a:latin typeface="Calibri" pitchFamily="34" charset="0"/>
                </a:rPr>
                <a:t>Australian Equities</a:t>
              </a:r>
            </a:p>
          </p:txBody>
        </p:sp>
      </p:grpSp>
      <p:sp>
        <p:nvSpPr>
          <p:cNvPr id="209934" name="Rectangle 14"/>
          <p:cNvSpPr>
            <a:spLocks noChangeArrowheads="1"/>
          </p:cNvSpPr>
          <p:nvPr/>
        </p:nvSpPr>
        <p:spPr bwMode="auto">
          <a:xfrm>
            <a:off x="251520" y="1485032"/>
            <a:ext cx="4103687" cy="431800"/>
          </a:xfrm>
          <a:prstGeom prst="rect">
            <a:avLst/>
          </a:prstGeom>
          <a:solidFill>
            <a:schemeClr val="tx1">
              <a:lumMod val="75000"/>
              <a:lumOff val="25000"/>
            </a:schemeClr>
          </a:solidFill>
          <a:ln w="9525" algn="ctr">
            <a:noFill/>
            <a:miter lim="800000"/>
            <a:headEnd/>
            <a:tailEnd/>
          </a:ln>
          <a:effectLst/>
        </p:spPr>
        <p:txBody>
          <a:bodyPr wrap="none" anchor="ctr"/>
          <a:lstStyle/>
          <a:p>
            <a:pPr algn="ctr" fontAlgn="auto">
              <a:spcBef>
                <a:spcPts val="0"/>
              </a:spcBef>
              <a:spcAft>
                <a:spcPts val="0"/>
              </a:spcAft>
              <a:defRPr/>
            </a:pPr>
            <a:r>
              <a:rPr lang="en-AU" sz="2000" b="1" dirty="0">
                <a:solidFill>
                  <a:schemeClr val="bg1"/>
                </a:solidFill>
                <a:effectLst>
                  <a:outerShdw blurRad="38100" dist="38100" dir="2700000" algn="tl">
                    <a:srgbClr val="000000">
                      <a:alpha val="43137"/>
                    </a:srgbClr>
                  </a:outerShdw>
                </a:effectLst>
                <a:latin typeface="+mn-lt"/>
                <a:ea typeface="MS PGothic" pitchFamily="34" charset="-128"/>
                <a:cs typeface="Arial" pitchFamily="34" charset="0"/>
              </a:rPr>
              <a:t>2008 calendar returns</a:t>
            </a:r>
          </a:p>
        </p:txBody>
      </p:sp>
      <p:sp>
        <p:nvSpPr>
          <p:cNvPr id="1031" name="Rectangle 15"/>
          <p:cNvSpPr>
            <a:spLocks noChangeArrowheads="1"/>
          </p:cNvSpPr>
          <p:nvPr/>
        </p:nvSpPr>
        <p:spPr bwMode="auto">
          <a:xfrm>
            <a:off x="4860801" y="1485032"/>
            <a:ext cx="4103687" cy="431800"/>
          </a:xfrm>
          <a:prstGeom prst="rect">
            <a:avLst/>
          </a:prstGeom>
          <a:solidFill>
            <a:schemeClr val="tx1">
              <a:lumMod val="75000"/>
              <a:lumOff val="25000"/>
            </a:schemeClr>
          </a:solidFill>
          <a:ln w="9525" algn="ctr">
            <a:noFill/>
            <a:miter lim="800000"/>
            <a:headEnd/>
            <a:tailEnd/>
          </a:ln>
        </p:spPr>
        <p:txBody>
          <a:bodyPr wrap="none" anchor="ctr"/>
          <a:lstStyle/>
          <a:p>
            <a:pPr algn="ctr" fontAlgn="auto">
              <a:spcBef>
                <a:spcPts val="0"/>
              </a:spcBef>
              <a:spcAft>
                <a:spcPts val="0"/>
              </a:spcAft>
              <a:defRPr/>
            </a:pPr>
            <a:r>
              <a:rPr lang="en-AU" sz="2000" b="1" dirty="0">
                <a:solidFill>
                  <a:schemeClr val="bg1"/>
                </a:solidFill>
                <a:effectLst>
                  <a:outerShdw blurRad="38100" dist="38100" dir="2700000" algn="tl">
                    <a:srgbClr val="000000">
                      <a:alpha val="43137"/>
                    </a:srgbClr>
                  </a:outerShdw>
                </a:effectLst>
                <a:latin typeface="+mn-lt"/>
                <a:cs typeface="Arial" charset="0"/>
              </a:rPr>
              <a:t>2009 calendar returns</a:t>
            </a:r>
          </a:p>
        </p:txBody>
      </p:sp>
      <p:sp>
        <p:nvSpPr>
          <p:cNvPr id="1032" name="Rectangle 16"/>
          <p:cNvSpPr>
            <a:spLocks noChangeArrowheads="1"/>
          </p:cNvSpPr>
          <p:nvPr/>
        </p:nvSpPr>
        <p:spPr bwMode="auto">
          <a:xfrm>
            <a:off x="527050" y="6242050"/>
            <a:ext cx="4965700" cy="139700"/>
          </a:xfrm>
          <a:prstGeom prst="rect">
            <a:avLst/>
          </a:prstGeom>
          <a:noFill/>
          <a:ln w="12700">
            <a:noFill/>
            <a:miter lim="800000"/>
            <a:headEnd type="none" w="sm" len="sm"/>
            <a:tailEnd/>
          </a:ln>
        </p:spPr>
        <p:txBody>
          <a:bodyPr lIns="0" tIns="0" rIns="0" bIns="0" anchor="b">
            <a:spAutoFit/>
          </a:bodyPr>
          <a:lstStyle/>
          <a:p>
            <a:pPr defTabSz="912813" eaLnBrk="0" hangingPunct="0"/>
            <a:r>
              <a:rPr lang="en-AU" sz="900" dirty="0">
                <a:latin typeface="+mn-lt"/>
                <a:ea typeface="ヒラギノ角ゴ Pro W3"/>
                <a:cs typeface="Arial" charset="0"/>
              </a:rPr>
              <a:t>Source: S&amp;P, MSCI, UBS, Barclays Capital</a:t>
            </a:r>
            <a:endParaRPr lang="en-US" sz="900" dirty="0">
              <a:latin typeface="+mn-lt"/>
              <a:ea typeface="ヒラギノ角ゴ Pro W3"/>
              <a:cs typeface="Arial" charset="0"/>
            </a:endParaRPr>
          </a:p>
        </p:txBody>
      </p:sp>
      <p:sp>
        <p:nvSpPr>
          <p:cNvPr id="1033"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C136132F-976E-47AB-A269-E91B2BE2C60A}" type="slidenum">
              <a:rPr lang="en-AU" sz="900">
                <a:latin typeface="Calibri" pitchFamily="34" charset="0"/>
              </a:rPr>
              <a:pPr/>
              <a:t>25</a:t>
            </a:fld>
            <a:endParaRPr lang="en-AU" sz="900" dirty="0">
              <a:latin typeface="Calibri"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Different ways investors use ETFs</a:t>
            </a:r>
            <a:endParaRPr lang="en-AU" dirty="0"/>
          </a:p>
        </p:txBody>
      </p:sp>
      <p:sp>
        <p:nvSpPr>
          <p:cNvPr id="211971" name="Rectangle 3"/>
          <p:cNvSpPr>
            <a:spLocks noGrp="1" noChangeArrowheads="1"/>
          </p:cNvSpPr>
          <p:nvPr>
            <p:ph idx="1"/>
          </p:nvPr>
        </p:nvSpPr>
        <p:spPr>
          <a:xfrm>
            <a:off x="230832" y="1484784"/>
            <a:ext cx="8229600" cy="4353347"/>
          </a:xfrm>
          <a:solidFill>
            <a:srgbClr val="FFFFFF"/>
          </a:solidFill>
        </p:spPr>
        <p:txBody>
          <a:bodyPr rtlCol="0">
            <a:normAutofit lnSpcReduction="10000"/>
          </a:bodyPr>
          <a:lstStyle/>
          <a:p>
            <a:pPr fontAlgn="auto">
              <a:lnSpc>
                <a:spcPct val="90000"/>
              </a:lnSpc>
              <a:spcAft>
                <a:spcPts val="0"/>
              </a:spcAft>
              <a:buFont typeface="Arial" pitchFamily="34" charset="0"/>
              <a:buNone/>
              <a:defRPr/>
            </a:pPr>
            <a:endParaRPr lang="en-AU" sz="2000" dirty="0" smtClean="0"/>
          </a:p>
          <a:p>
            <a:pPr fontAlgn="auto">
              <a:lnSpc>
                <a:spcPct val="90000"/>
              </a:lnSpc>
              <a:spcAft>
                <a:spcPts val="0"/>
              </a:spcAft>
              <a:buFont typeface="Arial" pitchFamily="34" charset="0"/>
              <a:buChar char="•"/>
              <a:defRPr/>
            </a:pPr>
            <a:r>
              <a:rPr lang="en-AU" sz="2000" dirty="0" smtClean="0"/>
              <a:t>In </a:t>
            </a:r>
            <a:r>
              <a:rPr lang="en-AU" sz="2000" b="1" dirty="0" smtClean="0"/>
              <a:t>Core-Satellite investing</a:t>
            </a:r>
          </a:p>
          <a:p>
            <a:pPr fontAlgn="auto">
              <a:lnSpc>
                <a:spcPct val="90000"/>
              </a:lnSpc>
              <a:spcAft>
                <a:spcPts val="600"/>
              </a:spcAft>
              <a:buFont typeface="Arial" charset="0"/>
              <a:buNone/>
              <a:defRPr/>
            </a:pPr>
            <a:r>
              <a:rPr lang="en-AU" sz="2000" b="1" dirty="0" smtClean="0">
                <a:solidFill>
                  <a:srgbClr val="800000"/>
                </a:solidFill>
              </a:rPr>
              <a:t>	</a:t>
            </a:r>
            <a:r>
              <a:rPr lang="en-AU" sz="1600" dirty="0" smtClean="0">
                <a:solidFill>
                  <a:srgbClr val="9E1B34"/>
                </a:solidFill>
              </a:rPr>
              <a:t>e.g. ETF as a patient core or satellite opportunity</a:t>
            </a:r>
          </a:p>
          <a:p>
            <a:pPr fontAlgn="auto">
              <a:lnSpc>
                <a:spcPct val="90000"/>
              </a:lnSpc>
              <a:spcAft>
                <a:spcPts val="0"/>
              </a:spcAft>
              <a:buFont typeface="Arial" charset="0"/>
              <a:buNone/>
              <a:defRPr/>
            </a:pPr>
            <a:endParaRPr lang="en-AU" sz="800" dirty="0" smtClean="0">
              <a:solidFill>
                <a:srgbClr val="800000"/>
              </a:solidFill>
            </a:endParaRPr>
          </a:p>
          <a:p>
            <a:pPr fontAlgn="auto">
              <a:lnSpc>
                <a:spcPct val="90000"/>
              </a:lnSpc>
              <a:spcAft>
                <a:spcPts val="0"/>
              </a:spcAft>
              <a:buFont typeface="Arial" pitchFamily="34" charset="0"/>
              <a:buChar char="•"/>
              <a:defRPr/>
            </a:pPr>
            <a:r>
              <a:rPr lang="en-AU" sz="2000" dirty="0" smtClean="0"/>
              <a:t>In securing a </a:t>
            </a:r>
            <a:r>
              <a:rPr lang="en-AU" sz="2000" b="1" dirty="0" smtClean="0"/>
              <a:t>diversified market exposure</a:t>
            </a:r>
          </a:p>
          <a:p>
            <a:pPr fontAlgn="auto">
              <a:lnSpc>
                <a:spcPct val="90000"/>
              </a:lnSpc>
              <a:spcAft>
                <a:spcPts val="600"/>
              </a:spcAft>
              <a:buFont typeface="Arial" charset="0"/>
              <a:buNone/>
              <a:defRPr/>
            </a:pPr>
            <a:r>
              <a:rPr lang="en-AU" sz="2000" dirty="0" smtClean="0"/>
              <a:t>	</a:t>
            </a:r>
            <a:r>
              <a:rPr lang="en-AU" sz="1600" dirty="0" smtClean="0">
                <a:solidFill>
                  <a:srgbClr val="9E1B34"/>
                </a:solidFill>
              </a:rPr>
              <a:t>e.g. directional view (long or short), rebalancing</a:t>
            </a:r>
          </a:p>
          <a:p>
            <a:pPr fontAlgn="auto">
              <a:lnSpc>
                <a:spcPct val="90000"/>
              </a:lnSpc>
              <a:spcAft>
                <a:spcPts val="0"/>
              </a:spcAft>
              <a:buFont typeface="Arial" charset="0"/>
              <a:buNone/>
              <a:defRPr/>
            </a:pPr>
            <a:endParaRPr lang="en-AU" sz="800" dirty="0" smtClean="0"/>
          </a:p>
          <a:p>
            <a:pPr fontAlgn="auto">
              <a:lnSpc>
                <a:spcPct val="90000"/>
              </a:lnSpc>
              <a:spcAft>
                <a:spcPts val="0"/>
              </a:spcAft>
              <a:buFont typeface="Arial" pitchFamily="34" charset="0"/>
              <a:buChar char="•"/>
              <a:defRPr/>
            </a:pPr>
            <a:r>
              <a:rPr lang="en-AU" sz="2000" dirty="0" smtClean="0"/>
              <a:t>As part of longer-term </a:t>
            </a:r>
            <a:r>
              <a:rPr lang="en-AU" sz="2000" b="1" dirty="0" smtClean="0"/>
              <a:t>buy-and-hold investing</a:t>
            </a:r>
          </a:p>
          <a:p>
            <a:pPr fontAlgn="auto">
              <a:lnSpc>
                <a:spcPct val="90000"/>
              </a:lnSpc>
              <a:spcAft>
                <a:spcPts val="600"/>
              </a:spcAft>
              <a:buFont typeface="Arial" charset="0"/>
              <a:buNone/>
              <a:defRPr/>
            </a:pPr>
            <a:r>
              <a:rPr lang="en-AU" sz="1600" dirty="0" smtClean="0"/>
              <a:t>	</a:t>
            </a:r>
            <a:r>
              <a:rPr lang="en-AU" sz="1600" dirty="0" smtClean="0">
                <a:solidFill>
                  <a:srgbClr val="9E1B34"/>
                </a:solidFill>
              </a:rPr>
              <a:t>e.g. securing of market exposure for extended periods</a:t>
            </a:r>
          </a:p>
          <a:p>
            <a:pPr fontAlgn="auto">
              <a:lnSpc>
                <a:spcPct val="90000"/>
              </a:lnSpc>
              <a:spcAft>
                <a:spcPts val="0"/>
              </a:spcAft>
              <a:buFont typeface="Arial" charset="0"/>
              <a:buNone/>
              <a:defRPr/>
            </a:pPr>
            <a:endParaRPr lang="en-AU" sz="800" dirty="0" smtClean="0"/>
          </a:p>
          <a:p>
            <a:pPr fontAlgn="auto">
              <a:lnSpc>
                <a:spcPct val="90000"/>
              </a:lnSpc>
              <a:spcAft>
                <a:spcPts val="0"/>
              </a:spcAft>
              <a:buFont typeface="Arial" pitchFamily="34" charset="0"/>
              <a:buChar char="•"/>
              <a:defRPr/>
            </a:pPr>
            <a:r>
              <a:rPr lang="en-AU" sz="2000" dirty="0" smtClean="0"/>
              <a:t>As part of shorter-term </a:t>
            </a:r>
            <a:r>
              <a:rPr lang="en-AU" sz="2000" b="1" dirty="0" smtClean="0"/>
              <a:t>market trading</a:t>
            </a:r>
          </a:p>
          <a:p>
            <a:pPr fontAlgn="auto">
              <a:lnSpc>
                <a:spcPct val="90000"/>
              </a:lnSpc>
              <a:spcAft>
                <a:spcPts val="600"/>
              </a:spcAft>
              <a:buFont typeface="Arial" charset="0"/>
              <a:buNone/>
              <a:defRPr/>
            </a:pPr>
            <a:r>
              <a:rPr lang="en-AU" sz="2000" dirty="0" smtClean="0"/>
              <a:t>	</a:t>
            </a:r>
            <a:r>
              <a:rPr lang="en-AU" sz="1600" dirty="0" smtClean="0">
                <a:solidFill>
                  <a:srgbClr val="9E1B34"/>
                </a:solidFill>
              </a:rPr>
              <a:t>e.g. implement thematic idea such as dividends, interim beta</a:t>
            </a:r>
          </a:p>
          <a:p>
            <a:pPr fontAlgn="auto">
              <a:lnSpc>
                <a:spcPct val="90000"/>
              </a:lnSpc>
              <a:spcAft>
                <a:spcPts val="0"/>
              </a:spcAft>
              <a:buFont typeface="Arial" charset="0"/>
              <a:buNone/>
              <a:defRPr/>
            </a:pPr>
            <a:endParaRPr lang="en-AU" sz="800" dirty="0" smtClean="0"/>
          </a:p>
          <a:p>
            <a:pPr fontAlgn="auto">
              <a:lnSpc>
                <a:spcPct val="90000"/>
              </a:lnSpc>
              <a:spcAft>
                <a:spcPts val="0"/>
              </a:spcAft>
              <a:buFont typeface="Arial" pitchFamily="34" charset="0"/>
              <a:buChar char="•"/>
              <a:defRPr/>
            </a:pPr>
            <a:r>
              <a:rPr lang="en-AU" sz="2000" dirty="0" smtClean="0"/>
              <a:t>As an </a:t>
            </a:r>
            <a:r>
              <a:rPr lang="en-AU" sz="2000" b="1" dirty="0" smtClean="0"/>
              <a:t>alternative</a:t>
            </a:r>
            <a:r>
              <a:rPr lang="en-AU" sz="2000" dirty="0" smtClean="0"/>
              <a:t> to other institutional instruments</a:t>
            </a:r>
          </a:p>
          <a:p>
            <a:pPr fontAlgn="auto">
              <a:lnSpc>
                <a:spcPct val="90000"/>
              </a:lnSpc>
              <a:spcAft>
                <a:spcPts val="0"/>
              </a:spcAft>
              <a:buFont typeface="Arial" charset="0"/>
              <a:buNone/>
              <a:defRPr/>
            </a:pPr>
            <a:r>
              <a:rPr lang="en-AU" sz="2000" dirty="0" smtClean="0"/>
              <a:t>	</a:t>
            </a:r>
            <a:r>
              <a:rPr lang="en-AU" sz="1600" dirty="0" smtClean="0">
                <a:solidFill>
                  <a:srgbClr val="9E1B34"/>
                </a:solidFill>
              </a:rPr>
              <a:t>e.g. futures, cash management</a:t>
            </a:r>
            <a:r>
              <a:rPr lang="en-AU" sz="2000" dirty="0" smtClean="0">
                <a:solidFill>
                  <a:srgbClr val="9E1B34"/>
                </a:solidFill>
              </a:rPr>
              <a:t> </a:t>
            </a:r>
          </a:p>
        </p:txBody>
      </p:sp>
      <p:sp>
        <p:nvSpPr>
          <p:cNvPr id="64514"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4B61D207-4FEF-46E5-876A-50FAB153AB1C}" type="slidenum">
              <a:rPr lang="en-AU" sz="900">
                <a:latin typeface="Calibri" pitchFamily="34" charset="0"/>
              </a:rPr>
              <a:pPr/>
              <a:t>26</a:t>
            </a:fld>
            <a:endParaRPr lang="en-AU" sz="9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1971">
                                            <p:bg/>
                                          </p:spTgt>
                                        </p:tgtEl>
                                        <p:attrNameLst>
                                          <p:attrName>style.visibility</p:attrName>
                                        </p:attrNameLst>
                                      </p:cBhvr>
                                      <p:to>
                                        <p:strVal val="visible"/>
                                      </p:to>
                                    </p:set>
                                    <p:animEffect transition="in" filter="blinds(horizontal)">
                                      <p:cBhvr>
                                        <p:cTn id="7" dur="500"/>
                                        <p:tgtEl>
                                          <p:spTgt spid="211971">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1971">
                                            <p:txEl>
                                              <p:pRg st="1" end="1"/>
                                            </p:txEl>
                                          </p:spTgt>
                                        </p:tgtEl>
                                        <p:attrNameLst>
                                          <p:attrName>style.visibility</p:attrName>
                                        </p:attrNameLst>
                                      </p:cBhvr>
                                      <p:to>
                                        <p:strVal val="visible"/>
                                      </p:to>
                                    </p:set>
                                    <p:animEffect transition="in" filter="blinds(horizontal)">
                                      <p:cBhvr>
                                        <p:cTn id="12" dur="500"/>
                                        <p:tgtEl>
                                          <p:spTgt spid="211971">
                                            <p:txEl>
                                              <p:pRg st="1" end="1"/>
                                            </p:txEl>
                                          </p:spTgt>
                                        </p:tgtEl>
                                      </p:cBhvr>
                                    </p:animEffect>
                                  </p:childTnLst>
                                </p:cTn>
                              </p:par>
                            </p:childTnLst>
                          </p:cTn>
                        </p:par>
                        <p:par>
                          <p:cTn id="13" fill="hold">
                            <p:stCondLst>
                              <p:cond delay="500"/>
                            </p:stCondLst>
                            <p:childTnLst>
                              <p:par>
                                <p:cTn id="14" presetID="3" presetClass="entr" presetSubtype="10" fill="hold" grpId="0" nodeType="afterEffect">
                                  <p:stCondLst>
                                    <p:cond delay="1500"/>
                                  </p:stCondLst>
                                  <p:childTnLst>
                                    <p:set>
                                      <p:cBhvr>
                                        <p:cTn id="15" dur="1" fill="hold">
                                          <p:stCondLst>
                                            <p:cond delay="0"/>
                                          </p:stCondLst>
                                        </p:cTn>
                                        <p:tgtEl>
                                          <p:spTgt spid="211971">
                                            <p:txEl>
                                              <p:pRg st="2" end="2"/>
                                            </p:txEl>
                                          </p:spTgt>
                                        </p:tgtEl>
                                        <p:attrNameLst>
                                          <p:attrName>style.visibility</p:attrName>
                                        </p:attrNameLst>
                                      </p:cBhvr>
                                      <p:to>
                                        <p:strVal val="visible"/>
                                      </p:to>
                                    </p:set>
                                    <p:animEffect transition="in" filter="blinds(horizontal)">
                                      <p:cBhvr>
                                        <p:cTn id="16" dur="500"/>
                                        <p:tgtEl>
                                          <p:spTgt spid="211971">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11971">
                                            <p:txEl>
                                              <p:pRg st="4" end="4"/>
                                            </p:txEl>
                                          </p:spTgt>
                                        </p:tgtEl>
                                        <p:attrNameLst>
                                          <p:attrName>style.visibility</p:attrName>
                                        </p:attrNameLst>
                                      </p:cBhvr>
                                      <p:to>
                                        <p:strVal val="visible"/>
                                      </p:to>
                                    </p:set>
                                    <p:animEffect transition="in" filter="blinds(horizontal)">
                                      <p:cBhvr>
                                        <p:cTn id="21" dur="500"/>
                                        <p:tgtEl>
                                          <p:spTgt spid="211971">
                                            <p:txEl>
                                              <p:pRg st="4" end="4"/>
                                            </p:txEl>
                                          </p:spTgt>
                                        </p:tgtEl>
                                      </p:cBhvr>
                                    </p:animEffect>
                                  </p:childTnLst>
                                </p:cTn>
                              </p:par>
                            </p:childTnLst>
                          </p:cTn>
                        </p:par>
                        <p:par>
                          <p:cTn id="22" fill="hold">
                            <p:stCondLst>
                              <p:cond delay="500"/>
                            </p:stCondLst>
                            <p:childTnLst>
                              <p:par>
                                <p:cTn id="23" presetID="3" presetClass="entr" presetSubtype="10" fill="hold" grpId="0" nodeType="afterEffect">
                                  <p:stCondLst>
                                    <p:cond delay="1500"/>
                                  </p:stCondLst>
                                  <p:childTnLst>
                                    <p:set>
                                      <p:cBhvr>
                                        <p:cTn id="24" dur="1" fill="hold">
                                          <p:stCondLst>
                                            <p:cond delay="0"/>
                                          </p:stCondLst>
                                        </p:cTn>
                                        <p:tgtEl>
                                          <p:spTgt spid="211971">
                                            <p:txEl>
                                              <p:pRg st="5" end="5"/>
                                            </p:txEl>
                                          </p:spTgt>
                                        </p:tgtEl>
                                        <p:attrNameLst>
                                          <p:attrName>style.visibility</p:attrName>
                                        </p:attrNameLst>
                                      </p:cBhvr>
                                      <p:to>
                                        <p:strVal val="visible"/>
                                      </p:to>
                                    </p:set>
                                    <p:animEffect transition="in" filter="blinds(horizontal)">
                                      <p:cBhvr>
                                        <p:cTn id="25" dur="500"/>
                                        <p:tgtEl>
                                          <p:spTgt spid="211971">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11971">
                                            <p:txEl>
                                              <p:pRg st="7" end="7"/>
                                            </p:txEl>
                                          </p:spTgt>
                                        </p:tgtEl>
                                        <p:attrNameLst>
                                          <p:attrName>style.visibility</p:attrName>
                                        </p:attrNameLst>
                                      </p:cBhvr>
                                      <p:to>
                                        <p:strVal val="visible"/>
                                      </p:to>
                                    </p:set>
                                    <p:animEffect transition="in" filter="blinds(horizontal)">
                                      <p:cBhvr>
                                        <p:cTn id="30" dur="500"/>
                                        <p:tgtEl>
                                          <p:spTgt spid="211971">
                                            <p:txEl>
                                              <p:pRg st="7" end="7"/>
                                            </p:txEl>
                                          </p:spTgt>
                                        </p:tgtEl>
                                      </p:cBhvr>
                                    </p:animEffect>
                                  </p:childTnLst>
                                </p:cTn>
                              </p:par>
                            </p:childTnLst>
                          </p:cTn>
                        </p:par>
                        <p:par>
                          <p:cTn id="31" fill="hold">
                            <p:stCondLst>
                              <p:cond delay="500"/>
                            </p:stCondLst>
                            <p:childTnLst>
                              <p:par>
                                <p:cTn id="32" presetID="3" presetClass="entr" presetSubtype="10" fill="hold" grpId="0" nodeType="afterEffect">
                                  <p:stCondLst>
                                    <p:cond delay="1500"/>
                                  </p:stCondLst>
                                  <p:childTnLst>
                                    <p:set>
                                      <p:cBhvr>
                                        <p:cTn id="33" dur="1" fill="hold">
                                          <p:stCondLst>
                                            <p:cond delay="0"/>
                                          </p:stCondLst>
                                        </p:cTn>
                                        <p:tgtEl>
                                          <p:spTgt spid="211971">
                                            <p:txEl>
                                              <p:pRg st="8" end="8"/>
                                            </p:txEl>
                                          </p:spTgt>
                                        </p:tgtEl>
                                        <p:attrNameLst>
                                          <p:attrName>style.visibility</p:attrName>
                                        </p:attrNameLst>
                                      </p:cBhvr>
                                      <p:to>
                                        <p:strVal val="visible"/>
                                      </p:to>
                                    </p:set>
                                    <p:animEffect transition="in" filter="blinds(horizontal)">
                                      <p:cBhvr>
                                        <p:cTn id="34" dur="500"/>
                                        <p:tgtEl>
                                          <p:spTgt spid="211971">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11971">
                                            <p:txEl>
                                              <p:pRg st="10" end="10"/>
                                            </p:txEl>
                                          </p:spTgt>
                                        </p:tgtEl>
                                        <p:attrNameLst>
                                          <p:attrName>style.visibility</p:attrName>
                                        </p:attrNameLst>
                                      </p:cBhvr>
                                      <p:to>
                                        <p:strVal val="visible"/>
                                      </p:to>
                                    </p:set>
                                    <p:animEffect transition="in" filter="blinds(horizontal)">
                                      <p:cBhvr>
                                        <p:cTn id="39" dur="500"/>
                                        <p:tgtEl>
                                          <p:spTgt spid="211971">
                                            <p:txEl>
                                              <p:pRg st="10" end="10"/>
                                            </p:txEl>
                                          </p:spTgt>
                                        </p:tgtEl>
                                      </p:cBhvr>
                                    </p:animEffect>
                                  </p:childTnLst>
                                </p:cTn>
                              </p:par>
                            </p:childTnLst>
                          </p:cTn>
                        </p:par>
                        <p:par>
                          <p:cTn id="40" fill="hold">
                            <p:stCondLst>
                              <p:cond delay="500"/>
                            </p:stCondLst>
                            <p:childTnLst>
                              <p:par>
                                <p:cTn id="41" presetID="3" presetClass="entr" presetSubtype="10" fill="hold" grpId="0" nodeType="afterEffect">
                                  <p:stCondLst>
                                    <p:cond delay="1500"/>
                                  </p:stCondLst>
                                  <p:childTnLst>
                                    <p:set>
                                      <p:cBhvr>
                                        <p:cTn id="42" dur="1" fill="hold">
                                          <p:stCondLst>
                                            <p:cond delay="0"/>
                                          </p:stCondLst>
                                        </p:cTn>
                                        <p:tgtEl>
                                          <p:spTgt spid="211971">
                                            <p:txEl>
                                              <p:pRg st="11" end="11"/>
                                            </p:txEl>
                                          </p:spTgt>
                                        </p:tgtEl>
                                        <p:attrNameLst>
                                          <p:attrName>style.visibility</p:attrName>
                                        </p:attrNameLst>
                                      </p:cBhvr>
                                      <p:to>
                                        <p:strVal val="visible"/>
                                      </p:to>
                                    </p:set>
                                    <p:animEffect transition="in" filter="blinds(horizontal)">
                                      <p:cBhvr>
                                        <p:cTn id="43" dur="500"/>
                                        <p:tgtEl>
                                          <p:spTgt spid="211971">
                                            <p:txEl>
                                              <p:pRg st="11" end="1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11971">
                                            <p:txEl>
                                              <p:pRg st="13" end="13"/>
                                            </p:txEl>
                                          </p:spTgt>
                                        </p:tgtEl>
                                        <p:attrNameLst>
                                          <p:attrName>style.visibility</p:attrName>
                                        </p:attrNameLst>
                                      </p:cBhvr>
                                      <p:to>
                                        <p:strVal val="visible"/>
                                      </p:to>
                                    </p:set>
                                    <p:animEffect transition="in" filter="blinds(horizontal)">
                                      <p:cBhvr>
                                        <p:cTn id="48" dur="500"/>
                                        <p:tgtEl>
                                          <p:spTgt spid="211971">
                                            <p:txEl>
                                              <p:pRg st="13" end="13"/>
                                            </p:txEl>
                                          </p:spTgt>
                                        </p:tgtEl>
                                      </p:cBhvr>
                                    </p:animEffect>
                                  </p:childTnLst>
                                </p:cTn>
                              </p:par>
                            </p:childTnLst>
                          </p:cTn>
                        </p:par>
                        <p:par>
                          <p:cTn id="49" fill="hold">
                            <p:stCondLst>
                              <p:cond delay="500"/>
                            </p:stCondLst>
                            <p:childTnLst>
                              <p:par>
                                <p:cTn id="50" presetID="3" presetClass="entr" presetSubtype="10" fill="hold" grpId="0" nodeType="afterEffect">
                                  <p:stCondLst>
                                    <p:cond delay="1500"/>
                                  </p:stCondLst>
                                  <p:childTnLst>
                                    <p:set>
                                      <p:cBhvr>
                                        <p:cTn id="51" dur="1" fill="hold">
                                          <p:stCondLst>
                                            <p:cond delay="0"/>
                                          </p:stCondLst>
                                        </p:cTn>
                                        <p:tgtEl>
                                          <p:spTgt spid="211971">
                                            <p:txEl>
                                              <p:pRg st="14" end="14"/>
                                            </p:txEl>
                                          </p:spTgt>
                                        </p:tgtEl>
                                        <p:attrNameLst>
                                          <p:attrName>style.visibility</p:attrName>
                                        </p:attrNameLst>
                                      </p:cBhvr>
                                      <p:to>
                                        <p:strVal val="visible"/>
                                      </p:to>
                                    </p:set>
                                    <p:animEffect transition="in" filter="blinds(horizontal)">
                                      <p:cBhvr>
                                        <p:cTn id="52" dur="500"/>
                                        <p:tgtEl>
                                          <p:spTgt spid="211971">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1"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ChangeArrowheads="1"/>
          </p:cNvSpPr>
          <p:nvPr/>
        </p:nvSpPr>
        <p:spPr bwMode="auto">
          <a:xfrm>
            <a:off x="358775" y="1989138"/>
            <a:ext cx="8245475" cy="431800"/>
          </a:xfrm>
          <a:prstGeom prst="rect">
            <a:avLst/>
          </a:prstGeom>
          <a:solidFill>
            <a:srgbClr val="595959"/>
          </a:solidFill>
          <a:ln w="9525" algn="ctr">
            <a:noFill/>
            <a:miter lim="800000"/>
            <a:headEnd/>
            <a:tailEnd/>
          </a:ln>
        </p:spPr>
        <p:txBody>
          <a:bodyPr wrap="none" anchor="ctr"/>
          <a:lstStyle/>
          <a:p>
            <a:pPr algn="ctr"/>
            <a:r>
              <a:rPr lang="en-NZ" b="1" dirty="0">
                <a:solidFill>
                  <a:schemeClr val="bg1"/>
                </a:solidFill>
                <a:latin typeface="Calibri" pitchFamily="34" charset="0"/>
              </a:rPr>
              <a:t>Implementing your portfolio strategy</a:t>
            </a:r>
            <a:endParaRPr lang="en-AU" b="1" dirty="0">
              <a:solidFill>
                <a:schemeClr val="bg1"/>
              </a:solidFill>
              <a:latin typeface="Calibri" pitchFamily="34" charset="0"/>
            </a:endParaRPr>
          </a:p>
        </p:txBody>
      </p:sp>
      <p:grpSp>
        <p:nvGrpSpPr>
          <p:cNvPr id="66562" name="Group 5"/>
          <p:cNvGrpSpPr>
            <a:grpSpLocks/>
          </p:cNvGrpSpPr>
          <p:nvPr/>
        </p:nvGrpSpPr>
        <p:grpSpPr bwMode="auto">
          <a:xfrm>
            <a:off x="395288" y="2420938"/>
            <a:ext cx="4176712" cy="1944687"/>
            <a:chOff x="340" y="1979"/>
            <a:chExt cx="2631" cy="1225"/>
          </a:xfrm>
        </p:grpSpPr>
        <p:sp>
          <p:nvSpPr>
            <p:cNvPr id="66578" name="Rectangle 6"/>
            <p:cNvSpPr>
              <a:spLocks noChangeArrowheads="1"/>
            </p:cNvSpPr>
            <p:nvPr/>
          </p:nvSpPr>
          <p:spPr bwMode="auto">
            <a:xfrm>
              <a:off x="340" y="2478"/>
              <a:ext cx="1542" cy="726"/>
            </a:xfrm>
            <a:prstGeom prst="rect">
              <a:avLst/>
            </a:prstGeom>
            <a:solidFill>
              <a:srgbClr val="80A1B5"/>
            </a:solidFill>
            <a:ln w="9525">
              <a:solidFill>
                <a:srgbClr val="000000"/>
              </a:solidFill>
              <a:miter lim="800000"/>
              <a:headEnd/>
              <a:tailEnd/>
            </a:ln>
          </p:spPr>
          <p:txBody>
            <a:bodyPr anchor="ctr"/>
            <a:lstStyle/>
            <a:p>
              <a:pPr algn="ctr"/>
              <a:r>
                <a:rPr lang="en-AU" b="1" dirty="0">
                  <a:solidFill>
                    <a:schemeClr val="bg1"/>
                  </a:solidFill>
                  <a:latin typeface="Calibri" pitchFamily="34" charset="0"/>
                </a:rPr>
                <a:t>Direct </a:t>
              </a:r>
              <a:r>
                <a:rPr lang="en-AU" b="1" dirty="0" smtClean="0">
                  <a:solidFill>
                    <a:schemeClr val="bg1"/>
                  </a:solidFill>
                  <a:latin typeface="Calibri" pitchFamily="34" charset="0"/>
                </a:rPr>
                <a:t>Investments</a:t>
              </a:r>
            </a:p>
            <a:p>
              <a:pPr algn="ctr"/>
              <a:r>
                <a:rPr lang="en-US" b="1" dirty="0" smtClean="0">
                  <a:solidFill>
                    <a:schemeClr val="bg1"/>
                  </a:solidFill>
                  <a:latin typeface="Calibri" pitchFamily="34" charset="0"/>
                </a:rPr>
                <a:t>(shares/property/TDs)</a:t>
              </a:r>
              <a:endParaRPr lang="en-AU" b="1" dirty="0">
                <a:solidFill>
                  <a:schemeClr val="bg1"/>
                </a:solidFill>
                <a:latin typeface="Calibri" pitchFamily="34" charset="0"/>
              </a:endParaRPr>
            </a:p>
          </p:txBody>
        </p:sp>
        <p:cxnSp>
          <p:nvCxnSpPr>
            <p:cNvPr id="66579" name="AutoShape 7"/>
            <p:cNvCxnSpPr>
              <a:cxnSpLocks noChangeShapeType="1"/>
              <a:endCxn id="66578" idx="0"/>
            </p:cNvCxnSpPr>
            <p:nvPr/>
          </p:nvCxnSpPr>
          <p:spPr bwMode="auto">
            <a:xfrm rot="5400000">
              <a:off x="1791" y="1299"/>
              <a:ext cx="499" cy="1860"/>
            </a:xfrm>
            <a:prstGeom prst="bentConnector3">
              <a:avLst>
                <a:gd name="adj1" fmla="val 49898"/>
              </a:avLst>
            </a:prstGeom>
            <a:noFill/>
            <a:ln w="38100">
              <a:solidFill>
                <a:schemeClr val="tx1"/>
              </a:solidFill>
              <a:miter lim="800000"/>
              <a:headEnd/>
              <a:tailEnd type="triangle" w="med" len="med"/>
            </a:ln>
          </p:spPr>
        </p:cxnSp>
      </p:grpSp>
      <p:sp>
        <p:nvSpPr>
          <p:cNvPr id="66563" name="Rectangle 8"/>
          <p:cNvSpPr>
            <a:spLocks noChangeArrowheads="1"/>
          </p:cNvSpPr>
          <p:nvPr/>
        </p:nvSpPr>
        <p:spPr bwMode="auto">
          <a:xfrm>
            <a:off x="395288" y="4365625"/>
            <a:ext cx="2447925" cy="647700"/>
          </a:xfrm>
          <a:prstGeom prst="rect">
            <a:avLst/>
          </a:prstGeom>
          <a:noFill/>
          <a:ln w="9525">
            <a:noFill/>
            <a:miter lim="800000"/>
            <a:headEnd/>
            <a:tailEnd/>
          </a:ln>
        </p:spPr>
        <p:txBody>
          <a:bodyPr/>
          <a:lstStyle/>
          <a:p>
            <a:pPr marL="173038" indent="-173038"/>
            <a:r>
              <a:rPr lang="en-AU" sz="1200" dirty="0">
                <a:solidFill>
                  <a:schemeClr val="hlink"/>
                </a:solidFill>
                <a:latin typeface="Calibri" pitchFamily="34" charset="0"/>
              </a:rPr>
              <a:t>  </a:t>
            </a:r>
          </a:p>
        </p:txBody>
      </p:sp>
      <p:grpSp>
        <p:nvGrpSpPr>
          <p:cNvPr id="3" name="Group 9"/>
          <p:cNvGrpSpPr>
            <a:grpSpLocks/>
          </p:cNvGrpSpPr>
          <p:nvPr/>
        </p:nvGrpSpPr>
        <p:grpSpPr bwMode="auto">
          <a:xfrm>
            <a:off x="3348038" y="2420938"/>
            <a:ext cx="2447925" cy="2592387"/>
            <a:chOff x="2200" y="1979"/>
            <a:chExt cx="1542" cy="1633"/>
          </a:xfrm>
        </p:grpSpPr>
        <p:grpSp>
          <p:nvGrpSpPr>
            <p:cNvPr id="66574" name="Group 10"/>
            <p:cNvGrpSpPr>
              <a:grpSpLocks/>
            </p:cNvGrpSpPr>
            <p:nvPr/>
          </p:nvGrpSpPr>
          <p:grpSpPr bwMode="auto">
            <a:xfrm>
              <a:off x="2200" y="1979"/>
              <a:ext cx="1542" cy="1225"/>
              <a:chOff x="2200" y="1979"/>
              <a:chExt cx="1542" cy="1225"/>
            </a:xfrm>
          </p:grpSpPr>
          <p:sp>
            <p:nvSpPr>
              <p:cNvPr id="28689" name="Rectangle 11"/>
              <p:cNvSpPr>
                <a:spLocks noChangeArrowheads="1"/>
              </p:cNvSpPr>
              <p:nvPr/>
            </p:nvSpPr>
            <p:spPr bwMode="auto">
              <a:xfrm>
                <a:off x="2200" y="2478"/>
                <a:ext cx="1542" cy="726"/>
              </a:xfrm>
              <a:prstGeom prst="rect">
                <a:avLst/>
              </a:prstGeom>
              <a:solidFill>
                <a:schemeClr val="bg1">
                  <a:lumMod val="85000"/>
                </a:schemeClr>
              </a:solidFill>
              <a:ln w="9525">
                <a:solidFill>
                  <a:srgbClr val="000000"/>
                </a:solidFill>
                <a:miter lim="800000"/>
                <a:headEnd/>
                <a:tailEnd/>
              </a:ln>
            </p:spPr>
            <p:txBody>
              <a:bodyPr anchor="ctr"/>
              <a:lstStyle/>
              <a:p>
                <a:pPr algn="ctr" fontAlgn="auto">
                  <a:spcBef>
                    <a:spcPts val="0"/>
                  </a:spcBef>
                  <a:spcAft>
                    <a:spcPts val="0"/>
                  </a:spcAft>
                  <a:defRPr/>
                </a:pPr>
                <a:r>
                  <a:rPr lang="en-AU" b="1" dirty="0">
                    <a:solidFill>
                      <a:schemeClr val="tx1">
                        <a:lumMod val="75000"/>
                        <a:lumOff val="25000"/>
                      </a:schemeClr>
                    </a:solidFill>
                    <a:latin typeface="+mn-lt"/>
                  </a:rPr>
                  <a:t>Managed Funds</a:t>
                </a:r>
              </a:p>
            </p:txBody>
          </p:sp>
          <p:cxnSp>
            <p:nvCxnSpPr>
              <p:cNvPr id="66577" name="AutoShape 12"/>
              <p:cNvCxnSpPr>
                <a:cxnSpLocks noChangeShapeType="1"/>
                <a:endCxn id="28689" idx="0"/>
              </p:cNvCxnSpPr>
              <p:nvPr/>
            </p:nvCxnSpPr>
            <p:spPr bwMode="auto">
              <a:xfrm rot="5400000">
                <a:off x="2721" y="2229"/>
                <a:ext cx="499" cy="0"/>
              </a:xfrm>
              <a:prstGeom prst="straightConnector1">
                <a:avLst/>
              </a:prstGeom>
              <a:noFill/>
              <a:ln w="38100">
                <a:solidFill>
                  <a:schemeClr val="tx1"/>
                </a:solidFill>
                <a:round/>
                <a:headEnd/>
                <a:tailEnd type="triangle" w="med" len="med"/>
              </a:ln>
            </p:spPr>
          </p:cxnSp>
        </p:grpSp>
        <p:sp>
          <p:nvSpPr>
            <p:cNvPr id="66575" name="Rectangle 13"/>
            <p:cNvSpPr>
              <a:spLocks noChangeArrowheads="1"/>
            </p:cNvSpPr>
            <p:nvPr/>
          </p:nvSpPr>
          <p:spPr bwMode="auto">
            <a:xfrm>
              <a:off x="2200" y="3204"/>
              <a:ext cx="1542" cy="408"/>
            </a:xfrm>
            <a:prstGeom prst="rect">
              <a:avLst/>
            </a:prstGeom>
            <a:noFill/>
            <a:ln w="9525">
              <a:noFill/>
              <a:miter lim="800000"/>
              <a:headEnd/>
              <a:tailEnd/>
            </a:ln>
          </p:spPr>
          <p:txBody>
            <a:bodyPr/>
            <a:lstStyle/>
            <a:p>
              <a:pPr marL="173038" indent="-173038"/>
              <a:r>
                <a:rPr lang="en-AU" sz="1200" dirty="0">
                  <a:solidFill>
                    <a:schemeClr val="hlink"/>
                  </a:solidFill>
                  <a:latin typeface="Calibri" pitchFamily="34" charset="0"/>
                </a:rPr>
                <a:t>  </a:t>
              </a:r>
            </a:p>
          </p:txBody>
        </p:sp>
      </p:grpSp>
      <p:grpSp>
        <p:nvGrpSpPr>
          <p:cNvPr id="5" name="Group 14"/>
          <p:cNvGrpSpPr>
            <a:grpSpLocks/>
          </p:cNvGrpSpPr>
          <p:nvPr/>
        </p:nvGrpSpPr>
        <p:grpSpPr bwMode="auto">
          <a:xfrm>
            <a:off x="4572000" y="2420938"/>
            <a:ext cx="4176713" cy="2592387"/>
            <a:chOff x="2971" y="1979"/>
            <a:chExt cx="2631" cy="1633"/>
          </a:xfrm>
        </p:grpSpPr>
        <p:grpSp>
          <p:nvGrpSpPr>
            <p:cNvPr id="66570" name="Group 15"/>
            <p:cNvGrpSpPr>
              <a:grpSpLocks/>
            </p:cNvGrpSpPr>
            <p:nvPr/>
          </p:nvGrpSpPr>
          <p:grpSpPr bwMode="auto">
            <a:xfrm>
              <a:off x="2971" y="1979"/>
              <a:ext cx="2631" cy="1225"/>
              <a:chOff x="2971" y="1979"/>
              <a:chExt cx="2631" cy="1225"/>
            </a:xfrm>
          </p:grpSpPr>
          <p:sp>
            <p:nvSpPr>
              <p:cNvPr id="66572" name="Rectangle 16"/>
              <p:cNvSpPr>
                <a:spLocks noChangeArrowheads="1"/>
              </p:cNvSpPr>
              <p:nvPr/>
            </p:nvSpPr>
            <p:spPr bwMode="auto">
              <a:xfrm>
                <a:off x="4060" y="2478"/>
                <a:ext cx="1542" cy="726"/>
              </a:xfrm>
              <a:prstGeom prst="rect">
                <a:avLst/>
              </a:prstGeom>
              <a:solidFill>
                <a:srgbClr val="9D1B33"/>
              </a:solidFill>
              <a:ln w="9525">
                <a:solidFill>
                  <a:srgbClr val="000000"/>
                </a:solidFill>
                <a:miter lim="800000"/>
                <a:headEnd/>
                <a:tailEnd/>
              </a:ln>
            </p:spPr>
            <p:txBody>
              <a:bodyPr anchor="ctr"/>
              <a:lstStyle/>
              <a:p>
                <a:pPr algn="ctr"/>
                <a:r>
                  <a:rPr lang="en-AU" b="1" dirty="0">
                    <a:solidFill>
                      <a:schemeClr val="bg1"/>
                    </a:solidFill>
                    <a:latin typeface="Calibri" pitchFamily="34" charset="0"/>
                  </a:rPr>
                  <a:t>ETFs </a:t>
                </a:r>
              </a:p>
              <a:p>
                <a:pPr algn="ctr"/>
                <a:r>
                  <a:rPr lang="en-AU" b="1" dirty="0">
                    <a:solidFill>
                      <a:schemeClr val="bg1"/>
                    </a:solidFill>
                    <a:latin typeface="Calibri" pitchFamily="34" charset="0"/>
                  </a:rPr>
                  <a:t>+ </a:t>
                </a:r>
              </a:p>
              <a:p>
                <a:pPr algn="ctr"/>
                <a:r>
                  <a:rPr lang="en-AU" b="1" dirty="0">
                    <a:solidFill>
                      <a:schemeClr val="bg1"/>
                    </a:solidFill>
                    <a:latin typeface="Calibri" pitchFamily="34" charset="0"/>
                  </a:rPr>
                  <a:t>Shares</a:t>
                </a:r>
              </a:p>
            </p:txBody>
          </p:sp>
          <p:cxnSp>
            <p:nvCxnSpPr>
              <p:cNvPr id="66573" name="AutoShape 17"/>
              <p:cNvCxnSpPr>
                <a:cxnSpLocks noChangeShapeType="1"/>
                <a:endCxn id="66572" idx="0"/>
              </p:cNvCxnSpPr>
              <p:nvPr/>
            </p:nvCxnSpPr>
            <p:spPr bwMode="auto">
              <a:xfrm rot="16200000" flipH="1">
                <a:off x="3651" y="1299"/>
                <a:ext cx="499" cy="1860"/>
              </a:xfrm>
              <a:prstGeom prst="bentConnector3">
                <a:avLst>
                  <a:gd name="adj1" fmla="val 49898"/>
                </a:avLst>
              </a:prstGeom>
              <a:noFill/>
              <a:ln w="38100">
                <a:solidFill>
                  <a:schemeClr val="tx1"/>
                </a:solidFill>
                <a:miter lim="800000"/>
                <a:headEnd/>
                <a:tailEnd type="triangle" w="med" len="med"/>
              </a:ln>
            </p:spPr>
          </p:cxnSp>
        </p:grpSp>
        <p:sp>
          <p:nvSpPr>
            <p:cNvPr id="66571" name="Rectangle 18"/>
            <p:cNvSpPr>
              <a:spLocks noChangeArrowheads="1"/>
            </p:cNvSpPr>
            <p:nvPr/>
          </p:nvSpPr>
          <p:spPr bwMode="auto">
            <a:xfrm>
              <a:off x="4059" y="3204"/>
              <a:ext cx="1542" cy="408"/>
            </a:xfrm>
            <a:prstGeom prst="rect">
              <a:avLst/>
            </a:prstGeom>
            <a:noFill/>
            <a:ln w="9525">
              <a:noFill/>
              <a:miter lim="800000"/>
              <a:headEnd/>
              <a:tailEnd/>
            </a:ln>
          </p:spPr>
          <p:txBody>
            <a:bodyPr/>
            <a:lstStyle/>
            <a:p>
              <a:pPr marL="173038" indent="-173038"/>
              <a:r>
                <a:rPr lang="en-AU" sz="1200" dirty="0">
                  <a:solidFill>
                    <a:schemeClr val="hlink"/>
                  </a:solidFill>
                  <a:latin typeface="Calibri" pitchFamily="34" charset="0"/>
                </a:rPr>
                <a:t> </a:t>
              </a:r>
            </a:p>
          </p:txBody>
        </p:sp>
      </p:grpSp>
      <p:sp>
        <p:nvSpPr>
          <p:cNvPr id="66566" name="Line 19"/>
          <p:cNvSpPr>
            <a:spLocks noChangeShapeType="1"/>
          </p:cNvSpPr>
          <p:nvPr/>
        </p:nvSpPr>
        <p:spPr bwMode="auto">
          <a:xfrm>
            <a:off x="395288" y="5516563"/>
            <a:ext cx="8353425" cy="0"/>
          </a:xfrm>
          <a:prstGeom prst="line">
            <a:avLst/>
          </a:prstGeom>
          <a:noFill/>
          <a:ln w="57150">
            <a:solidFill>
              <a:srgbClr val="B2B2B2"/>
            </a:solidFill>
            <a:round/>
            <a:headEnd type="triangle" w="med" len="med"/>
            <a:tailEnd type="triangle" w="med" len="med"/>
          </a:ln>
        </p:spPr>
        <p:txBody>
          <a:bodyPr/>
          <a:lstStyle/>
          <a:p>
            <a:endParaRPr lang="en-US" dirty="0"/>
          </a:p>
        </p:txBody>
      </p:sp>
      <p:sp>
        <p:nvSpPr>
          <p:cNvPr id="66567" name="Rectangle 20"/>
          <p:cNvSpPr>
            <a:spLocks noChangeArrowheads="1"/>
          </p:cNvSpPr>
          <p:nvPr/>
        </p:nvSpPr>
        <p:spPr bwMode="auto">
          <a:xfrm>
            <a:off x="755650" y="5516563"/>
            <a:ext cx="1439863" cy="431800"/>
          </a:xfrm>
          <a:prstGeom prst="rect">
            <a:avLst/>
          </a:prstGeom>
          <a:noFill/>
          <a:ln w="9525">
            <a:noFill/>
            <a:miter lim="800000"/>
            <a:headEnd/>
            <a:tailEnd/>
          </a:ln>
        </p:spPr>
        <p:txBody>
          <a:bodyPr wrap="none" anchor="ctr"/>
          <a:lstStyle/>
          <a:p>
            <a:endParaRPr lang="en-AU" sz="2000" dirty="0">
              <a:solidFill>
                <a:srgbClr val="595959"/>
              </a:solidFill>
              <a:latin typeface="Calibri" pitchFamily="34" charset="0"/>
            </a:endParaRPr>
          </a:p>
        </p:txBody>
      </p:sp>
      <p:sp>
        <p:nvSpPr>
          <p:cNvPr id="66569"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6B59A1CA-E7AA-4CB9-A401-3F7CFFE72BDF}" type="slidenum">
              <a:rPr lang="en-AU" sz="900">
                <a:latin typeface="Calibri" pitchFamily="34" charset="0"/>
              </a:rPr>
              <a:pPr/>
              <a:t>27</a:t>
            </a:fld>
            <a:endParaRPr lang="en-AU" sz="900" dirty="0">
              <a:latin typeface="Calibri" pitchFamily="34" charset="0"/>
            </a:endParaRPr>
          </a:p>
        </p:txBody>
      </p:sp>
      <p:sp>
        <p:nvSpPr>
          <p:cNvPr id="21" name="Title 20"/>
          <p:cNvSpPr>
            <a:spLocks noGrp="1"/>
          </p:cNvSpPr>
          <p:nvPr>
            <p:ph type="title"/>
          </p:nvPr>
        </p:nvSpPr>
        <p:spPr/>
        <p:txBody>
          <a:bodyPr/>
          <a:lstStyle/>
          <a:p>
            <a:r>
              <a:rPr lang="en-US" dirty="0" smtClean="0"/>
              <a:t>So what are the options?</a:t>
            </a:r>
            <a:endParaRPr lang="en-A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4"/>
          <p:cNvSpPr>
            <a:spLocks/>
          </p:cNvSpPr>
          <p:nvPr/>
        </p:nvSpPr>
        <p:spPr bwMode="auto">
          <a:xfrm>
            <a:off x="228600" y="2032000"/>
            <a:ext cx="8686800" cy="3700463"/>
          </a:xfrm>
          <a:prstGeom prst="rect">
            <a:avLst/>
          </a:prstGeom>
          <a:noFill/>
          <a:ln w="9525">
            <a:noFill/>
            <a:miter lim="800000"/>
            <a:headEnd/>
            <a:tailEnd/>
          </a:ln>
        </p:spPr>
        <p:txBody>
          <a:bodyPr/>
          <a:lstStyle/>
          <a:p>
            <a:pPr marL="342900" indent="-342900" eaLnBrk="0" hangingPunct="0">
              <a:spcBef>
                <a:spcPct val="20000"/>
              </a:spcBef>
              <a:buClr>
                <a:schemeClr val="tx1"/>
              </a:buClr>
              <a:buFont typeface="Arial" charset="0"/>
              <a:buChar char="•"/>
            </a:pPr>
            <a:r>
              <a:rPr lang="en-GB" sz="2200" dirty="0" smtClean="0">
                <a:latin typeface="Calibri" pitchFamily="34" charset="0"/>
              </a:rPr>
              <a:t>What?</a:t>
            </a:r>
            <a:endParaRPr lang="en-GB" sz="2200" dirty="0">
              <a:latin typeface="Calibri" pitchFamily="34" charset="0"/>
            </a:endParaRPr>
          </a:p>
          <a:p>
            <a:pPr marL="742950" lvl="1" indent="-285750" eaLnBrk="0" hangingPunct="0">
              <a:spcBef>
                <a:spcPct val="20000"/>
              </a:spcBef>
              <a:buClr>
                <a:schemeClr val="tx1"/>
              </a:buClr>
              <a:buFont typeface="Arial" charset="0"/>
              <a:buChar char="–"/>
            </a:pPr>
            <a:r>
              <a:rPr lang="en-GB" dirty="0">
                <a:latin typeface="Calibri" pitchFamily="34" charset="0"/>
              </a:rPr>
              <a:t>A core-satellite strategy</a:t>
            </a:r>
          </a:p>
          <a:p>
            <a:pPr marL="742950" lvl="1" indent="-285750" eaLnBrk="0" hangingPunct="0">
              <a:spcBef>
                <a:spcPct val="20000"/>
              </a:spcBef>
              <a:buClr>
                <a:schemeClr val="tx1"/>
              </a:buClr>
              <a:buFont typeface="Arial" charset="0"/>
              <a:buChar char="–"/>
            </a:pPr>
            <a:r>
              <a:rPr lang="en-GB" dirty="0">
                <a:latin typeface="Calibri" pitchFamily="34" charset="0"/>
              </a:rPr>
              <a:t>Combining ETFs with actively managed funds, LICs or directly held shares</a:t>
            </a:r>
          </a:p>
          <a:p>
            <a:pPr marL="742950" lvl="1" indent="-285750" eaLnBrk="0" hangingPunct="0">
              <a:spcBef>
                <a:spcPct val="20000"/>
              </a:spcBef>
              <a:spcAft>
                <a:spcPts val="1200"/>
              </a:spcAft>
              <a:buClr>
                <a:schemeClr val="tx1"/>
              </a:buClr>
            </a:pPr>
            <a:endParaRPr lang="en-GB" dirty="0">
              <a:latin typeface="Calibri" pitchFamily="34" charset="0"/>
            </a:endParaRPr>
          </a:p>
          <a:p>
            <a:pPr marL="342900" indent="-342900" eaLnBrk="0" hangingPunct="0">
              <a:spcBef>
                <a:spcPct val="20000"/>
              </a:spcBef>
              <a:buClr>
                <a:schemeClr val="tx1"/>
              </a:buClr>
              <a:buFont typeface="Arial" charset="0"/>
              <a:buChar char="•"/>
            </a:pPr>
            <a:r>
              <a:rPr lang="en-GB" sz="2200" dirty="0">
                <a:latin typeface="Calibri" pitchFamily="34" charset="0"/>
              </a:rPr>
              <a:t>Why?</a:t>
            </a:r>
          </a:p>
          <a:p>
            <a:pPr marL="742950" lvl="1" indent="-285750" eaLnBrk="0" hangingPunct="0">
              <a:spcBef>
                <a:spcPct val="20000"/>
              </a:spcBef>
              <a:buClr>
                <a:schemeClr val="tx1"/>
              </a:buClr>
              <a:buFont typeface="Arial" charset="0"/>
              <a:buChar char="–"/>
            </a:pPr>
            <a:r>
              <a:rPr lang="en-GB" dirty="0">
                <a:latin typeface="Calibri" pitchFamily="34" charset="0"/>
              </a:rPr>
              <a:t>Provides investors with the opportunity for additional performance from their active positions but lowers the overall cost of the portfolio from a full active approach.</a:t>
            </a:r>
          </a:p>
          <a:p>
            <a:pPr marL="742950" lvl="1" indent="-285750" eaLnBrk="0" hangingPunct="0">
              <a:spcBef>
                <a:spcPct val="20000"/>
              </a:spcBef>
              <a:buClr>
                <a:schemeClr val="tx1"/>
              </a:buClr>
              <a:buFont typeface="Arial" charset="0"/>
              <a:buChar char="–"/>
            </a:pPr>
            <a:r>
              <a:rPr lang="en-GB" dirty="0">
                <a:latin typeface="Calibri" pitchFamily="34" charset="0"/>
              </a:rPr>
              <a:t>Also suits investors who seek moderate risk to the benchmark</a:t>
            </a:r>
          </a:p>
          <a:p>
            <a:pPr marL="742950" lvl="1" indent="-285750" eaLnBrk="0" hangingPunct="0">
              <a:spcBef>
                <a:spcPct val="20000"/>
              </a:spcBef>
              <a:buClr>
                <a:schemeClr val="tx1"/>
              </a:buClr>
              <a:buFont typeface="Arial" charset="0"/>
              <a:buChar char="–"/>
            </a:pPr>
            <a:r>
              <a:rPr lang="en-GB" dirty="0">
                <a:latin typeface="Calibri" pitchFamily="34" charset="0"/>
              </a:rPr>
              <a:t>Achieves diversification within your portfolio</a:t>
            </a:r>
          </a:p>
          <a:p>
            <a:pPr marL="742950" lvl="1" indent="-285750" eaLnBrk="0" hangingPunct="0">
              <a:spcBef>
                <a:spcPct val="20000"/>
              </a:spcBef>
              <a:buClr>
                <a:schemeClr val="tx1"/>
              </a:buClr>
              <a:buFont typeface="Arial" charset="0"/>
              <a:buNone/>
            </a:pPr>
            <a:endParaRPr lang="en-GB" dirty="0">
              <a:latin typeface="Calibri" pitchFamily="34" charset="0"/>
            </a:endParaRPr>
          </a:p>
        </p:txBody>
      </p:sp>
      <p:sp>
        <p:nvSpPr>
          <p:cNvPr id="35843" name="Title 3"/>
          <p:cNvSpPr>
            <a:spLocks/>
          </p:cNvSpPr>
          <p:nvPr/>
        </p:nvSpPr>
        <p:spPr bwMode="auto">
          <a:xfrm>
            <a:off x="65856" y="1230313"/>
            <a:ext cx="8610600" cy="685800"/>
          </a:xfrm>
          <a:prstGeom prst="rect">
            <a:avLst/>
          </a:prstGeom>
          <a:noFill/>
          <a:ln w="9525">
            <a:noFill/>
            <a:miter lim="800000"/>
            <a:headEnd/>
            <a:tailEnd/>
          </a:ln>
        </p:spPr>
        <p:txBody>
          <a:bodyPr anchor="ctr"/>
          <a:lstStyle/>
          <a:p>
            <a:pPr fontAlgn="auto">
              <a:spcBef>
                <a:spcPts val="0"/>
              </a:spcBef>
              <a:spcAft>
                <a:spcPts val="0"/>
              </a:spcAft>
              <a:defRPr/>
            </a:pPr>
            <a:r>
              <a:rPr lang="en-US" sz="2600" dirty="0" smtClean="0">
                <a:solidFill>
                  <a:srgbClr val="9E1B34"/>
                </a:solidFill>
                <a:latin typeface="+mj-lt"/>
              </a:rPr>
              <a:t>     Core-Satellite </a:t>
            </a:r>
            <a:r>
              <a:rPr lang="en-US" sz="2600" dirty="0">
                <a:solidFill>
                  <a:srgbClr val="9E1B34"/>
                </a:solidFill>
                <a:latin typeface="+mj-lt"/>
              </a:rPr>
              <a:t>strategy for </a:t>
            </a:r>
            <a:r>
              <a:rPr lang="en-US" sz="2600" dirty="0" smtClean="0">
                <a:solidFill>
                  <a:srgbClr val="9E1B34"/>
                </a:solidFill>
                <a:latin typeface="+mj-lt"/>
              </a:rPr>
              <a:t>international </a:t>
            </a:r>
            <a:r>
              <a:rPr lang="en-US" sz="2600" dirty="0">
                <a:solidFill>
                  <a:srgbClr val="9E1B34"/>
                </a:solidFill>
                <a:latin typeface="+mj-lt"/>
              </a:rPr>
              <a:t>shares</a:t>
            </a:r>
          </a:p>
        </p:txBody>
      </p:sp>
      <p:sp>
        <p:nvSpPr>
          <p:cNvPr id="78851"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5DE20B07-26F9-42FA-B7EC-C0DB609D6578}" type="slidenum">
              <a:rPr lang="en-AU" sz="900">
                <a:latin typeface="Calibri" pitchFamily="34" charset="0"/>
              </a:rPr>
              <a:pPr/>
              <a:t>28</a:t>
            </a:fld>
            <a:endParaRPr lang="en-AU" sz="900" dirty="0">
              <a:latin typeface="Calibri" pitchFamily="34" charset="0"/>
            </a:endParaRPr>
          </a:p>
        </p:txBody>
      </p:sp>
      <p:sp>
        <p:nvSpPr>
          <p:cNvPr id="5" name="Title 4"/>
          <p:cNvSpPr>
            <a:spLocks noGrp="1"/>
          </p:cNvSpPr>
          <p:nvPr>
            <p:ph type="title"/>
          </p:nvPr>
        </p:nvSpPr>
        <p:spPr/>
        <p:txBody>
          <a:bodyPr/>
          <a:lstStyle/>
          <a:p>
            <a:r>
              <a:rPr lang="en-US" dirty="0" smtClean="0"/>
              <a:t>Case study</a:t>
            </a:r>
            <a:endParaRPr lang="en-AU" sz="2200"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ETF strategy – international shares</a:t>
            </a:r>
            <a:endParaRPr lang="en-AU" dirty="0"/>
          </a:p>
        </p:txBody>
      </p:sp>
      <p:sp>
        <p:nvSpPr>
          <p:cNvPr id="37890" name="Rectangle 4"/>
          <p:cNvSpPr>
            <a:spLocks noGrp="1" noChangeArrowheads="1"/>
          </p:cNvSpPr>
          <p:nvPr>
            <p:ph idx="1"/>
          </p:nvPr>
        </p:nvSpPr>
        <p:spPr>
          <a:xfrm>
            <a:off x="251520" y="4725144"/>
            <a:ext cx="8229600" cy="2049091"/>
          </a:xfrm>
          <a:noFill/>
        </p:spPr>
        <p:txBody>
          <a:bodyPr rtlCol="0">
            <a:normAutofit/>
          </a:bodyPr>
          <a:lstStyle/>
          <a:p>
            <a:pPr fontAlgn="auto">
              <a:lnSpc>
                <a:spcPct val="80000"/>
              </a:lnSpc>
              <a:spcBef>
                <a:spcPct val="25000"/>
              </a:spcBef>
              <a:spcAft>
                <a:spcPts val="0"/>
              </a:spcAft>
              <a:buFont typeface="Arial" pitchFamily="34" charset="0"/>
              <a:buChar char="•"/>
              <a:defRPr/>
            </a:pPr>
            <a:endParaRPr lang="en-AU" sz="1500" dirty="0" smtClean="0"/>
          </a:p>
          <a:p>
            <a:pPr>
              <a:lnSpc>
                <a:spcPct val="80000"/>
              </a:lnSpc>
              <a:spcBef>
                <a:spcPct val="25000"/>
              </a:spcBef>
              <a:defRPr/>
            </a:pPr>
            <a:r>
              <a:rPr lang="en-AU" sz="1400" dirty="0" smtClean="0"/>
              <a:t>Low cost,</a:t>
            </a:r>
            <a:r>
              <a:rPr lang="en-US" sz="1400" dirty="0" smtClean="0"/>
              <a:t>*</a:t>
            </a:r>
            <a:r>
              <a:rPr lang="en-AU" sz="1400" dirty="0" smtClean="0"/>
              <a:t> simple way of accessing international equities</a:t>
            </a:r>
          </a:p>
          <a:p>
            <a:pPr fontAlgn="auto">
              <a:lnSpc>
                <a:spcPct val="80000"/>
              </a:lnSpc>
              <a:spcBef>
                <a:spcPct val="25000"/>
              </a:spcBef>
              <a:spcAft>
                <a:spcPts val="0"/>
              </a:spcAft>
              <a:buFont typeface="Arial" pitchFamily="34" charset="0"/>
              <a:buChar char="•"/>
              <a:defRPr/>
            </a:pPr>
            <a:r>
              <a:rPr lang="en-AU" sz="1400" dirty="0" smtClean="0"/>
              <a:t>Provides greater portfolio diversification  </a:t>
            </a:r>
            <a:endParaRPr lang="en-US" sz="1400" dirty="0" smtClean="0"/>
          </a:p>
          <a:p>
            <a:pPr fontAlgn="auto">
              <a:lnSpc>
                <a:spcPct val="80000"/>
              </a:lnSpc>
              <a:spcBef>
                <a:spcPct val="25000"/>
              </a:spcBef>
              <a:spcAft>
                <a:spcPts val="0"/>
              </a:spcAft>
              <a:buFont typeface="Arial" pitchFamily="34" charset="0"/>
              <a:buChar char="•"/>
              <a:defRPr/>
            </a:pPr>
            <a:r>
              <a:rPr lang="en-AU" sz="1400" dirty="0" smtClean="0"/>
              <a:t>Access to industries and companies not available in Australia </a:t>
            </a:r>
            <a:endParaRPr lang="en-US" sz="1400" dirty="0" smtClean="0"/>
          </a:p>
          <a:p>
            <a:pPr fontAlgn="auto">
              <a:lnSpc>
                <a:spcPct val="80000"/>
              </a:lnSpc>
              <a:spcBef>
                <a:spcPct val="25000"/>
              </a:spcBef>
              <a:spcAft>
                <a:spcPts val="600"/>
              </a:spcAft>
              <a:buFont typeface="Arial" pitchFamily="34" charset="0"/>
              <a:buChar char="•"/>
              <a:defRPr/>
            </a:pPr>
            <a:r>
              <a:rPr lang="en-US" sz="1400" dirty="0" smtClean="0"/>
              <a:t>Long term high growth potential</a:t>
            </a:r>
          </a:p>
          <a:p>
            <a:pPr fontAlgn="auto">
              <a:lnSpc>
                <a:spcPct val="80000"/>
              </a:lnSpc>
              <a:spcBef>
                <a:spcPct val="25000"/>
              </a:spcBef>
              <a:spcAft>
                <a:spcPts val="600"/>
              </a:spcAft>
              <a:buFont typeface="Arial" pitchFamily="34" charset="0"/>
              <a:buNone/>
              <a:defRPr/>
            </a:pPr>
            <a:r>
              <a:rPr lang="en-US" sz="900" dirty="0" smtClean="0"/>
              <a:t>           </a:t>
            </a:r>
          </a:p>
        </p:txBody>
      </p:sp>
      <p:sp>
        <p:nvSpPr>
          <p:cNvPr id="86018" name="Text Box 5"/>
          <p:cNvSpPr txBox="1">
            <a:spLocks noChangeArrowheads="1"/>
          </p:cNvSpPr>
          <p:nvPr/>
        </p:nvSpPr>
        <p:spPr bwMode="auto">
          <a:xfrm>
            <a:off x="560388" y="4581128"/>
            <a:ext cx="5943600" cy="336550"/>
          </a:xfrm>
          <a:prstGeom prst="rect">
            <a:avLst/>
          </a:prstGeom>
          <a:noFill/>
          <a:ln w="9525">
            <a:noFill/>
            <a:miter lim="800000"/>
            <a:headEnd/>
            <a:tailEnd/>
          </a:ln>
        </p:spPr>
        <p:txBody>
          <a:bodyPr>
            <a:spAutoFit/>
          </a:bodyPr>
          <a:lstStyle/>
          <a:p>
            <a:pPr>
              <a:spcBef>
                <a:spcPct val="50000"/>
              </a:spcBef>
            </a:pPr>
            <a:r>
              <a:rPr lang="en-US" sz="1600" dirty="0">
                <a:solidFill>
                  <a:srgbClr val="9E1B34"/>
                </a:solidFill>
                <a:latin typeface="Calibri" pitchFamily="34" charset="0"/>
              </a:rPr>
              <a:t>Benefits of international shares ETFs:</a:t>
            </a:r>
          </a:p>
        </p:txBody>
      </p:sp>
      <p:grpSp>
        <p:nvGrpSpPr>
          <p:cNvPr id="86019" name="Group 6"/>
          <p:cNvGrpSpPr>
            <a:grpSpLocks/>
          </p:cNvGrpSpPr>
          <p:nvPr/>
        </p:nvGrpSpPr>
        <p:grpSpPr bwMode="auto">
          <a:xfrm>
            <a:off x="381000" y="1268760"/>
            <a:ext cx="8023225" cy="3697288"/>
            <a:chOff x="360" y="796"/>
            <a:chExt cx="5006" cy="2857"/>
          </a:xfrm>
        </p:grpSpPr>
        <p:pic>
          <p:nvPicPr>
            <p:cNvPr id="86025" name="Picture 7" descr="active_passv olive norule"/>
            <p:cNvPicPr>
              <a:picLocks noChangeAspect="1" noChangeArrowheads="1"/>
            </p:cNvPicPr>
            <p:nvPr/>
          </p:nvPicPr>
          <p:blipFill>
            <a:blip r:embed="rId3" cstate="print"/>
            <a:srcRect/>
            <a:stretch>
              <a:fillRect/>
            </a:stretch>
          </p:blipFill>
          <p:spPr bwMode="auto">
            <a:xfrm>
              <a:off x="515" y="796"/>
              <a:ext cx="4685" cy="1139"/>
            </a:xfrm>
            <a:prstGeom prst="rect">
              <a:avLst/>
            </a:prstGeom>
            <a:noFill/>
            <a:ln w="9525">
              <a:noFill/>
              <a:miter lim="800000"/>
              <a:headEnd/>
              <a:tailEnd/>
            </a:ln>
          </p:spPr>
        </p:pic>
        <p:sp>
          <p:nvSpPr>
            <p:cNvPr id="36874" name="Text Box 8"/>
            <p:cNvSpPr txBox="1">
              <a:spLocks noChangeArrowheads="1"/>
            </p:cNvSpPr>
            <p:nvPr/>
          </p:nvSpPr>
          <p:spPr bwMode="auto">
            <a:xfrm>
              <a:off x="360" y="2003"/>
              <a:ext cx="1462" cy="1198"/>
            </a:xfrm>
            <a:prstGeom prst="rect">
              <a:avLst/>
            </a:prstGeom>
            <a:solidFill>
              <a:schemeClr val="bg1">
                <a:lumMod val="85000"/>
              </a:schemeClr>
            </a:solidFill>
            <a:ln w="9525">
              <a:noFill/>
              <a:miter lim="800000"/>
              <a:headEnd/>
              <a:tailEnd/>
            </a:ln>
          </p:spPr>
          <p:txBody>
            <a:bodyPr>
              <a:spAutoFit/>
            </a:bodyPr>
            <a:lstStyle/>
            <a:p>
              <a:pPr marL="342900" indent="-342900" fontAlgn="auto">
                <a:lnSpc>
                  <a:spcPct val="110000"/>
                </a:lnSpc>
                <a:spcBef>
                  <a:spcPct val="50000"/>
                </a:spcBef>
                <a:spcAft>
                  <a:spcPts val="0"/>
                </a:spcAft>
                <a:buFontTx/>
                <a:buChar char="•"/>
                <a:defRPr/>
              </a:pPr>
              <a:r>
                <a:rPr lang="en-US" sz="1100" dirty="0">
                  <a:latin typeface="+mn-lt"/>
                </a:rPr>
                <a:t>Designed to track the MSCI U.S. Broad Market Index</a:t>
              </a:r>
            </a:p>
            <a:p>
              <a:pPr marL="342900" indent="-342900" fontAlgn="auto">
                <a:lnSpc>
                  <a:spcPct val="110000"/>
                </a:lnSpc>
                <a:spcBef>
                  <a:spcPct val="50000"/>
                </a:spcBef>
                <a:spcAft>
                  <a:spcPts val="0"/>
                </a:spcAft>
                <a:buFontTx/>
                <a:buChar char="•"/>
                <a:defRPr/>
              </a:pPr>
              <a:r>
                <a:rPr lang="en-US" sz="1100" dirty="0">
                  <a:latin typeface="+mn-lt"/>
                </a:rPr>
                <a:t>Low management fee of 0.07% p.a.</a:t>
              </a:r>
            </a:p>
            <a:p>
              <a:pPr marL="342900" indent="-342900" fontAlgn="auto">
                <a:lnSpc>
                  <a:spcPct val="110000"/>
                </a:lnSpc>
                <a:spcBef>
                  <a:spcPct val="50000"/>
                </a:spcBef>
                <a:spcAft>
                  <a:spcPts val="0"/>
                </a:spcAft>
                <a:buFontTx/>
                <a:buChar char="•"/>
                <a:defRPr/>
              </a:pPr>
              <a:r>
                <a:rPr lang="en-US" sz="1100" dirty="0">
                  <a:latin typeface="+mn-lt"/>
                </a:rPr>
                <a:t>Index includes approximately 3,400 U.S. security holdings</a:t>
              </a:r>
            </a:p>
          </p:txBody>
        </p:sp>
        <p:sp>
          <p:nvSpPr>
            <p:cNvPr id="36875" name="Text Box 9"/>
            <p:cNvSpPr txBox="1">
              <a:spLocks noChangeArrowheads="1"/>
            </p:cNvSpPr>
            <p:nvPr/>
          </p:nvSpPr>
          <p:spPr bwMode="auto">
            <a:xfrm>
              <a:off x="2137" y="2010"/>
              <a:ext cx="1428" cy="1207"/>
            </a:xfrm>
            <a:prstGeom prst="rect">
              <a:avLst/>
            </a:prstGeom>
            <a:solidFill>
              <a:schemeClr val="bg1">
                <a:lumMod val="85000"/>
              </a:schemeClr>
            </a:solidFill>
            <a:ln w="9525">
              <a:noFill/>
              <a:miter lim="800000"/>
              <a:headEnd/>
              <a:tailEnd/>
            </a:ln>
          </p:spPr>
          <p:txBody>
            <a:bodyPr>
              <a:spAutoFit/>
            </a:bodyPr>
            <a:lstStyle/>
            <a:p>
              <a:pPr fontAlgn="auto">
                <a:lnSpc>
                  <a:spcPct val="110000"/>
                </a:lnSpc>
                <a:spcBef>
                  <a:spcPct val="50000"/>
                </a:spcBef>
                <a:spcAft>
                  <a:spcPts val="0"/>
                </a:spcAft>
                <a:buFontTx/>
                <a:buChar char="•"/>
                <a:defRPr/>
              </a:pPr>
              <a:r>
                <a:rPr lang="en-AU" sz="1100" dirty="0">
                  <a:latin typeface="+mn-lt"/>
                </a:rPr>
                <a:t>       Exposure to 93% of the </a:t>
              </a:r>
              <a:br>
                <a:rPr lang="en-AU" sz="1100" dirty="0">
                  <a:latin typeface="+mn-lt"/>
                </a:rPr>
              </a:br>
              <a:r>
                <a:rPr lang="en-AU" sz="1100" dirty="0">
                  <a:latin typeface="+mn-lt"/>
                </a:rPr>
                <a:t>        world sharemarkets       </a:t>
              </a:r>
            </a:p>
            <a:p>
              <a:pPr fontAlgn="auto">
                <a:lnSpc>
                  <a:spcPct val="110000"/>
                </a:lnSpc>
                <a:spcBef>
                  <a:spcPct val="50000"/>
                </a:spcBef>
                <a:spcAft>
                  <a:spcPts val="0"/>
                </a:spcAft>
                <a:buFontTx/>
                <a:buChar char="•"/>
                <a:defRPr/>
              </a:pPr>
              <a:r>
                <a:rPr lang="en-US" sz="1100" dirty="0">
                  <a:latin typeface="+mn-lt"/>
                </a:rPr>
                <a:t>       Low annual management  </a:t>
              </a:r>
              <a:br>
                <a:rPr lang="en-US" sz="1100" dirty="0">
                  <a:latin typeface="+mn-lt"/>
                </a:rPr>
              </a:br>
              <a:r>
                <a:rPr lang="en-US" sz="1100" dirty="0">
                  <a:latin typeface="+mn-lt"/>
                </a:rPr>
                <a:t>        cost* of 0.15% p.a. using a </a:t>
              </a:r>
              <a:br>
                <a:rPr lang="en-US" sz="1100" dirty="0">
                  <a:latin typeface="+mn-lt"/>
                </a:rPr>
              </a:br>
              <a:r>
                <a:rPr lang="en-US" sz="1100" dirty="0">
                  <a:latin typeface="+mn-lt"/>
                </a:rPr>
                <a:t>        50:50 weightings split </a:t>
              </a:r>
            </a:p>
            <a:p>
              <a:pPr fontAlgn="auto">
                <a:lnSpc>
                  <a:spcPct val="110000"/>
                </a:lnSpc>
                <a:spcBef>
                  <a:spcPct val="50000"/>
                </a:spcBef>
                <a:spcAft>
                  <a:spcPts val="0"/>
                </a:spcAft>
                <a:buFontTx/>
                <a:buChar char="•"/>
                <a:defRPr/>
              </a:pPr>
              <a:r>
                <a:rPr lang="en-US" sz="1100" dirty="0">
                  <a:latin typeface="+mn-lt"/>
                </a:rPr>
                <a:t>       </a:t>
              </a:r>
              <a:r>
                <a:rPr lang="en-AU" sz="1100" dirty="0">
                  <a:latin typeface="+mn-lt"/>
                </a:rPr>
                <a:t>Access to 5579 securities  </a:t>
              </a:r>
              <a:br>
                <a:rPr lang="en-AU" sz="1100" dirty="0">
                  <a:latin typeface="+mn-lt"/>
                </a:rPr>
              </a:br>
              <a:r>
                <a:rPr lang="en-AU" sz="1100" dirty="0">
                  <a:latin typeface="+mn-lt"/>
                </a:rPr>
                <a:t>        in 47 countries</a:t>
              </a:r>
              <a:r>
                <a:rPr lang="en-US" sz="1100" dirty="0">
                  <a:latin typeface="+mn-lt"/>
                </a:rPr>
                <a:t> </a:t>
              </a:r>
              <a:endParaRPr lang="en-US" sz="1200" dirty="0">
                <a:latin typeface="+mn-lt"/>
              </a:endParaRPr>
            </a:p>
          </p:txBody>
        </p:sp>
        <p:sp>
          <p:nvSpPr>
            <p:cNvPr id="36876" name="Text Box 10"/>
            <p:cNvSpPr txBox="1">
              <a:spLocks noChangeArrowheads="1"/>
            </p:cNvSpPr>
            <p:nvPr/>
          </p:nvSpPr>
          <p:spPr bwMode="auto">
            <a:xfrm>
              <a:off x="3938" y="2012"/>
              <a:ext cx="1428" cy="1641"/>
            </a:xfrm>
            <a:prstGeom prst="rect">
              <a:avLst/>
            </a:prstGeom>
            <a:solidFill>
              <a:schemeClr val="bg1">
                <a:lumMod val="85000"/>
              </a:schemeClr>
            </a:solidFill>
            <a:ln w="9525">
              <a:noFill/>
              <a:miter lim="800000"/>
              <a:headEnd/>
              <a:tailEnd/>
            </a:ln>
          </p:spPr>
          <p:txBody>
            <a:bodyPr lIns="45720" rIns="45720">
              <a:spAutoFit/>
            </a:bodyPr>
            <a:lstStyle/>
            <a:p>
              <a:pPr marL="342900" indent="-342900" fontAlgn="auto">
                <a:spcBef>
                  <a:spcPts val="0"/>
                </a:spcBef>
                <a:spcAft>
                  <a:spcPts val="0"/>
                </a:spcAft>
                <a:buFontTx/>
                <a:buChar char="•"/>
                <a:defRPr/>
              </a:pPr>
              <a:r>
                <a:rPr lang="en-US" sz="1100" dirty="0">
                  <a:latin typeface="+mn-lt"/>
                </a:rPr>
                <a:t>Designed to track the FTSE All-World ex-US index</a:t>
              </a:r>
              <a:br>
                <a:rPr lang="en-US" sz="1100" dirty="0">
                  <a:latin typeface="+mn-lt"/>
                </a:rPr>
              </a:br>
              <a:endParaRPr lang="en-US" sz="1100" dirty="0">
                <a:latin typeface="+mn-lt"/>
              </a:endParaRPr>
            </a:p>
            <a:p>
              <a:pPr marL="342900" indent="-342900" fontAlgn="auto">
                <a:spcBef>
                  <a:spcPts val="0"/>
                </a:spcBef>
                <a:spcAft>
                  <a:spcPts val="0"/>
                </a:spcAft>
                <a:buFontTx/>
                <a:buChar char="•"/>
                <a:defRPr/>
              </a:pPr>
              <a:r>
                <a:rPr lang="en-US" sz="1100" dirty="0">
                  <a:latin typeface="+mn-lt"/>
                </a:rPr>
                <a:t>Low management fee of 0.22% p.a.</a:t>
              </a:r>
              <a:br>
                <a:rPr lang="en-US" sz="1100" dirty="0">
                  <a:latin typeface="+mn-lt"/>
                </a:rPr>
              </a:br>
              <a:endParaRPr lang="en-US" sz="1100" dirty="0">
                <a:latin typeface="+mn-lt"/>
              </a:endParaRPr>
            </a:p>
            <a:p>
              <a:pPr marL="342900" indent="-342900" fontAlgn="auto">
                <a:spcBef>
                  <a:spcPts val="0"/>
                </a:spcBef>
                <a:spcAft>
                  <a:spcPts val="0"/>
                </a:spcAft>
                <a:buFontTx/>
                <a:buChar char="•"/>
                <a:defRPr/>
              </a:pPr>
              <a:r>
                <a:rPr lang="en-AU" sz="1100" dirty="0">
                  <a:latin typeface="+mn-lt"/>
                </a:rPr>
                <a:t>Index includes approximately 2200 securities</a:t>
              </a:r>
            </a:p>
            <a:p>
              <a:pPr marL="342900" indent="-342900" fontAlgn="auto">
                <a:spcBef>
                  <a:spcPts val="0"/>
                </a:spcBef>
                <a:spcAft>
                  <a:spcPts val="0"/>
                </a:spcAft>
                <a:buFontTx/>
                <a:buChar char="•"/>
                <a:defRPr/>
              </a:pPr>
              <a:endParaRPr lang="en-AU" sz="1100" dirty="0">
                <a:latin typeface="+mn-lt"/>
              </a:endParaRPr>
            </a:p>
            <a:p>
              <a:pPr marL="342900" indent="-342900" fontAlgn="auto">
                <a:spcBef>
                  <a:spcPts val="0"/>
                </a:spcBef>
                <a:spcAft>
                  <a:spcPts val="0"/>
                </a:spcAft>
                <a:buFontTx/>
                <a:buChar char="•"/>
                <a:defRPr/>
              </a:pPr>
              <a:r>
                <a:rPr lang="en-US" sz="1100" dirty="0">
                  <a:latin typeface="+mn-lt"/>
                </a:rPr>
                <a:t>Covers 46 developed and emerging market</a:t>
              </a:r>
            </a:p>
          </p:txBody>
        </p:sp>
        <p:sp>
          <p:nvSpPr>
            <p:cNvPr id="86029" name="Text Box 11"/>
            <p:cNvSpPr txBox="1">
              <a:spLocks noChangeArrowheads="1"/>
            </p:cNvSpPr>
            <p:nvPr/>
          </p:nvSpPr>
          <p:spPr bwMode="auto">
            <a:xfrm>
              <a:off x="2214" y="1090"/>
              <a:ext cx="1284" cy="539"/>
            </a:xfrm>
            <a:prstGeom prst="rect">
              <a:avLst/>
            </a:prstGeom>
            <a:noFill/>
            <a:ln w="9525">
              <a:noFill/>
              <a:miter lim="800000"/>
              <a:headEnd/>
              <a:tailEnd/>
            </a:ln>
          </p:spPr>
          <p:txBody>
            <a:bodyPr lIns="45720" rIns="45720">
              <a:spAutoFit/>
            </a:bodyPr>
            <a:lstStyle/>
            <a:p>
              <a:pPr algn="ctr">
                <a:lnSpc>
                  <a:spcPct val="110000"/>
                </a:lnSpc>
                <a:spcBef>
                  <a:spcPct val="50000"/>
                </a:spcBef>
              </a:pPr>
              <a:r>
                <a:rPr lang="en-US" sz="1200" b="1" dirty="0">
                  <a:latin typeface="Calibri" pitchFamily="34" charset="0"/>
                </a:rPr>
                <a:t>Combined Vanguard All-World ex-US and US Total Market Shares Index ETFs</a:t>
              </a:r>
            </a:p>
          </p:txBody>
        </p:sp>
        <p:sp>
          <p:nvSpPr>
            <p:cNvPr id="86030" name="Text Box 12"/>
            <p:cNvSpPr txBox="1">
              <a:spLocks noChangeArrowheads="1"/>
            </p:cNvSpPr>
            <p:nvPr/>
          </p:nvSpPr>
          <p:spPr bwMode="auto">
            <a:xfrm>
              <a:off x="756" y="1274"/>
              <a:ext cx="697" cy="307"/>
            </a:xfrm>
            <a:prstGeom prst="rect">
              <a:avLst/>
            </a:prstGeom>
            <a:noFill/>
            <a:ln w="9525">
              <a:noFill/>
              <a:miter lim="800000"/>
              <a:headEnd/>
              <a:tailEnd/>
            </a:ln>
          </p:spPr>
          <p:txBody>
            <a:bodyPr>
              <a:spAutoFit/>
            </a:bodyPr>
            <a:lstStyle/>
            <a:p>
              <a:pPr algn="ctr">
                <a:lnSpc>
                  <a:spcPct val="110000"/>
                </a:lnSpc>
                <a:spcBef>
                  <a:spcPct val="50000"/>
                </a:spcBef>
              </a:pPr>
              <a:r>
                <a:rPr lang="en-AU" sz="1100" dirty="0">
                  <a:latin typeface="Calibri" pitchFamily="34" charset="0"/>
                </a:rPr>
                <a:t> </a:t>
              </a:r>
              <a:r>
                <a:rPr lang="en-AU" dirty="0">
                  <a:latin typeface="Calibri" pitchFamily="34" charset="0"/>
                </a:rPr>
                <a:t> </a:t>
              </a:r>
              <a:endParaRPr lang="en-US" dirty="0">
                <a:latin typeface="Calibri" pitchFamily="34" charset="0"/>
              </a:endParaRPr>
            </a:p>
          </p:txBody>
        </p:sp>
        <p:sp>
          <p:nvSpPr>
            <p:cNvPr id="86031" name="Text Box 13"/>
            <p:cNvSpPr txBox="1">
              <a:spLocks noChangeArrowheads="1"/>
            </p:cNvSpPr>
            <p:nvPr/>
          </p:nvSpPr>
          <p:spPr bwMode="auto">
            <a:xfrm>
              <a:off x="4267" y="1192"/>
              <a:ext cx="697" cy="215"/>
            </a:xfrm>
            <a:prstGeom prst="rect">
              <a:avLst/>
            </a:prstGeom>
            <a:noFill/>
            <a:ln w="9525">
              <a:noFill/>
              <a:miter lim="800000"/>
              <a:headEnd/>
              <a:tailEnd/>
            </a:ln>
          </p:spPr>
          <p:txBody>
            <a:bodyPr>
              <a:spAutoFit/>
            </a:bodyPr>
            <a:lstStyle/>
            <a:p>
              <a:pPr algn="ctr">
                <a:lnSpc>
                  <a:spcPct val="110000"/>
                </a:lnSpc>
                <a:spcBef>
                  <a:spcPct val="50000"/>
                </a:spcBef>
              </a:pPr>
              <a:endParaRPr lang="en-AU" sz="1100" dirty="0">
                <a:latin typeface="Calibri" pitchFamily="34" charset="0"/>
              </a:endParaRPr>
            </a:p>
          </p:txBody>
        </p:sp>
      </p:grpSp>
      <p:sp>
        <p:nvSpPr>
          <p:cNvPr id="86020" name="Text Box 14"/>
          <p:cNvSpPr txBox="1">
            <a:spLocks noChangeArrowheads="1"/>
          </p:cNvSpPr>
          <p:nvPr/>
        </p:nvSpPr>
        <p:spPr bwMode="auto">
          <a:xfrm>
            <a:off x="6553200" y="1628800"/>
            <a:ext cx="1371600" cy="830262"/>
          </a:xfrm>
          <a:prstGeom prst="rect">
            <a:avLst/>
          </a:prstGeom>
          <a:noFill/>
          <a:ln w="9525">
            <a:noFill/>
            <a:miter lim="800000"/>
            <a:headEnd/>
            <a:tailEnd/>
          </a:ln>
        </p:spPr>
        <p:txBody>
          <a:bodyPr>
            <a:spAutoFit/>
          </a:bodyPr>
          <a:lstStyle/>
          <a:p>
            <a:pPr algn="ctr">
              <a:spcBef>
                <a:spcPct val="50000"/>
              </a:spcBef>
            </a:pPr>
            <a:r>
              <a:rPr lang="en-US" sz="1200" b="1" dirty="0">
                <a:latin typeface="Calibri" pitchFamily="34" charset="0"/>
              </a:rPr>
              <a:t>Vanguard</a:t>
            </a:r>
            <a:r>
              <a:rPr lang="en-AU" sz="1200" b="1" baseline="30000" dirty="0">
                <a:latin typeface="Calibri" pitchFamily="34" charset="0"/>
              </a:rPr>
              <a:t>®</a:t>
            </a:r>
            <a:r>
              <a:rPr lang="en-US" sz="1200" b="1" dirty="0">
                <a:latin typeface="Calibri" pitchFamily="34" charset="0"/>
              </a:rPr>
              <a:t> All World ex-US Shares Index ETF (VEU)</a:t>
            </a:r>
            <a:endParaRPr lang="en-AU" sz="1200" b="1" dirty="0">
              <a:latin typeface="Calibri" pitchFamily="34" charset="0"/>
            </a:endParaRPr>
          </a:p>
        </p:txBody>
      </p:sp>
      <p:sp>
        <p:nvSpPr>
          <p:cNvPr id="86021" name="Rectangle 15"/>
          <p:cNvSpPr>
            <a:spLocks noChangeArrowheads="1"/>
          </p:cNvSpPr>
          <p:nvPr/>
        </p:nvSpPr>
        <p:spPr bwMode="auto">
          <a:xfrm>
            <a:off x="914400" y="1556792"/>
            <a:ext cx="1219200" cy="904875"/>
          </a:xfrm>
          <a:prstGeom prst="rect">
            <a:avLst/>
          </a:prstGeom>
          <a:noFill/>
          <a:ln w="9525">
            <a:noFill/>
            <a:miter lim="800000"/>
            <a:headEnd/>
            <a:tailEnd/>
          </a:ln>
        </p:spPr>
        <p:txBody>
          <a:bodyPr>
            <a:spAutoFit/>
          </a:bodyPr>
          <a:lstStyle/>
          <a:p>
            <a:pPr algn="ctr">
              <a:lnSpc>
                <a:spcPct val="110000"/>
              </a:lnSpc>
              <a:spcBef>
                <a:spcPct val="50000"/>
              </a:spcBef>
            </a:pPr>
            <a:r>
              <a:rPr lang="en-US" sz="1200" b="1" dirty="0">
                <a:latin typeface="Calibri" pitchFamily="34" charset="0"/>
              </a:rPr>
              <a:t>Vanguard</a:t>
            </a:r>
            <a:r>
              <a:rPr lang="en-AU" sz="1200" b="1" baseline="30000" dirty="0">
                <a:latin typeface="Calibri" pitchFamily="34" charset="0"/>
              </a:rPr>
              <a:t>®</a:t>
            </a:r>
            <a:r>
              <a:rPr lang="en-US" sz="1200" b="1" dirty="0">
                <a:latin typeface="Calibri" pitchFamily="34" charset="0"/>
              </a:rPr>
              <a:t> US Total Market Shares Index ETF (VTS)</a:t>
            </a:r>
          </a:p>
        </p:txBody>
      </p:sp>
      <p:sp>
        <p:nvSpPr>
          <p:cNvPr id="86023"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59B3E0BD-03BF-45F1-A277-7231B445494E}" type="slidenum">
              <a:rPr lang="en-AU" sz="900">
                <a:latin typeface="Calibri" pitchFamily="34" charset="0"/>
              </a:rPr>
              <a:pPr/>
              <a:t>29</a:t>
            </a:fld>
            <a:endParaRPr lang="en-AU" sz="900" dirty="0">
              <a:latin typeface="Calibri" pitchFamily="34" charset="0"/>
            </a:endParaRPr>
          </a:p>
        </p:txBody>
      </p:sp>
      <p:sp>
        <p:nvSpPr>
          <p:cNvPr id="16" name="TextBox 15"/>
          <p:cNvSpPr txBox="1"/>
          <p:nvPr/>
        </p:nvSpPr>
        <p:spPr>
          <a:xfrm>
            <a:off x="529580" y="6061347"/>
            <a:ext cx="4762500" cy="564001"/>
          </a:xfrm>
          <a:prstGeom prst="rect">
            <a:avLst/>
          </a:prstGeom>
          <a:noFill/>
        </p:spPr>
        <p:txBody>
          <a:bodyPr>
            <a:spAutoFit/>
          </a:bodyPr>
          <a:lstStyle/>
          <a:p>
            <a:pPr marL="342900" indent="-342900" fontAlgn="auto">
              <a:lnSpc>
                <a:spcPct val="80000"/>
              </a:lnSpc>
              <a:spcBef>
                <a:spcPct val="25000"/>
              </a:spcBef>
              <a:spcAft>
                <a:spcPts val="600"/>
              </a:spcAft>
              <a:defRPr/>
            </a:pPr>
            <a:r>
              <a:rPr lang="en-US" sz="900" dirty="0">
                <a:latin typeface="+mn-lt"/>
              </a:rPr>
              <a:t>* Does not include brokerage or bid ask spread incurred in transacting</a:t>
            </a:r>
          </a:p>
          <a:p>
            <a:pPr marL="342900" indent="-342900" fontAlgn="auto">
              <a:lnSpc>
                <a:spcPct val="80000"/>
              </a:lnSpc>
              <a:spcBef>
                <a:spcPct val="25000"/>
              </a:spcBef>
              <a:spcAft>
                <a:spcPts val="0"/>
              </a:spcAft>
              <a:defRPr/>
            </a:pPr>
            <a:r>
              <a:rPr lang="en-US" sz="900" dirty="0">
                <a:latin typeface="+mn-lt"/>
              </a:rPr>
              <a:t>   Strategies are illustrative only and do not constitute advice</a:t>
            </a:r>
          </a:p>
          <a:p>
            <a:pPr fontAlgn="auto">
              <a:spcBef>
                <a:spcPts val="0"/>
              </a:spcBef>
              <a:spcAft>
                <a:spcPts val="0"/>
              </a:spcAft>
              <a:defRPr/>
            </a:pPr>
            <a:endParaRPr lang="en-AU" sz="900" dirty="0">
              <a:latin typeface="+mn-lt"/>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bwMode="auto">
          <a:prstGeom prst="rect">
            <a:avLst/>
          </a:prstGeom>
          <a:noFill/>
          <a:ln>
            <a:miter lim="800000"/>
            <a:headEnd/>
            <a:tailEnd/>
          </a:ln>
        </p:spPr>
        <p:txBody>
          <a:bodyPr/>
          <a:lstStyle/>
          <a:p>
            <a:pPr algn="l"/>
            <a:r>
              <a:rPr lang="en-US" dirty="0" smtClean="0"/>
              <a:t>The bad news…</a:t>
            </a:r>
            <a:endParaRPr lang="en-AU" dirty="0" smtClean="0"/>
          </a:p>
        </p:txBody>
      </p:sp>
      <p:pic>
        <p:nvPicPr>
          <p:cNvPr id="114692" name="Picture 3"/>
          <p:cNvPicPr>
            <a:picLocks noChangeAspect="1" noChangeArrowheads="1"/>
          </p:cNvPicPr>
          <p:nvPr/>
        </p:nvPicPr>
        <p:blipFill>
          <a:blip r:embed="rId3" cstate="print"/>
          <a:srcRect/>
          <a:stretch>
            <a:fillRect/>
          </a:stretch>
        </p:blipFill>
        <p:spPr bwMode="auto">
          <a:xfrm>
            <a:off x="3995936" y="3212976"/>
            <a:ext cx="2529483" cy="2808174"/>
          </a:xfrm>
          <a:prstGeom prst="rect">
            <a:avLst/>
          </a:prstGeom>
          <a:noFill/>
          <a:ln w="9525">
            <a:noFill/>
            <a:miter lim="800000"/>
            <a:headEnd/>
            <a:tailEnd/>
          </a:ln>
        </p:spPr>
      </p:pic>
      <p:pic>
        <p:nvPicPr>
          <p:cNvPr id="114693" name="Picture 4"/>
          <p:cNvPicPr>
            <a:picLocks noChangeAspect="1" noChangeArrowheads="1"/>
          </p:cNvPicPr>
          <p:nvPr/>
        </p:nvPicPr>
        <p:blipFill>
          <a:blip r:embed="rId4" cstate="print"/>
          <a:srcRect/>
          <a:stretch>
            <a:fillRect/>
          </a:stretch>
        </p:blipFill>
        <p:spPr bwMode="auto">
          <a:xfrm rot="20922802">
            <a:off x="395288" y="1772783"/>
            <a:ext cx="4427537" cy="776287"/>
          </a:xfrm>
          <a:prstGeom prst="rect">
            <a:avLst/>
          </a:prstGeom>
          <a:noFill/>
          <a:ln w="9525">
            <a:noFill/>
            <a:miter lim="800000"/>
            <a:headEnd/>
            <a:tailEnd/>
          </a:ln>
        </p:spPr>
      </p:pic>
      <p:pic>
        <p:nvPicPr>
          <p:cNvPr id="114694" name="Picture 5"/>
          <p:cNvPicPr>
            <a:picLocks noChangeAspect="1" noChangeArrowheads="1"/>
          </p:cNvPicPr>
          <p:nvPr/>
        </p:nvPicPr>
        <p:blipFill>
          <a:blip r:embed="rId5" cstate="print"/>
          <a:srcRect/>
          <a:stretch>
            <a:fillRect/>
          </a:stretch>
        </p:blipFill>
        <p:spPr bwMode="auto">
          <a:xfrm rot="954398">
            <a:off x="5461346" y="3291374"/>
            <a:ext cx="3576134" cy="632823"/>
          </a:xfrm>
          <a:prstGeom prst="rect">
            <a:avLst/>
          </a:prstGeom>
          <a:noFill/>
          <a:ln w="9525">
            <a:noFill/>
            <a:miter lim="800000"/>
            <a:headEnd/>
            <a:tailEnd/>
          </a:ln>
        </p:spPr>
      </p:pic>
      <p:sp>
        <p:nvSpPr>
          <p:cNvPr id="9" name="Rectangle 8"/>
          <p:cNvSpPr>
            <a:spLocks noChangeArrowheads="1"/>
          </p:cNvSpPr>
          <p:nvPr/>
        </p:nvSpPr>
        <p:spPr bwMode="auto">
          <a:xfrm rot="20695558">
            <a:off x="3052190" y="1891070"/>
            <a:ext cx="4572000" cy="1127125"/>
          </a:xfrm>
          <a:prstGeom prst="rect">
            <a:avLst/>
          </a:prstGeom>
          <a:gradFill rotWithShape="1">
            <a:gsLst>
              <a:gs pos="0">
                <a:srgbClr val="CDCDCC"/>
              </a:gs>
              <a:gs pos="50000">
                <a:srgbClr val="DFDFDE"/>
              </a:gs>
              <a:gs pos="100000">
                <a:srgbClr val="EFEFEF"/>
              </a:gs>
            </a:gsLst>
            <a:lin ang="2700000" scaled="1"/>
          </a:gradFill>
          <a:ln w="9525">
            <a:noFill/>
            <a:miter lim="800000"/>
            <a:headEnd/>
            <a:tailEnd/>
          </a:ln>
        </p:spPr>
        <p:txBody>
          <a:bodyPr>
            <a:spAutoFit/>
          </a:bodyPr>
          <a:lstStyle/>
          <a:p>
            <a:pPr eaLnBrk="0" hangingPunct="0">
              <a:defRPr/>
            </a:pPr>
            <a:r>
              <a:rPr lang="en-AU" sz="2400" b="1" dirty="0">
                <a:latin typeface="Albertus MT" pitchFamily="18" charset="0"/>
              </a:rPr>
              <a:t>ASIC warns investors on ETFs</a:t>
            </a:r>
          </a:p>
          <a:p>
            <a:pPr eaLnBrk="0" hangingPunct="0">
              <a:defRPr/>
            </a:pPr>
            <a:r>
              <a:rPr lang="en-AU" sz="1000" b="1" dirty="0">
                <a:latin typeface="Arial Narrow" charset="0"/>
              </a:rPr>
              <a:t>Stuart Washington </a:t>
            </a:r>
            <a:br>
              <a:rPr lang="en-AU" sz="1000" b="1" dirty="0">
                <a:latin typeface="Arial Narrow" charset="0"/>
              </a:rPr>
            </a:br>
            <a:r>
              <a:rPr lang="en-AU" sz="1000" b="1" dirty="0">
                <a:latin typeface="Arial Narrow" charset="0"/>
              </a:rPr>
              <a:t>August 16, 2011 - 12:00AM </a:t>
            </a:r>
          </a:p>
        </p:txBody>
      </p:sp>
      <p:sp>
        <p:nvSpPr>
          <p:cNvPr id="114696" name="Rectangle 9"/>
          <p:cNvSpPr>
            <a:spLocks noChangeArrowheads="1"/>
          </p:cNvSpPr>
          <p:nvPr/>
        </p:nvSpPr>
        <p:spPr bwMode="auto">
          <a:xfrm>
            <a:off x="611188" y="3357563"/>
            <a:ext cx="2681287" cy="2587625"/>
          </a:xfrm>
          <a:prstGeom prst="rect">
            <a:avLst/>
          </a:prstGeom>
          <a:blipFill dpi="0" rotWithShape="1">
            <a:blip r:embed="rId6" cstate="print"/>
            <a:srcRect/>
            <a:tile tx="0" ty="0" sx="100000" sy="100000" flip="none" algn="tl"/>
          </a:blipFill>
          <a:ln w="9525">
            <a:noFill/>
            <a:miter lim="800000"/>
            <a:headEnd/>
            <a:tailEnd/>
          </a:ln>
        </p:spPr>
        <p:txBody>
          <a:bodyPr>
            <a:spAutoFit/>
          </a:bodyPr>
          <a:lstStyle/>
          <a:p>
            <a:pPr eaLnBrk="0" hangingPunct="0"/>
            <a:r>
              <a:rPr lang="en-AU" sz="2400" b="1" dirty="0">
                <a:solidFill>
                  <a:srgbClr val="000000"/>
                </a:solidFill>
                <a:latin typeface="Baskerville Old Face"/>
              </a:rPr>
              <a:t>ASIC's move helps investors better understand the risk of delving into the market </a:t>
            </a:r>
          </a:p>
          <a:p>
            <a:pPr eaLnBrk="0" hangingPunct="0"/>
            <a:r>
              <a:rPr lang="en-AU" sz="1000" b="1" dirty="0">
                <a:solidFill>
                  <a:srgbClr val="000000"/>
                </a:solidFill>
                <a:latin typeface="Arial Narrow" pitchFamily="34" charset="0"/>
              </a:rPr>
              <a:t>Adele Ferguson</a:t>
            </a:r>
          </a:p>
          <a:p>
            <a:pPr eaLnBrk="0" hangingPunct="0"/>
            <a:r>
              <a:rPr lang="en-AU" sz="1000" b="1" i="1" dirty="0">
                <a:solidFill>
                  <a:srgbClr val="000000"/>
                </a:solidFill>
                <a:latin typeface="Arial Narrow" pitchFamily="34" charset="0"/>
              </a:rPr>
              <a:t>August 16, 2011</a:t>
            </a:r>
            <a:endParaRPr lang="en-AU" sz="1000" b="1" dirty="0">
              <a:solidFill>
                <a:srgbClr val="000000"/>
              </a:solidFill>
              <a:latin typeface="Arial Narrow" pitchFamily="34" charset="0"/>
            </a:endParaRPr>
          </a:p>
        </p:txBody>
      </p:sp>
      <p:sp>
        <p:nvSpPr>
          <p:cNvPr id="8"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D1B8E259-4DA0-4D10-863F-08A5513D3221}" type="slidenum">
              <a:rPr lang="en-AU" sz="900">
                <a:latin typeface="Calibri" pitchFamily="34" charset="0"/>
              </a:rPr>
              <a:pPr/>
              <a:t>3</a:t>
            </a:fld>
            <a:endParaRPr lang="en-AU" sz="900" dirty="0">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0715" name="Group 11"/>
          <p:cNvGraphicFramePr>
            <a:graphicFrameLocks noGrp="1"/>
          </p:cNvGraphicFramePr>
          <p:nvPr/>
        </p:nvGraphicFramePr>
        <p:xfrm>
          <a:off x="468313" y="4669953"/>
          <a:ext cx="6202362" cy="360363"/>
        </p:xfrm>
        <a:graphic>
          <a:graphicData uri="http://schemas.openxmlformats.org/drawingml/2006/table">
            <a:tbl>
              <a:tblPr/>
              <a:tblGrid>
                <a:gridCol w="6202362"/>
              </a:tblGrid>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ETFs are low cost*, tax efficient** and transparent in structure</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21" name="Group 17"/>
          <p:cNvGraphicFramePr>
            <a:graphicFrameLocks noGrp="1"/>
          </p:cNvGraphicFramePr>
          <p:nvPr/>
        </p:nvGraphicFramePr>
        <p:xfrm>
          <a:off x="468313" y="1717948"/>
          <a:ext cx="6202362" cy="371475"/>
        </p:xfrm>
        <a:graphic>
          <a:graphicData uri="http://schemas.openxmlformats.org/drawingml/2006/table">
            <a:tbl>
              <a:tblPr/>
              <a:tblGrid>
                <a:gridCol w="6202362"/>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All ETFs are derivatives</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727" name="Group 23"/>
          <p:cNvGraphicFramePr>
            <a:graphicFrameLocks noGrp="1"/>
          </p:cNvGraphicFramePr>
          <p:nvPr/>
        </p:nvGraphicFramePr>
        <p:xfrm>
          <a:off x="468313" y="2179592"/>
          <a:ext cx="6202362" cy="315913"/>
        </p:xfrm>
        <a:graphic>
          <a:graphicData uri="http://schemas.openxmlformats.org/drawingml/2006/table">
            <a:tbl>
              <a:tblPr/>
              <a:tblGrid>
                <a:gridCol w="6202362"/>
              </a:tblGrid>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All ETFs are the same in structure</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33" name="Group 29"/>
          <p:cNvGraphicFramePr>
            <a:graphicFrameLocks noGrp="1"/>
          </p:cNvGraphicFramePr>
          <p:nvPr/>
        </p:nvGraphicFramePr>
        <p:xfrm>
          <a:off x="468313" y="3014092"/>
          <a:ext cx="6202362" cy="315913"/>
        </p:xfrm>
        <a:graphic>
          <a:graphicData uri="http://schemas.openxmlformats.org/drawingml/2006/table">
            <a:tbl>
              <a:tblPr/>
              <a:tblGrid>
                <a:gridCol w="6202362"/>
              </a:tblGrid>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ETFs are only for market timers	</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39" name="Group 35"/>
          <p:cNvGraphicFramePr>
            <a:graphicFrameLocks noGrp="1"/>
          </p:cNvGraphicFramePr>
          <p:nvPr/>
        </p:nvGraphicFramePr>
        <p:xfrm>
          <a:off x="468313" y="2582044"/>
          <a:ext cx="6191250" cy="342900"/>
        </p:xfrm>
        <a:graphic>
          <a:graphicData uri="http://schemas.openxmlformats.org/drawingml/2006/table">
            <a:tbl>
              <a:tblPr/>
              <a:tblGrid>
                <a:gridCol w="6191250"/>
              </a:tblGrid>
              <a:tr h="342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ETFs can collapse in event of a large redemption</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745" name="Group 41"/>
          <p:cNvGraphicFramePr>
            <a:graphicFrameLocks noGrp="1"/>
          </p:cNvGraphicFramePr>
          <p:nvPr/>
        </p:nvGraphicFramePr>
        <p:xfrm>
          <a:off x="6659563" y="1717948"/>
          <a:ext cx="2016125" cy="371475"/>
        </p:xfrm>
        <a:graphic>
          <a:graphicData uri="http://schemas.openxmlformats.org/drawingml/2006/table">
            <a:tbl>
              <a:tblPr/>
              <a:tblGrid>
                <a:gridCol w="2016125"/>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Fiction</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751" name="Group 47"/>
          <p:cNvGraphicFramePr>
            <a:graphicFrameLocks noGrp="1"/>
          </p:cNvGraphicFramePr>
          <p:nvPr/>
        </p:nvGraphicFramePr>
        <p:xfrm>
          <a:off x="468313" y="3844358"/>
          <a:ext cx="6202362" cy="315913"/>
        </p:xfrm>
        <a:graphic>
          <a:graphicData uri="http://schemas.openxmlformats.org/drawingml/2006/table">
            <a:tbl>
              <a:tblPr/>
              <a:tblGrid>
                <a:gridCol w="6202362"/>
              </a:tblGrid>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ETFs often trade close to NAV</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57" name="Group 53"/>
          <p:cNvGraphicFramePr>
            <a:graphicFrameLocks noGrp="1"/>
          </p:cNvGraphicFramePr>
          <p:nvPr/>
        </p:nvGraphicFramePr>
        <p:xfrm>
          <a:off x="6668441" y="2582044"/>
          <a:ext cx="2016125" cy="342900"/>
        </p:xfrm>
        <a:graphic>
          <a:graphicData uri="http://schemas.openxmlformats.org/drawingml/2006/table">
            <a:tbl>
              <a:tblPr/>
              <a:tblGrid>
                <a:gridCol w="2016125"/>
              </a:tblGrid>
              <a:tr h="342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Fiction</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763" name="Group 59"/>
          <p:cNvGraphicFramePr>
            <a:graphicFrameLocks noGrp="1"/>
          </p:cNvGraphicFramePr>
          <p:nvPr/>
        </p:nvGraphicFramePr>
        <p:xfrm>
          <a:off x="468313" y="3446140"/>
          <a:ext cx="6202362" cy="309563"/>
        </p:xfrm>
        <a:graphic>
          <a:graphicData uri="http://schemas.openxmlformats.org/drawingml/2006/table">
            <a:tbl>
              <a:tblPr/>
              <a:tblGrid>
                <a:gridCol w="6202362"/>
              </a:tblGrid>
              <a:tr h="3095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ETF liquidity should be measured by trading volume </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769" name="Group 65"/>
          <p:cNvGraphicFramePr>
            <a:graphicFrameLocks noGrp="1"/>
          </p:cNvGraphicFramePr>
          <p:nvPr/>
        </p:nvGraphicFramePr>
        <p:xfrm>
          <a:off x="6659563" y="2149996"/>
          <a:ext cx="2016125" cy="356268"/>
        </p:xfrm>
        <a:graphic>
          <a:graphicData uri="http://schemas.openxmlformats.org/drawingml/2006/table">
            <a:tbl>
              <a:tblPr/>
              <a:tblGrid>
                <a:gridCol w="2016125"/>
              </a:tblGrid>
              <a:tr h="3562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Fiction</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75" name="Group 71"/>
          <p:cNvGraphicFramePr>
            <a:graphicFrameLocks noGrp="1"/>
          </p:cNvGraphicFramePr>
          <p:nvPr/>
        </p:nvGraphicFramePr>
        <p:xfrm>
          <a:off x="6659563" y="3014092"/>
          <a:ext cx="2016125" cy="300038"/>
        </p:xfrm>
        <a:graphic>
          <a:graphicData uri="http://schemas.openxmlformats.org/drawingml/2006/table">
            <a:tbl>
              <a:tblPr/>
              <a:tblGrid>
                <a:gridCol w="2016125"/>
              </a:tblGrid>
              <a:tr h="300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Fiction</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81" name="Group 77"/>
          <p:cNvGraphicFramePr>
            <a:graphicFrameLocks noGrp="1"/>
          </p:cNvGraphicFramePr>
          <p:nvPr/>
        </p:nvGraphicFramePr>
        <p:xfrm>
          <a:off x="6677319" y="3844357"/>
          <a:ext cx="2016125" cy="321863"/>
        </p:xfrm>
        <a:graphic>
          <a:graphicData uri="http://schemas.openxmlformats.org/drawingml/2006/table">
            <a:tbl>
              <a:tblPr/>
              <a:tblGrid>
                <a:gridCol w="2016125"/>
              </a:tblGrid>
              <a:tr h="3218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Fact</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87" name="Group 83"/>
          <p:cNvGraphicFramePr>
            <a:graphicFrameLocks noGrp="1"/>
          </p:cNvGraphicFramePr>
          <p:nvPr/>
        </p:nvGraphicFramePr>
        <p:xfrm>
          <a:off x="6668441" y="4661075"/>
          <a:ext cx="2016125" cy="360363"/>
        </p:xfrm>
        <a:graphic>
          <a:graphicData uri="http://schemas.openxmlformats.org/drawingml/2006/table">
            <a:tbl>
              <a:tblPr/>
              <a:tblGrid>
                <a:gridCol w="2016125"/>
              </a:tblGrid>
              <a:tr h="3603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Fact</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bl>
          </a:graphicData>
        </a:graphic>
      </p:graphicFrame>
      <p:graphicFrame>
        <p:nvGraphicFramePr>
          <p:cNvPr id="200793" name="Group 89"/>
          <p:cNvGraphicFramePr>
            <a:graphicFrameLocks noGrp="1"/>
          </p:cNvGraphicFramePr>
          <p:nvPr/>
        </p:nvGraphicFramePr>
        <p:xfrm>
          <a:off x="6659563" y="3446140"/>
          <a:ext cx="2016125" cy="309563"/>
        </p:xfrm>
        <a:graphic>
          <a:graphicData uri="http://schemas.openxmlformats.org/drawingml/2006/table">
            <a:tbl>
              <a:tblPr/>
              <a:tblGrid>
                <a:gridCol w="2016125"/>
              </a:tblGrid>
              <a:tr h="3095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Fiction</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799" name="Group 95"/>
          <p:cNvGraphicFramePr>
            <a:graphicFrameLocks noGrp="1"/>
          </p:cNvGraphicFramePr>
          <p:nvPr/>
        </p:nvGraphicFramePr>
        <p:xfrm>
          <a:off x="468313" y="4238228"/>
          <a:ext cx="6202362" cy="350838"/>
        </p:xfrm>
        <a:graphic>
          <a:graphicData uri="http://schemas.openxmlformats.org/drawingml/2006/table">
            <a:tbl>
              <a:tblPr/>
              <a:tblGrid>
                <a:gridCol w="6202362"/>
              </a:tblGrid>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AU" sz="1600" b="0" i="0" u="none" strike="noStrike" cap="none" normalizeH="0" baseline="0" dirty="0" smtClean="0">
                          <a:ln>
                            <a:noFill/>
                          </a:ln>
                          <a:solidFill>
                            <a:srgbClr val="000000"/>
                          </a:solidFill>
                          <a:effectLst/>
                          <a:latin typeface="+mn-lt"/>
                          <a:ea typeface="MS PGothic" pitchFamily="34" charset="-128"/>
                        </a:rPr>
                        <a:t>  ETFs are used by investors to gain instant market access</a:t>
                      </a:r>
                      <a:endParaRPr kumimoji="0" lang="en-US" sz="1600" b="0" i="0" u="none" strike="noStrike" cap="none" normalizeH="0" baseline="0" dirty="0" smtClean="0">
                        <a:ln>
                          <a:noFill/>
                        </a:ln>
                        <a:solidFill>
                          <a:srgbClr val="000000"/>
                        </a:solidFill>
                        <a:effectLst/>
                        <a:latin typeface="+mn-lt"/>
                        <a:ea typeface="MS PGothic" pitchFamily="34" charset="-128"/>
                      </a:endParaRP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00805" name="Group 101"/>
          <p:cNvGraphicFramePr>
            <a:graphicFrameLocks noGrp="1"/>
          </p:cNvGraphicFramePr>
          <p:nvPr/>
        </p:nvGraphicFramePr>
        <p:xfrm>
          <a:off x="6677319" y="4238228"/>
          <a:ext cx="2016125" cy="350838"/>
        </p:xfrm>
        <a:graphic>
          <a:graphicData uri="http://schemas.openxmlformats.org/drawingml/2006/table">
            <a:tbl>
              <a:tblPr/>
              <a:tblGrid>
                <a:gridCol w="2016125"/>
              </a:tblGrid>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Fact</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sp>
        <p:nvSpPr>
          <p:cNvPr id="152674" name="Text Box 107"/>
          <p:cNvSpPr txBox="1">
            <a:spLocks noChangeArrowheads="1"/>
          </p:cNvSpPr>
          <p:nvPr/>
        </p:nvSpPr>
        <p:spPr bwMode="auto">
          <a:xfrm>
            <a:off x="467544" y="5805264"/>
            <a:ext cx="6324600" cy="397032"/>
          </a:xfrm>
          <a:prstGeom prst="rect">
            <a:avLst/>
          </a:prstGeom>
          <a:noFill/>
          <a:ln w="9525" algn="ctr">
            <a:noFill/>
            <a:miter lim="800000"/>
            <a:headEnd/>
            <a:tailEnd/>
          </a:ln>
        </p:spPr>
        <p:txBody>
          <a:bodyPr>
            <a:spAutoFit/>
          </a:bodyPr>
          <a:lstStyle/>
          <a:p>
            <a:pPr defTabSz="625475" eaLnBrk="0" hangingPunct="0">
              <a:spcBef>
                <a:spcPct val="20000"/>
              </a:spcBef>
              <a:buClr>
                <a:schemeClr val="bg2"/>
              </a:buClr>
              <a:buSzPct val="125000"/>
            </a:pPr>
            <a:r>
              <a:rPr lang="en-AU" sz="900" dirty="0">
                <a:solidFill>
                  <a:schemeClr val="tx1"/>
                </a:solidFill>
                <a:latin typeface="+mn-lt"/>
              </a:rPr>
              <a:t>*Investors may also incur brokerage and a bid ask spread when acquiring ETFs on the ASX</a:t>
            </a:r>
          </a:p>
          <a:p>
            <a:pPr defTabSz="625475" eaLnBrk="0" hangingPunct="0">
              <a:spcBef>
                <a:spcPct val="20000"/>
              </a:spcBef>
              <a:buClr>
                <a:schemeClr val="bg2"/>
              </a:buClr>
              <a:buSzPct val="125000"/>
            </a:pPr>
            <a:r>
              <a:rPr lang="en-AU" sz="900" dirty="0">
                <a:solidFill>
                  <a:schemeClr val="tx1"/>
                </a:solidFill>
                <a:latin typeface="+mn-lt"/>
              </a:rPr>
              <a:t>**Due to low turnover as a result of the indexing strategy</a:t>
            </a:r>
          </a:p>
        </p:txBody>
      </p:sp>
      <p:graphicFrame>
        <p:nvGraphicFramePr>
          <p:cNvPr id="23" name="Group 35"/>
          <p:cNvGraphicFramePr>
            <a:graphicFrameLocks noGrp="1"/>
          </p:cNvGraphicFramePr>
          <p:nvPr/>
        </p:nvGraphicFramePr>
        <p:xfrm>
          <a:off x="483834" y="5102324"/>
          <a:ext cx="6191250" cy="342900"/>
        </p:xfrm>
        <a:graphic>
          <a:graphicData uri="http://schemas.openxmlformats.org/drawingml/2006/table">
            <a:tbl>
              <a:tblPr/>
              <a:tblGrid>
                <a:gridCol w="6191250"/>
              </a:tblGrid>
              <a:tr h="342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ETFs are illiquid</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graphicFrame>
        <p:nvGraphicFramePr>
          <p:cNvPr id="25" name="Group 53"/>
          <p:cNvGraphicFramePr>
            <a:graphicFrameLocks noGrp="1"/>
          </p:cNvGraphicFramePr>
          <p:nvPr/>
        </p:nvGraphicFramePr>
        <p:xfrm>
          <a:off x="6675084" y="5102324"/>
          <a:ext cx="2016125" cy="342900"/>
        </p:xfrm>
        <a:graphic>
          <a:graphicData uri="http://schemas.openxmlformats.org/drawingml/2006/table">
            <a:tbl>
              <a:tblPr/>
              <a:tblGrid>
                <a:gridCol w="2016125"/>
              </a:tblGrid>
              <a:tr h="3429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mn-lt"/>
                          <a:ea typeface="MS PGothic" pitchFamily="34" charset="-128"/>
                        </a:rPr>
                        <a:t> Fiction</a:t>
                      </a:r>
                    </a:p>
                  </a:txBody>
                  <a:tcPr marL="0" marR="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cap="flat">
                      <a:noFill/>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r>
            </a:tbl>
          </a:graphicData>
        </a:graphic>
      </p:graphicFrame>
      <p:sp>
        <p:nvSpPr>
          <p:cNvPr id="22"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30</a:t>
            </a:fld>
            <a:endParaRPr lang="en-AU" sz="900" dirty="0">
              <a:latin typeface="Calibri" pitchFamily="34" charset="0"/>
            </a:endParaRPr>
          </a:p>
        </p:txBody>
      </p:sp>
      <p:sp>
        <p:nvSpPr>
          <p:cNvPr id="26" name="Title 25"/>
          <p:cNvSpPr>
            <a:spLocks noGrp="1"/>
          </p:cNvSpPr>
          <p:nvPr>
            <p:ph type="title"/>
          </p:nvPr>
        </p:nvSpPr>
        <p:spPr/>
        <p:txBody>
          <a:bodyPr/>
          <a:lstStyle/>
          <a:p>
            <a:r>
              <a:rPr lang="en-US" dirty="0" smtClean="0"/>
              <a:t>Myths &amp; misconceptions</a:t>
            </a:r>
            <a:endParaRPr lang="en-A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07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00745"/>
                                        </p:tgtEl>
                                        <p:attrNameLst>
                                          <p:attrName>style.visibility</p:attrName>
                                        </p:attrNameLst>
                                      </p:cBhvr>
                                      <p:to>
                                        <p:strVal val="visible"/>
                                      </p:to>
                                    </p:set>
                                    <p:animEffect transition="in" filter="blinds(horizontal)">
                                      <p:cBhvr>
                                        <p:cTn id="11" dur="500"/>
                                        <p:tgtEl>
                                          <p:spTgt spid="20074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0072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00769"/>
                                        </p:tgtEl>
                                        <p:attrNameLst>
                                          <p:attrName>style.visibility</p:attrName>
                                        </p:attrNameLst>
                                      </p:cBhvr>
                                      <p:to>
                                        <p:strVal val="visible"/>
                                      </p:to>
                                    </p:set>
                                    <p:animEffect transition="in" filter="blinds(horizontal)">
                                      <p:cBhvr>
                                        <p:cTn id="20" dur="500"/>
                                        <p:tgtEl>
                                          <p:spTgt spid="20076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073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00757"/>
                                        </p:tgtEl>
                                        <p:attrNameLst>
                                          <p:attrName>style.visibility</p:attrName>
                                        </p:attrNameLst>
                                      </p:cBhvr>
                                      <p:to>
                                        <p:strVal val="visible"/>
                                      </p:to>
                                    </p:set>
                                    <p:animEffect transition="in" filter="blinds(horizontal)">
                                      <p:cBhvr>
                                        <p:cTn id="29" dur="500"/>
                                        <p:tgtEl>
                                          <p:spTgt spid="20075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0073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00775"/>
                                        </p:tgtEl>
                                        <p:attrNameLst>
                                          <p:attrName>style.visibility</p:attrName>
                                        </p:attrNameLst>
                                      </p:cBhvr>
                                      <p:to>
                                        <p:strVal val="visible"/>
                                      </p:to>
                                    </p:set>
                                    <p:animEffect transition="in" filter="blinds(horizontal)">
                                      <p:cBhvr>
                                        <p:cTn id="38" dur="500"/>
                                        <p:tgtEl>
                                          <p:spTgt spid="200775"/>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07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00793"/>
                                        </p:tgtEl>
                                        <p:attrNameLst>
                                          <p:attrName>style.visibility</p:attrName>
                                        </p:attrNameLst>
                                      </p:cBhvr>
                                      <p:to>
                                        <p:strVal val="visible"/>
                                      </p:to>
                                    </p:set>
                                    <p:animEffect transition="in" filter="blinds(horizontal)">
                                      <p:cBhvr>
                                        <p:cTn id="47" dur="500"/>
                                        <p:tgtEl>
                                          <p:spTgt spid="20079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0075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00781"/>
                                        </p:tgtEl>
                                        <p:attrNameLst>
                                          <p:attrName>style.visibility</p:attrName>
                                        </p:attrNameLst>
                                      </p:cBhvr>
                                      <p:to>
                                        <p:strVal val="visible"/>
                                      </p:to>
                                    </p:set>
                                    <p:animEffect transition="in" filter="blinds(horizontal)">
                                      <p:cBhvr>
                                        <p:cTn id="56" dur="500"/>
                                        <p:tgtEl>
                                          <p:spTgt spid="200781"/>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0079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200805"/>
                                        </p:tgtEl>
                                        <p:attrNameLst>
                                          <p:attrName>style.visibility</p:attrName>
                                        </p:attrNameLst>
                                      </p:cBhvr>
                                      <p:to>
                                        <p:strVal val="visible"/>
                                      </p:to>
                                    </p:set>
                                    <p:animEffect transition="in" filter="blinds(horizontal)">
                                      <p:cBhvr>
                                        <p:cTn id="65" dur="500"/>
                                        <p:tgtEl>
                                          <p:spTgt spid="200805"/>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00715"/>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200787"/>
                                        </p:tgtEl>
                                        <p:attrNameLst>
                                          <p:attrName>style.visibility</p:attrName>
                                        </p:attrNameLst>
                                      </p:cBhvr>
                                      <p:to>
                                        <p:strVal val="visible"/>
                                      </p:to>
                                    </p:set>
                                    <p:animEffect transition="in" filter="blinds(horizontal)">
                                      <p:cBhvr>
                                        <p:cTn id="74" dur="500"/>
                                        <p:tgtEl>
                                          <p:spTgt spid="200787"/>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blinds(horizontal)">
                                      <p:cBhvr>
                                        <p:cTn id="8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Case: for and against</a:t>
            </a:r>
            <a:endParaRPr lang="en-AU" dirty="0"/>
          </a:p>
        </p:txBody>
      </p:sp>
      <p:sp>
        <p:nvSpPr>
          <p:cNvPr id="4" name="Content Placeholder 8"/>
          <p:cNvSpPr txBox="1">
            <a:spLocks/>
          </p:cNvSpPr>
          <p:nvPr/>
        </p:nvSpPr>
        <p:spPr>
          <a:xfrm>
            <a:off x="611560" y="2397274"/>
            <a:ext cx="3456062" cy="3552006"/>
          </a:xfrm>
          <a:prstGeom prst="rect">
            <a:avLst/>
          </a:prstGeom>
        </p:spPr>
        <p:txBody>
          <a:bodyPr/>
          <a:lstStyle/>
          <a:p>
            <a:pPr marL="342900" marR="0" lvl="0" indent="-342900" algn="l" defTabSz="457200" rtl="0" eaLnBrk="0" fontAlgn="base" latinLnBrk="0" hangingPunct="0">
              <a:lnSpc>
                <a:spcPct val="100000"/>
              </a:lnSpc>
              <a:spcBef>
                <a:spcPct val="20000"/>
              </a:spcBef>
              <a:spcAft>
                <a:spcPts val="600"/>
              </a:spcAft>
              <a:buSzTx/>
              <a:buFont typeface="Arial" pitchFamily="34" charset="0"/>
              <a:buChar char="•"/>
              <a:tabLst/>
              <a:defRPr/>
            </a:pPr>
            <a:r>
              <a:rPr lang="en-US" noProof="0" dirty="0" smtClean="0">
                <a:latin typeface="Arial"/>
                <a:ea typeface="ＭＳ Ｐゴシック" pitchFamily="34" charset="-128"/>
                <a:cs typeface="ＭＳ Ｐゴシック" pitchFamily="34" charset="-128"/>
              </a:rPr>
              <a:t>ETFs capitalise on the </a:t>
            </a:r>
            <a:r>
              <a:rPr lang="en-US" dirty="0" smtClean="0">
                <a:latin typeface="Arial"/>
                <a:ea typeface="ＭＳ Ｐゴシック" pitchFamily="34" charset="-128"/>
                <a:cs typeface="ＭＳ Ｐゴシック" pitchFamily="34" charset="-128"/>
              </a:rPr>
              <a:t>strengths of indexing</a:t>
            </a:r>
          </a:p>
          <a:p>
            <a:pPr marL="800100" lvl="1" indent="-342900" defTabSz="457200" eaLnBrk="0" hangingPunct="0">
              <a:spcBef>
                <a:spcPct val="20000"/>
              </a:spcBef>
              <a:spcAft>
                <a:spcPts val="0"/>
              </a:spcAft>
              <a:buFont typeface="Arial" pitchFamily="34" charset="0"/>
              <a:buChar char="•"/>
              <a:defRPr/>
            </a:pPr>
            <a:r>
              <a:rPr lang="en-US" sz="1600" dirty="0" smtClean="0">
                <a:latin typeface="Arial"/>
                <a:ea typeface="ＭＳ Ｐゴシック" pitchFamily="34" charset="-128"/>
                <a:cs typeface="ＭＳ Ｐゴシック" pitchFamily="34" charset="-128"/>
              </a:rPr>
              <a:t>Diversification across entire markets</a:t>
            </a:r>
          </a:p>
          <a:p>
            <a:pPr marL="800100" lvl="1" indent="-342900" defTabSz="457200" eaLnBrk="0" hangingPunct="0">
              <a:spcBef>
                <a:spcPct val="20000"/>
              </a:spcBef>
              <a:spcAft>
                <a:spcPts val="0"/>
              </a:spcAft>
              <a:buFont typeface="Arial" pitchFamily="34" charset="0"/>
              <a:buChar char="•"/>
              <a:defRPr/>
            </a:pPr>
            <a:r>
              <a:rPr kumimoji="0" lang="en-US" sz="1600" b="0" i="0" u="none" strike="noStrike" kern="1200" cap="none" spc="0" normalizeH="0" noProof="0" dirty="0" smtClean="0">
                <a:ln>
                  <a:noFill/>
                </a:ln>
                <a:solidFill>
                  <a:schemeClr val="tx1"/>
                </a:solidFill>
                <a:effectLst/>
                <a:uLnTx/>
                <a:uFillTx/>
                <a:latin typeface="Arial"/>
                <a:ea typeface="ＭＳ Ｐゴシック" pitchFamily="34" charset="-128"/>
                <a:cs typeface="ＭＳ Ｐゴシック" pitchFamily="34" charset="-128"/>
              </a:rPr>
              <a:t>Low costs*</a:t>
            </a:r>
          </a:p>
          <a:p>
            <a:pPr marL="800100" lvl="1" indent="-342900" defTabSz="457200" eaLnBrk="0" hangingPunct="0">
              <a:spcBef>
                <a:spcPct val="20000"/>
              </a:spcBef>
              <a:spcAft>
                <a:spcPts val="0"/>
              </a:spcAft>
              <a:buFont typeface="Arial" pitchFamily="34" charset="0"/>
              <a:buChar char="•"/>
              <a:defRPr/>
            </a:pPr>
            <a:r>
              <a:rPr lang="en-US" sz="1600" dirty="0" smtClean="0">
                <a:latin typeface="Arial"/>
                <a:ea typeface="ＭＳ Ｐゴシック" pitchFamily="34" charset="-128"/>
                <a:cs typeface="ＭＳ Ｐゴシック" pitchFamily="34" charset="-128"/>
              </a:rPr>
              <a:t>Potential tax efficiency**</a:t>
            </a:r>
          </a:p>
          <a:p>
            <a:pPr marL="800100" lvl="1" indent="-342900" defTabSz="457200" eaLnBrk="0" hangingPunct="0">
              <a:spcBef>
                <a:spcPct val="20000"/>
              </a:spcBef>
              <a:spcAft>
                <a:spcPts val="0"/>
              </a:spcAft>
              <a:buFont typeface="Arial" pitchFamily="34" charset="0"/>
              <a:buChar char="•"/>
              <a:defRPr/>
            </a:pPr>
            <a:r>
              <a:rPr kumimoji="0" lang="en-US" sz="1600" b="0" i="0" u="none" strike="noStrike" kern="1200" cap="none" spc="0" normalizeH="0" noProof="0" dirty="0" smtClean="0">
                <a:ln>
                  <a:noFill/>
                </a:ln>
                <a:solidFill>
                  <a:schemeClr val="tx1"/>
                </a:solidFill>
                <a:effectLst/>
                <a:uLnTx/>
                <a:uFillTx/>
                <a:latin typeface="Arial"/>
                <a:ea typeface="ＭＳ Ｐゴシック" pitchFamily="34" charset="-128"/>
                <a:cs typeface="ＭＳ Ｐゴシック" pitchFamily="34" charset="-128"/>
              </a:rPr>
              <a:t>Transparency</a:t>
            </a:r>
          </a:p>
          <a:p>
            <a:pPr marL="800100" lvl="1" indent="-342900" defTabSz="457200" eaLnBrk="0" hangingPunct="0">
              <a:spcBef>
                <a:spcPct val="20000"/>
              </a:spcBef>
              <a:spcAft>
                <a:spcPts val="600"/>
              </a:spcAft>
              <a:buFont typeface="Arial" pitchFamily="34" charset="0"/>
              <a:buChar char="•"/>
              <a:defRPr/>
            </a:pPr>
            <a:r>
              <a:rPr lang="en-US" sz="1600" dirty="0" smtClean="0">
                <a:latin typeface="Arial"/>
                <a:ea typeface="ＭＳ Ｐゴシック" pitchFamily="34" charset="-128"/>
                <a:cs typeface="ＭＳ Ｐゴシック" pitchFamily="34" charset="-128"/>
              </a:rPr>
              <a:t>Low manager risk</a:t>
            </a:r>
            <a:endParaRPr kumimoji="0" lang="en-US" sz="1600" b="0" i="0" u="none" strike="noStrike" kern="1200" cap="none" spc="0" normalizeH="0" noProof="0" dirty="0" smtClean="0">
              <a:ln>
                <a:noFill/>
              </a:ln>
              <a:solidFill>
                <a:schemeClr val="tx1"/>
              </a:solidFill>
              <a:effectLst/>
              <a:uLnTx/>
              <a:uFillTx/>
              <a:latin typeface="Arial"/>
              <a:ea typeface="ＭＳ Ｐゴシック" pitchFamily="34" charset="-128"/>
              <a:cs typeface="ＭＳ Ｐゴシック" pitchFamily="34" charset="-128"/>
            </a:endParaRPr>
          </a:p>
          <a:p>
            <a:pPr marL="342900" indent="-342900" defTabSz="457200">
              <a:spcBef>
                <a:spcPct val="20000"/>
              </a:spcBef>
              <a:spcAft>
                <a:spcPts val="600"/>
              </a:spcAft>
              <a:buFont typeface="Arial" charset="0"/>
              <a:buChar char="•"/>
              <a:defRPr/>
            </a:pPr>
            <a:r>
              <a:rPr lang="en-US" noProof="0" dirty="0" smtClean="0">
                <a:latin typeface="Arial"/>
                <a:ea typeface="ＭＳ Ｐゴシック" pitchFamily="34" charset="-128"/>
                <a:cs typeface="ＭＳ Ｐゴシック" pitchFamily="34" charset="-128"/>
              </a:rPr>
              <a:t>ETFs offer the additional benefit of trading flexibility</a:t>
            </a:r>
            <a:endParaRPr kumimoji="0" lang="en-US" sz="1800" b="0" i="0" u="none" strike="noStrike" kern="1200" cap="none" spc="0" normalizeH="0" baseline="0" noProof="0" dirty="0" smtClean="0">
              <a:ln>
                <a:noFill/>
              </a:ln>
              <a:solidFill>
                <a:schemeClr val="tx1"/>
              </a:solidFill>
              <a:effectLst/>
              <a:uLnTx/>
              <a:uFillTx/>
              <a:latin typeface="Arial"/>
              <a:ea typeface="ＭＳ Ｐゴシック" pitchFamily="34" charset="-128"/>
              <a:cs typeface="ＭＳ Ｐゴシック" pitchFamily="34" charset="-128"/>
            </a:endParaRPr>
          </a:p>
        </p:txBody>
      </p:sp>
      <p:sp>
        <p:nvSpPr>
          <p:cNvPr id="5" name="Content Placeholder 8"/>
          <p:cNvSpPr txBox="1">
            <a:spLocks/>
          </p:cNvSpPr>
          <p:nvPr/>
        </p:nvSpPr>
        <p:spPr>
          <a:xfrm>
            <a:off x="5076378" y="2397274"/>
            <a:ext cx="3456062" cy="3191966"/>
          </a:xfrm>
          <a:prstGeom prst="rect">
            <a:avLst/>
          </a:prstGeom>
        </p:spPr>
        <p:txBody>
          <a:bodyPr/>
          <a:lstStyle/>
          <a:p>
            <a:pPr marL="342900" marR="0" lvl="0" indent="-342900" algn="l" defTabSz="457200" rtl="0" eaLnBrk="0" fontAlgn="base" latinLnBrk="0" hangingPunct="0">
              <a:lnSpc>
                <a:spcPct val="100000"/>
              </a:lnSpc>
              <a:spcBef>
                <a:spcPct val="20000"/>
              </a:spcBef>
              <a:spcAft>
                <a:spcPts val="600"/>
              </a:spcAft>
              <a:buSzTx/>
              <a:buFont typeface="Arial" pitchFamily="34" charset="0"/>
              <a:buChar char="•"/>
              <a:tabLst/>
              <a:defRPr/>
            </a:pPr>
            <a:r>
              <a:rPr lang="en-US" dirty="0" smtClean="0">
                <a:latin typeface="Arial"/>
                <a:ea typeface="ＭＳ Ｐゴシック" pitchFamily="34" charset="-128"/>
                <a:cs typeface="ＭＳ Ｐゴシック" pitchFamily="34" charset="-128"/>
              </a:rPr>
              <a:t>Counterparty risks with synthetic structure</a:t>
            </a:r>
          </a:p>
          <a:p>
            <a:pPr marL="342900" indent="-342900" defTabSz="457200">
              <a:spcBef>
                <a:spcPct val="20000"/>
              </a:spcBef>
              <a:spcAft>
                <a:spcPts val="600"/>
              </a:spcAft>
              <a:buFont typeface="Arial" charset="0"/>
              <a:buChar char="•"/>
              <a:defRPr/>
            </a:pPr>
            <a:r>
              <a:rPr lang="en-US" dirty="0" smtClean="0">
                <a:latin typeface="Arial"/>
                <a:ea typeface="ＭＳ Ｐゴシック" pitchFamily="34" charset="-128"/>
                <a:cs typeface="ＭＳ Ｐゴシック" pitchFamily="34" charset="-128"/>
              </a:rPr>
              <a:t>Variable spread costs</a:t>
            </a:r>
          </a:p>
          <a:p>
            <a:pPr marL="342900" indent="-342900" defTabSz="457200">
              <a:spcBef>
                <a:spcPct val="20000"/>
              </a:spcBef>
              <a:spcAft>
                <a:spcPts val="600"/>
              </a:spcAft>
              <a:buFont typeface="Arial" charset="0"/>
              <a:buChar char="•"/>
              <a:defRPr/>
            </a:pPr>
            <a:r>
              <a:rPr kumimoji="0" lang="en-US" sz="1800" b="0" i="0" u="none" strike="noStrike" kern="1200" cap="none" spc="0" normalizeH="0" baseline="0" noProof="0" dirty="0" smtClean="0">
                <a:ln>
                  <a:noFill/>
                </a:ln>
                <a:solidFill>
                  <a:schemeClr val="tx1"/>
                </a:solidFill>
                <a:effectLst/>
                <a:uLnTx/>
                <a:uFillTx/>
                <a:latin typeface="Arial"/>
                <a:ea typeface="ＭＳ Ｐゴシック" pitchFamily="34" charset="-128"/>
                <a:cs typeface="ＭＳ Ｐゴシック" pitchFamily="34" charset="-128"/>
              </a:rPr>
              <a:t>Trading</a:t>
            </a:r>
            <a:r>
              <a:rPr kumimoji="0" lang="en-US" sz="1800" b="0" i="0" u="none" strike="noStrike" kern="1200" cap="none" spc="0" normalizeH="0" noProof="0" dirty="0" smtClean="0">
                <a:ln>
                  <a:noFill/>
                </a:ln>
                <a:solidFill>
                  <a:schemeClr val="tx1"/>
                </a:solidFill>
                <a:effectLst/>
                <a:uLnTx/>
                <a:uFillTx/>
                <a:latin typeface="Arial"/>
                <a:ea typeface="ＭＳ Ｐゴシック" pitchFamily="34" charset="-128"/>
                <a:cs typeface="ＭＳ Ｐゴシック" pitchFamily="34" charset="-128"/>
              </a:rPr>
              <a:t> costs</a:t>
            </a:r>
          </a:p>
          <a:p>
            <a:pPr marL="800100" lvl="1" indent="-342900" defTabSz="457200">
              <a:spcBef>
                <a:spcPct val="20000"/>
              </a:spcBef>
              <a:spcAft>
                <a:spcPts val="600"/>
              </a:spcAft>
              <a:buFont typeface="Arial" charset="0"/>
              <a:buChar char="•"/>
              <a:defRPr/>
            </a:pPr>
            <a:r>
              <a:rPr lang="en-US" sz="1600" baseline="0" dirty="0" smtClean="0">
                <a:latin typeface="Arial"/>
                <a:ea typeface="ＭＳ Ｐゴシック" pitchFamily="34" charset="-128"/>
                <a:cs typeface="ＭＳ Ｐゴシック" pitchFamily="34" charset="-128"/>
              </a:rPr>
              <a:t>Regular</a:t>
            </a:r>
            <a:r>
              <a:rPr lang="en-US" sz="1600" dirty="0" smtClean="0">
                <a:latin typeface="Arial"/>
                <a:ea typeface="ＭＳ Ｐゴシック" pitchFamily="34" charset="-128"/>
                <a:cs typeface="ＭＳ Ｐゴシック" pitchFamily="34" charset="-128"/>
              </a:rPr>
              <a:t> investments</a:t>
            </a:r>
          </a:p>
          <a:p>
            <a:pPr marL="342900" indent="-342900" defTabSz="457200">
              <a:spcBef>
                <a:spcPct val="20000"/>
              </a:spcBef>
              <a:spcAft>
                <a:spcPts val="600"/>
              </a:spcAft>
              <a:buFont typeface="Arial" charset="0"/>
              <a:buChar char="•"/>
              <a:defRPr/>
            </a:pPr>
            <a:r>
              <a:rPr kumimoji="0" lang="en-US" b="0" i="0" u="none" strike="noStrike" kern="1200" cap="none" spc="0" normalizeH="0" baseline="0" noProof="0" dirty="0" smtClean="0">
                <a:ln>
                  <a:noFill/>
                </a:ln>
                <a:solidFill>
                  <a:schemeClr val="tx1"/>
                </a:solidFill>
                <a:effectLst/>
                <a:uLnTx/>
                <a:uFillTx/>
                <a:latin typeface="Arial"/>
                <a:ea typeface="ＭＳ Ｐゴシック" pitchFamily="34" charset="-128"/>
                <a:cs typeface="ＭＳ Ｐゴシック" pitchFamily="34" charset="-128"/>
              </a:rPr>
              <a:t>Lack</a:t>
            </a:r>
            <a:r>
              <a:rPr kumimoji="0" lang="en-US" b="0" i="0" u="none" strike="noStrike" kern="1200" cap="none" spc="0" normalizeH="0" noProof="0" dirty="0" smtClean="0">
                <a:ln>
                  <a:noFill/>
                </a:ln>
                <a:solidFill>
                  <a:schemeClr val="tx1"/>
                </a:solidFill>
                <a:effectLst/>
                <a:uLnTx/>
                <a:uFillTx/>
                <a:latin typeface="Arial"/>
                <a:ea typeface="ＭＳ Ｐゴシック" pitchFamily="34" charset="-128"/>
                <a:cs typeface="ＭＳ Ｐゴシック" pitchFamily="34" charset="-128"/>
              </a:rPr>
              <a:t> of understanding of pricing process</a:t>
            </a:r>
          </a:p>
          <a:p>
            <a:pPr marL="342900" indent="-342900" defTabSz="457200">
              <a:spcBef>
                <a:spcPct val="20000"/>
              </a:spcBef>
              <a:spcAft>
                <a:spcPts val="600"/>
              </a:spcAft>
              <a:buFont typeface="Arial" charset="0"/>
              <a:buChar char="•"/>
              <a:defRPr/>
            </a:pPr>
            <a:r>
              <a:rPr lang="en-US" baseline="0" dirty="0" smtClean="0">
                <a:latin typeface="Arial"/>
                <a:ea typeface="ＭＳ Ｐゴシック" pitchFamily="34" charset="-128"/>
                <a:cs typeface="ＭＳ Ｐゴシック" pitchFamily="34" charset="-128"/>
              </a:rPr>
              <a:t>Risks</a:t>
            </a:r>
            <a:r>
              <a:rPr lang="en-US" dirty="0" smtClean="0">
                <a:latin typeface="Arial"/>
                <a:ea typeface="ＭＳ Ｐゴシック" pitchFamily="34" charset="-128"/>
                <a:cs typeface="ＭＳ Ｐゴシック" pitchFamily="34" charset="-128"/>
              </a:rPr>
              <a:t> with exotic structures</a:t>
            </a:r>
            <a:endParaRPr kumimoji="0" lang="en-US" b="0" i="0" u="none" strike="noStrike" kern="1200" cap="none" spc="0" normalizeH="0" baseline="0" noProof="0" dirty="0" smtClean="0">
              <a:ln>
                <a:noFill/>
              </a:ln>
              <a:solidFill>
                <a:schemeClr val="tx1"/>
              </a:solidFill>
              <a:effectLst/>
              <a:uLnTx/>
              <a:uFillTx/>
              <a:latin typeface="Arial"/>
              <a:ea typeface="ＭＳ Ｐゴシック" pitchFamily="34" charset="-128"/>
              <a:cs typeface="ＭＳ Ｐゴシック" pitchFamily="34" charset="-128"/>
            </a:endParaRPr>
          </a:p>
        </p:txBody>
      </p:sp>
      <p:sp>
        <p:nvSpPr>
          <p:cNvPr id="6" name="TextBox 3"/>
          <p:cNvSpPr txBox="1">
            <a:spLocks noChangeArrowheads="1"/>
          </p:cNvSpPr>
          <p:nvPr/>
        </p:nvSpPr>
        <p:spPr bwMode="auto">
          <a:xfrm>
            <a:off x="575667" y="6053286"/>
            <a:ext cx="5724525" cy="400050"/>
          </a:xfrm>
          <a:prstGeom prst="rect">
            <a:avLst/>
          </a:prstGeom>
          <a:noFill/>
          <a:ln w="9525">
            <a:noFill/>
            <a:miter lim="800000"/>
            <a:headEnd/>
            <a:tailEnd/>
          </a:ln>
        </p:spPr>
        <p:txBody>
          <a:bodyPr>
            <a:spAutoFit/>
          </a:bodyPr>
          <a:lstStyle/>
          <a:p>
            <a:r>
              <a:rPr lang="en-US" sz="1000" dirty="0">
                <a:latin typeface="Calibri" pitchFamily="34" charset="0"/>
              </a:rPr>
              <a:t>*    Investors may also incur brokerage and a bid ask spread when acquiring ETFs on the ASX</a:t>
            </a:r>
          </a:p>
          <a:p>
            <a:r>
              <a:rPr lang="en-US" sz="1000" dirty="0">
                <a:latin typeface="Calibri" pitchFamily="34" charset="0"/>
              </a:rPr>
              <a:t>**   Due to low turnover </a:t>
            </a:r>
            <a:r>
              <a:rPr lang="en-US" sz="1000" dirty="0" smtClean="0">
                <a:latin typeface="Calibri" pitchFamily="34" charset="0"/>
              </a:rPr>
              <a:t>as a result of the indexing strategy</a:t>
            </a:r>
            <a:endParaRPr lang="en-AU" sz="1000" dirty="0">
              <a:latin typeface="Calibri" pitchFamily="34" charset="0"/>
            </a:endParaRPr>
          </a:p>
        </p:txBody>
      </p:sp>
      <p:sp>
        <p:nvSpPr>
          <p:cNvPr id="7" name="Rectangle 6"/>
          <p:cNvSpPr/>
          <p:nvPr/>
        </p:nvSpPr>
        <p:spPr>
          <a:xfrm>
            <a:off x="611560" y="2204864"/>
            <a:ext cx="3600400" cy="374441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8" name="Rectangle 7"/>
          <p:cNvSpPr/>
          <p:nvPr/>
        </p:nvSpPr>
        <p:spPr>
          <a:xfrm>
            <a:off x="4860032" y="2204864"/>
            <a:ext cx="3600400" cy="374441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9" name="Rectangle 8"/>
          <p:cNvSpPr/>
          <p:nvPr/>
        </p:nvSpPr>
        <p:spPr>
          <a:xfrm>
            <a:off x="611560" y="1484784"/>
            <a:ext cx="3600400" cy="576064"/>
          </a:xfrm>
          <a:prstGeom prst="rect">
            <a:avLst/>
          </a:prstGeom>
          <a:solidFill>
            <a:srgbClr val="9E1B34"/>
          </a:solidFill>
          <a:ln>
            <a:solidFill>
              <a:srgbClr val="9E1B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t>ETFs – the benefits</a:t>
            </a:r>
            <a:endParaRPr lang="en-AU" sz="2200" dirty="0"/>
          </a:p>
        </p:txBody>
      </p:sp>
      <p:sp>
        <p:nvSpPr>
          <p:cNvPr id="10" name="Rectangle 9"/>
          <p:cNvSpPr/>
          <p:nvPr/>
        </p:nvSpPr>
        <p:spPr>
          <a:xfrm>
            <a:off x="4860032" y="1484784"/>
            <a:ext cx="3600400" cy="576064"/>
          </a:xfrm>
          <a:prstGeom prst="rect">
            <a:avLst/>
          </a:prstGeom>
          <a:solidFill>
            <a:srgbClr val="9E1B34"/>
          </a:solidFill>
          <a:ln>
            <a:solidFill>
              <a:srgbClr val="9E1B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t>ETFs – the pitfalls</a:t>
            </a:r>
            <a:endParaRPr lang="en-AU" sz="2200" dirty="0"/>
          </a:p>
        </p:txBody>
      </p:sp>
      <p:sp>
        <p:nvSpPr>
          <p:cNvPr id="11"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31</a:t>
            </a:fld>
            <a:endParaRPr lang="en-AU" sz="900" dirty="0">
              <a:latin typeface="Calibri"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C0BF67C9-6FDA-41C5-A733-ED90FA5E0606}" type="slidenum">
              <a:rPr lang="en-AU" sz="900">
                <a:latin typeface="Calibri" pitchFamily="34" charset="0"/>
              </a:rPr>
              <a:pPr/>
              <a:t>32</a:t>
            </a:fld>
            <a:endParaRPr lang="en-AU" sz="900" dirty="0">
              <a:latin typeface="Calibri" pitchFamily="34" charset="0"/>
            </a:endParaRPr>
          </a:p>
        </p:txBody>
      </p:sp>
      <p:sp>
        <p:nvSpPr>
          <p:cNvPr id="6" name="Rectangle 3"/>
          <p:cNvSpPr txBox="1">
            <a:spLocks noChangeArrowheads="1"/>
          </p:cNvSpPr>
          <p:nvPr/>
        </p:nvSpPr>
        <p:spPr bwMode="auto">
          <a:xfrm>
            <a:off x="179512" y="1556792"/>
            <a:ext cx="8352928" cy="4464495"/>
          </a:xfrm>
          <a:prstGeom prst="rect">
            <a:avLst/>
          </a:prstGeom>
          <a:noFill/>
          <a:ln>
            <a:miter lim="800000"/>
            <a:headEnd/>
            <a:tailEnd/>
          </a:ln>
        </p:spPr>
        <p:txBody>
          <a:bodyPr>
            <a:normAutofit lnSpcReduction="10000"/>
          </a:bodyPr>
          <a:lstStyle/>
          <a:p>
            <a:pPr marL="342900" indent="-342900" fontAlgn="auto">
              <a:lnSpc>
                <a:spcPct val="90000"/>
              </a:lnSpc>
              <a:spcBef>
                <a:spcPts val="600"/>
              </a:spcBef>
              <a:spcAft>
                <a:spcPts val="1800"/>
              </a:spcAft>
              <a:buFont typeface="Arial" pitchFamily="34" charset="0"/>
              <a:buChar char="•"/>
              <a:defRPr/>
            </a:pPr>
            <a:r>
              <a:rPr lang="en-US" sz="2200" dirty="0" smtClean="0">
                <a:latin typeface="+mn-lt"/>
              </a:rPr>
              <a:t>Long </a:t>
            </a:r>
            <a:r>
              <a:rPr lang="en-US" sz="2200" dirty="0">
                <a:latin typeface="+mn-lt"/>
              </a:rPr>
              <a:t>term portfolio performance is driven predominately </a:t>
            </a:r>
            <a:r>
              <a:rPr lang="en-US" sz="2200" dirty="0" smtClean="0">
                <a:latin typeface="+mn-lt"/>
              </a:rPr>
              <a:t>by</a:t>
            </a:r>
            <a:br>
              <a:rPr lang="en-US" sz="2200" dirty="0" smtClean="0">
                <a:latin typeface="+mn-lt"/>
              </a:rPr>
            </a:br>
            <a:r>
              <a:rPr lang="en-US" sz="2200" dirty="0" smtClean="0">
                <a:latin typeface="+mn-lt"/>
              </a:rPr>
              <a:t>asset </a:t>
            </a:r>
            <a:r>
              <a:rPr lang="en-US" sz="2200" dirty="0">
                <a:latin typeface="+mn-lt"/>
              </a:rPr>
              <a:t>allocation</a:t>
            </a:r>
          </a:p>
          <a:p>
            <a:pPr marL="342900" indent="-342900" fontAlgn="auto">
              <a:lnSpc>
                <a:spcPct val="90000"/>
              </a:lnSpc>
              <a:spcBef>
                <a:spcPts val="600"/>
              </a:spcBef>
              <a:spcAft>
                <a:spcPts val="1800"/>
              </a:spcAft>
              <a:buFont typeface="Arial" pitchFamily="34" charset="0"/>
              <a:buChar char="•"/>
              <a:defRPr/>
            </a:pPr>
            <a:r>
              <a:rPr lang="en-US" sz="2200" dirty="0">
                <a:latin typeface="+mn-lt"/>
              </a:rPr>
              <a:t>ETFs are an efficient way to secure market exposure as part of a </a:t>
            </a:r>
            <a:r>
              <a:rPr lang="en-US" sz="2200" dirty="0" smtClean="0">
                <a:latin typeface="+mn-lt"/>
              </a:rPr>
              <a:t>long-term, </a:t>
            </a:r>
            <a:r>
              <a:rPr lang="en-US" sz="2200" dirty="0">
                <a:latin typeface="+mn-lt"/>
              </a:rPr>
              <a:t>disciplined investment approach</a:t>
            </a:r>
          </a:p>
          <a:p>
            <a:pPr marL="342900" indent="-342900" fontAlgn="auto">
              <a:lnSpc>
                <a:spcPct val="90000"/>
              </a:lnSpc>
              <a:spcBef>
                <a:spcPts val="600"/>
              </a:spcBef>
              <a:spcAft>
                <a:spcPts val="1800"/>
              </a:spcAft>
              <a:buFont typeface="Arial" pitchFamily="34" charset="0"/>
              <a:buChar char="•"/>
              <a:defRPr/>
            </a:pPr>
            <a:r>
              <a:rPr lang="en-US" sz="2200" dirty="0" smtClean="0">
                <a:latin typeface="+mn-lt"/>
              </a:rPr>
              <a:t>Investors need to understand risks – no silver bullet</a:t>
            </a:r>
          </a:p>
          <a:p>
            <a:pPr marL="342900" indent="-342900" fontAlgn="auto">
              <a:lnSpc>
                <a:spcPct val="90000"/>
              </a:lnSpc>
              <a:spcBef>
                <a:spcPts val="600"/>
              </a:spcBef>
              <a:spcAft>
                <a:spcPts val="600"/>
              </a:spcAft>
              <a:buFont typeface="Arial" pitchFamily="34" charset="0"/>
              <a:buChar char="•"/>
              <a:defRPr/>
            </a:pPr>
            <a:r>
              <a:rPr lang="en-US" sz="2200" dirty="0" smtClean="0">
                <a:latin typeface="+mn-lt"/>
              </a:rPr>
              <a:t>Fixed interest ETFs are next product development category</a:t>
            </a:r>
          </a:p>
          <a:p>
            <a:pPr marL="800100" lvl="1" indent="-342900" fontAlgn="auto">
              <a:lnSpc>
                <a:spcPct val="90000"/>
              </a:lnSpc>
              <a:spcBef>
                <a:spcPts val="600"/>
              </a:spcBef>
              <a:spcAft>
                <a:spcPts val="600"/>
              </a:spcAft>
              <a:buFont typeface="Arial" pitchFamily="34" charset="0"/>
              <a:buChar char="•"/>
              <a:defRPr/>
            </a:pPr>
            <a:r>
              <a:rPr lang="en-US" dirty="0" smtClean="0">
                <a:latin typeface="+mn-lt"/>
              </a:rPr>
              <a:t>(ASX rules amended January 9 to allow them)</a:t>
            </a:r>
          </a:p>
          <a:p>
            <a:pPr marL="800100" lvl="1" indent="-342900" fontAlgn="auto">
              <a:lnSpc>
                <a:spcPct val="90000"/>
              </a:lnSpc>
              <a:spcBef>
                <a:spcPts val="600"/>
              </a:spcBef>
              <a:spcAft>
                <a:spcPts val="1800"/>
              </a:spcAft>
              <a:buFont typeface="Arial" pitchFamily="34" charset="0"/>
              <a:buChar char="•"/>
              <a:defRPr/>
            </a:pPr>
            <a:r>
              <a:rPr lang="en-US" dirty="0" smtClean="0">
                <a:latin typeface="+mn-lt"/>
              </a:rPr>
              <a:t>Exotic/active ETFs?</a:t>
            </a:r>
          </a:p>
          <a:p>
            <a:pPr marL="342900" indent="-342900" fontAlgn="auto">
              <a:lnSpc>
                <a:spcPct val="90000"/>
              </a:lnSpc>
              <a:spcBef>
                <a:spcPts val="600"/>
              </a:spcBef>
              <a:spcAft>
                <a:spcPts val="600"/>
              </a:spcAft>
              <a:buFont typeface="Arial" pitchFamily="34" charset="0"/>
              <a:buChar char="•"/>
              <a:defRPr/>
            </a:pPr>
            <a:r>
              <a:rPr lang="en-US" sz="2200" dirty="0" smtClean="0">
                <a:latin typeface="+mn-lt"/>
              </a:rPr>
              <a:t>ASX Aqua platform (which ETFs trade on) being expanded to offer unlisted fund transaction capability</a:t>
            </a:r>
          </a:p>
          <a:p>
            <a:pPr marL="342900" indent="-342900" fontAlgn="auto">
              <a:lnSpc>
                <a:spcPct val="90000"/>
              </a:lnSpc>
              <a:spcBef>
                <a:spcPct val="20000"/>
              </a:spcBef>
              <a:spcAft>
                <a:spcPts val="0"/>
              </a:spcAft>
              <a:buFont typeface="Arial" pitchFamily="34" charset="0"/>
              <a:buChar char="•"/>
              <a:defRPr/>
            </a:pPr>
            <a:endParaRPr lang="en-AU" sz="2200" dirty="0">
              <a:latin typeface="+mn-lt"/>
            </a:endParaRPr>
          </a:p>
          <a:p>
            <a:pPr marL="342900" indent="-342900" fontAlgn="auto">
              <a:lnSpc>
                <a:spcPct val="90000"/>
              </a:lnSpc>
              <a:spcBef>
                <a:spcPct val="20000"/>
              </a:spcBef>
              <a:spcAft>
                <a:spcPts val="0"/>
              </a:spcAft>
              <a:buFont typeface="Arial" charset="0"/>
              <a:buNone/>
              <a:defRPr/>
            </a:pPr>
            <a:endParaRPr lang="en-AU" sz="800" dirty="0">
              <a:solidFill>
                <a:srgbClr val="800000"/>
              </a:solidFill>
              <a:latin typeface="+mn-lt"/>
            </a:endParaRPr>
          </a:p>
        </p:txBody>
      </p:sp>
      <p:sp>
        <p:nvSpPr>
          <p:cNvPr id="5" name="Title 4"/>
          <p:cNvSpPr>
            <a:spLocks noGrp="1"/>
          </p:cNvSpPr>
          <p:nvPr>
            <p:ph type="title"/>
          </p:nvPr>
        </p:nvSpPr>
        <p:spPr/>
        <p:txBody>
          <a:bodyPr/>
          <a:lstStyle/>
          <a:p>
            <a:r>
              <a:rPr lang="en-US" dirty="0" smtClean="0"/>
              <a:t>Summary</a:t>
            </a:r>
            <a:endParaRPr lang="en-A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blinds(horizontal)">
                                      <p:cBhvr>
                                        <p:cTn id="7" dur="5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blinds(horizontal)">
                                      <p:cBhvr>
                                        <p:cTn id="30" dur="500"/>
                                        <p:tgtEl>
                                          <p:spTgt spid="6">
                                            <p:txEl>
                                              <p:pRg st="4" end="4"/>
                                            </p:txEl>
                                          </p:spTgt>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6">
                                            <p:txEl>
                                              <p:pRg st="5" end="5"/>
                                            </p:txEl>
                                          </p:spTgt>
                                        </p:tgtEl>
                                        <p:attrNameLst>
                                          <p:attrName>style.visibility</p:attrName>
                                        </p:attrNameLst>
                                      </p:cBhvr>
                                      <p:to>
                                        <p:strVal val="visible"/>
                                      </p:to>
                                    </p:set>
                                    <p:animEffect transition="in" filter="blinds(horizontal)">
                                      <p:cBhvr>
                                        <p:cTn id="33" dur="500"/>
                                        <p:tgtEl>
                                          <p:spTgt spid="6">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6">
                                            <p:txEl>
                                              <p:pRg st="6" end="6"/>
                                            </p:txEl>
                                          </p:spTgt>
                                        </p:tgtEl>
                                        <p:attrNameLst>
                                          <p:attrName>style.visibility</p:attrName>
                                        </p:attrNameLst>
                                      </p:cBhvr>
                                      <p:to>
                                        <p:strVal val="visible"/>
                                      </p:to>
                                    </p:set>
                                    <p:animEffect transition="in" filter="blinds(horizontal)">
                                      <p:cBhvr>
                                        <p:cTn id="38"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8"/>
          <p:cNvSpPr>
            <a:spLocks noChangeArrowheads="1"/>
          </p:cNvSpPr>
          <p:nvPr/>
        </p:nvSpPr>
        <p:spPr bwMode="auto">
          <a:xfrm>
            <a:off x="323850" y="1556792"/>
            <a:ext cx="8678863" cy="4835525"/>
          </a:xfrm>
          <a:prstGeom prst="rect">
            <a:avLst/>
          </a:prstGeom>
          <a:noFill/>
          <a:ln w="9525">
            <a:noFill/>
            <a:miter lim="800000"/>
            <a:headEnd/>
            <a:tailEnd/>
          </a:ln>
        </p:spPr>
        <p:txBody>
          <a:bodyPr lIns="0"/>
          <a:lstStyle/>
          <a:p>
            <a:pPr eaLnBrk="0" hangingPunct="0">
              <a:spcBef>
                <a:spcPct val="50000"/>
              </a:spcBef>
              <a:buClr>
                <a:srgbClr val="000000"/>
              </a:buClr>
              <a:buSzPct val="125000"/>
              <a:buFont typeface="Arial" charset="0"/>
              <a:buNone/>
              <a:defRPr/>
            </a:pPr>
            <a:r>
              <a:rPr lang="en-AU" sz="950" dirty="0">
                <a:solidFill>
                  <a:srgbClr val="000000"/>
                </a:solidFill>
                <a:latin typeface="+mn-lt"/>
              </a:rPr>
              <a:t>This presentation contains general information and is intended to assist you. We have not taken anybody's circumstances into account so the information may not be applicable to your circumstances. Before making an investment decision, you should consider your clients circumstances and whether the information is applicable to their situation.</a:t>
            </a:r>
          </a:p>
          <a:p>
            <a:pPr eaLnBrk="0" hangingPunct="0">
              <a:spcBef>
                <a:spcPct val="50000"/>
              </a:spcBef>
              <a:buClr>
                <a:srgbClr val="000000"/>
              </a:buClr>
              <a:buSzPct val="125000"/>
              <a:buFont typeface="Arial" charset="0"/>
              <a:buNone/>
              <a:defRPr/>
            </a:pPr>
            <a:r>
              <a:rPr lang="en-AU" sz="950" dirty="0">
                <a:solidFill>
                  <a:srgbClr val="000000"/>
                </a:solidFill>
                <a:latin typeface="+mn-lt"/>
              </a:rPr>
              <a:t>Past performance is not an indication of future performance. All ETF products are subject to market risk, which may result in the loss of principal. International ETFs involve additional risks, including currency fluctuations and the potential for adverse developments in specific countries or regions.</a:t>
            </a:r>
          </a:p>
          <a:p>
            <a:pPr eaLnBrk="0" hangingPunct="0">
              <a:spcBef>
                <a:spcPct val="50000"/>
              </a:spcBef>
              <a:buClr>
                <a:srgbClr val="000000"/>
              </a:buClr>
              <a:buSzPct val="125000"/>
              <a:buFont typeface="Arial" charset="0"/>
              <a:buNone/>
              <a:defRPr/>
            </a:pPr>
            <a:r>
              <a:rPr lang="en-AU" sz="950" dirty="0">
                <a:solidFill>
                  <a:srgbClr val="000000"/>
                </a:solidFill>
                <a:latin typeface="+mn-lt"/>
              </a:rPr>
              <a:t>Vanguard Investments Australia Ltd (ABN 72 072 881 086 / AFS Licence 227263 / RSE Licence L0001335) (“Vanguard”) is the issuer of the Vanguard ETFs.  Vanguard is the issuer of the Prospectus on behalf of the US listed ETFs described in the Prospectus.  Vanguard has arranged for interests in the US ETFs to be made available to Australian investors via CHESS Depositary Interests that are quoted on the AQUA market of the Australian Securities Exchange (“ASX”).  </a:t>
            </a:r>
          </a:p>
          <a:p>
            <a:pPr eaLnBrk="0" hangingPunct="0">
              <a:spcBef>
                <a:spcPct val="50000"/>
              </a:spcBef>
              <a:buClr>
                <a:srgbClr val="000000"/>
              </a:buClr>
              <a:buSzPct val="125000"/>
              <a:buFont typeface="Arial" charset="0"/>
              <a:buNone/>
              <a:defRPr/>
            </a:pPr>
            <a:r>
              <a:rPr lang="en-AU" sz="950" dirty="0">
                <a:solidFill>
                  <a:srgbClr val="000000"/>
                </a:solidFill>
                <a:latin typeface="+mn-lt"/>
              </a:rPr>
              <a:t>Vanguard ETFs will only be issued to Authorised Participants, that is persons who have been authorised as trading participants under the ASX Operating Rules.  Retail investors can transact in Vanguard ETFs through a stockbroker or financial adviser on the secondary market.</a:t>
            </a:r>
          </a:p>
          <a:p>
            <a:pPr eaLnBrk="0" hangingPunct="0">
              <a:spcBef>
                <a:spcPct val="50000"/>
              </a:spcBef>
              <a:buClr>
                <a:srgbClr val="000000"/>
              </a:buClr>
              <a:buSzPct val="125000"/>
              <a:buFont typeface="Arial" charset="0"/>
              <a:buNone/>
              <a:defRPr/>
            </a:pPr>
            <a:r>
              <a:rPr lang="en-AU" sz="950" dirty="0">
                <a:solidFill>
                  <a:srgbClr val="000000"/>
                </a:solidFill>
                <a:latin typeface="+mn-lt"/>
              </a:rPr>
              <a:t>Investors should consider the Prospectus and Product Disclosure Statement (“PDS”) in deciding whether to acquire Vanguard ETFs.  Retail investors can only use the Prospectus and PDS for informational purposes.  You can access the PDS and Prospectus at vanguard.com.au</a:t>
            </a:r>
          </a:p>
          <a:p>
            <a:pPr eaLnBrk="0" hangingPunct="0">
              <a:spcBef>
                <a:spcPct val="50000"/>
              </a:spcBef>
              <a:buClr>
                <a:srgbClr val="000000"/>
              </a:buClr>
              <a:buSzPct val="125000"/>
              <a:buFont typeface="Arial" charset="0"/>
              <a:buNone/>
              <a:defRPr/>
            </a:pPr>
            <a:r>
              <a:rPr lang="en-AU" sz="950" dirty="0">
                <a:solidFill>
                  <a:srgbClr val="000000"/>
                </a:solidFill>
                <a:latin typeface="+mn-lt"/>
              </a:rPr>
              <a:t>This information is intended for investors in Australia only.  Information regarding the US-registered products does not constitute an offer or solicitation and may not be treated as an offer or solicitation in any jurisdiction where such an offer or solicitation is against the law or to anyone to whom it is unlawful to make such an offer or solicitation, or if the person making the offer or solicitation is not qualified to do so.</a:t>
            </a:r>
          </a:p>
          <a:p>
            <a:pPr eaLnBrk="0" hangingPunct="0">
              <a:spcBef>
                <a:spcPct val="50000"/>
              </a:spcBef>
              <a:buClr>
                <a:srgbClr val="000000"/>
              </a:buClr>
              <a:buSzPct val="125000"/>
              <a:buFont typeface="Arial" charset="0"/>
              <a:buNone/>
              <a:defRPr/>
            </a:pPr>
            <a:r>
              <a:rPr lang="en-AU" sz="950" dirty="0">
                <a:solidFill>
                  <a:srgbClr val="000000"/>
                </a:solidFill>
                <a:latin typeface="+mn-lt"/>
              </a:rPr>
              <a:t>Standard &amp; Poor’s® and S&amp;P® are registered trademarks of Standard &amp; Poor's Financial Services LLC ("S&amp;P") and ASX® is a registered trademark of the Australian Securities Exchange Limited (“ASX”). These trademarks have been licensed for use by The Vanguard Group, Inc.  Vanguard's ETF(s) are not sponsored, endorsed, sold or promoted by S&amp;P, or ASX, and S&amp;P and ASX make no representation, warranty or condition regarding the advisability of buying, selling or holding units/shares in the Vanguard ETF(s).</a:t>
            </a:r>
          </a:p>
          <a:p>
            <a:pPr eaLnBrk="0" hangingPunct="0">
              <a:spcBef>
                <a:spcPct val="50000"/>
              </a:spcBef>
              <a:buClr>
                <a:srgbClr val="000000"/>
              </a:buClr>
              <a:buSzPct val="125000"/>
              <a:buFont typeface="Arial" charset="0"/>
              <a:buNone/>
              <a:defRPr/>
            </a:pPr>
            <a:r>
              <a:rPr lang="en-AU" sz="950" dirty="0">
                <a:solidFill>
                  <a:srgbClr val="000000"/>
                </a:solidFill>
                <a:latin typeface="+mn-lt"/>
              </a:rPr>
              <a:t>The funds or securities referred to herein are not sponsored, endorsed, or promoted by MSCI, and MSCI bears no liability with respect to any such funds or securities.  For any such funds or securities, the PDS or Prospectus contains a more detailed description of the limited relationship MSCI has with Vanguard and any related funds.</a:t>
            </a:r>
          </a:p>
          <a:p>
            <a:pPr eaLnBrk="0" hangingPunct="0">
              <a:spcBef>
                <a:spcPct val="50000"/>
              </a:spcBef>
              <a:buClr>
                <a:srgbClr val="000000"/>
              </a:buClr>
              <a:buSzPct val="125000"/>
              <a:buFont typeface="Arial" charset="0"/>
              <a:buNone/>
              <a:defRPr/>
            </a:pPr>
            <a:r>
              <a:rPr lang="en-AU" sz="950" dirty="0">
                <a:solidFill>
                  <a:srgbClr val="000000"/>
                </a:solidFill>
                <a:latin typeface="+mn-lt"/>
              </a:rPr>
              <a:t>”FTSE®” is a trade mark jointly owned by the London Stock Exchange Plc and The Financial Times Limited and is used by FTSE International Limited under licence. “All-World” is a trade mark of FTSE International Limited. “ASFA</a:t>
            </a:r>
            <a:r>
              <a:rPr lang="en-AU" sz="950" baseline="30000" dirty="0">
                <a:solidFill>
                  <a:srgbClr val="000000"/>
                </a:solidFill>
                <a:latin typeface="+mn-lt"/>
              </a:rPr>
              <a:t>TM</a:t>
            </a:r>
            <a:r>
              <a:rPr lang="en-AU" sz="950" dirty="0">
                <a:solidFill>
                  <a:srgbClr val="000000"/>
                </a:solidFill>
                <a:latin typeface="+mn-lt"/>
              </a:rPr>
              <a:t>” is a trade mark of The Association of Superannuation Funds of Australia (“ASFA”).  The </a:t>
            </a:r>
            <a:r>
              <a:rPr lang="en-AU" sz="950" dirty="0" smtClean="0">
                <a:solidFill>
                  <a:srgbClr val="000000"/>
                </a:solidFill>
                <a:latin typeface="+mn-lt"/>
              </a:rPr>
              <a:t>FTSE </a:t>
            </a:r>
            <a:r>
              <a:rPr lang="en-AU" sz="950" dirty="0">
                <a:solidFill>
                  <a:srgbClr val="000000"/>
                </a:solidFill>
                <a:latin typeface="+mn-lt"/>
              </a:rPr>
              <a:t>All-World ex-US Index are calculated by FTSE International Limited.  FTSE and ASFA do not sponsor, endorse or promote this product and is not in any way connected to it and does not accept any liability in relation to its issue, operation and trading.</a:t>
            </a:r>
          </a:p>
          <a:p>
            <a:pPr eaLnBrk="0" hangingPunct="0">
              <a:spcBef>
                <a:spcPct val="50000"/>
              </a:spcBef>
              <a:buClr>
                <a:srgbClr val="000000"/>
              </a:buClr>
              <a:buSzPct val="125000"/>
              <a:buFont typeface="Arial" charset="0"/>
              <a:buNone/>
              <a:defRPr/>
            </a:pPr>
            <a:r>
              <a:rPr lang="en-AU" sz="950" dirty="0">
                <a:solidFill>
                  <a:srgbClr val="000000"/>
                </a:solidFill>
                <a:latin typeface="+mn-lt"/>
              </a:rPr>
              <a:t>‘Vanguard’, ‘Vanguard Investments’ and the ship logo are the trademarks of The Vanguard Group, Inc.</a:t>
            </a:r>
            <a:br>
              <a:rPr lang="en-AU" sz="950" dirty="0">
                <a:solidFill>
                  <a:srgbClr val="000000"/>
                </a:solidFill>
                <a:latin typeface="+mn-lt"/>
              </a:rPr>
            </a:br>
            <a:r>
              <a:rPr lang="en-AU" sz="950" dirty="0">
                <a:solidFill>
                  <a:srgbClr val="000000"/>
                </a:solidFill>
                <a:latin typeface="+mn-lt"/>
              </a:rPr>
              <a:t>© </a:t>
            </a:r>
            <a:r>
              <a:rPr lang="en-AU" sz="950" dirty="0" smtClean="0">
                <a:solidFill>
                  <a:srgbClr val="000000"/>
                </a:solidFill>
                <a:latin typeface="+mn-lt"/>
              </a:rPr>
              <a:t>2012 </a:t>
            </a:r>
            <a:r>
              <a:rPr lang="en-AU" sz="950" dirty="0">
                <a:solidFill>
                  <a:srgbClr val="000000"/>
                </a:solidFill>
                <a:latin typeface="+mn-lt"/>
              </a:rPr>
              <a:t>Vanguard Investments Australia.  All rights reserved.</a:t>
            </a:r>
          </a:p>
          <a:p>
            <a:pPr eaLnBrk="0" hangingPunct="0">
              <a:spcBef>
                <a:spcPct val="50000"/>
              </a:spcBef>
              <a:buClr>
                <a:srgbClr val="000000"/>
              </a:buClr>
              <a:buSzPct val="125000"/>
              <a:buFont typeface="Arial" charset="0"/>
              <a:buNone/>
              <a:defRPr/>
            </a:pPr>
            <a:endParaRPr lang="en-AU" sz="950" dirty="0">
              <a:solidFill>
                <a:srgbClr val="000000"/>
              </a:solidFill>
              <a:latin typeface="+mn-lt"/>
            </a:endParaRPr>
          </a:p>
        </p:txBody>
      </p:sp>
      <p:sp>
        <p:nvSpPr>
          <p:cNvPr id="92163"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BD1477A4-1C48-4B71-A1FD-8666298CB20A}" type="slidenum">
              <a:rPr lang="en-AU" sz="900">
                <a:latin typeface="Calibri" pitchFamily="34" charset="0"/>
              </a:rPr>
              <a:pPr/>
              <a:t>33</a:t>
            </a:fld>
            <a:endParaRPr lang="en-AU" sz="900" dirty="0">
              <a:latin typeface="Calibri" pitchFamily="34" charset="0"/>
            </a:endParaRPr>
          </a:p>
        </p:txBody>
      </p:sp>
      <p:sp>
        <p:nvSpPr>
          <p:cNvPr id="5" name="Title 4"/>
          <p:cNvSpPr>
            <a:spLocks noGrp="1"/>
          </p:cNvSpPr>
          <p:nvPr>
            <p:ph type="title"/>
          </p:nvPr>
        </p:nvSpPr>
        <p:spPr/>
        <p:txBody>
          <a:bodyPr/>
          <a:lstStyle/>
          <a:p>
            <a:r>
              <a:rPr lang="en-US" dirty="0" smtClean="0"/>
              <a:t>Important information</a:t>
            </a:r>
            <a:endParaRPr lang="en-A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ChangeArrowheads="1"/>
          </p:cNvSpPr>
          <p:nvPr/>
        </p:nvSpPr>
        <p:spPr bwMode="auto">
          <a:xfrm>
            <a:off x="467544" y="1780361"/>
            <a:ext cx="7991475" cy="2800767"/>
          </a:xfrm>
          <a:prstGeom prst="rect">
            <a:avLst/>
          </a:prstGeom>
          <a:noFill/>
          <a:ln w="9525">
            <a:noFill/>
            <a:miter lim="800000"/>
            <a:headEnd/>
            <a:tailEnd/>
          </a:ln>
        </p:spPr>
        <p:txBody>
          <a:bodyPr anchor="ctr">
            <a:spAutoFit/>
          </a:bodyPr>
          <a:lstStyle/>
          <a:p>
            <a:pPr eaLnBrk="0" hangingPunct="0"/>
            <a:r>
              <a:rPr lang="en-AU" sz="2200" dirty="0" smtClean="0">
                <a:latin typeface="Calibri" pitchFamily="34" charset="0"/>
              </a:rPr>
              <a:t>An </a:t>
            </a:r>
            <a:r>
              <a:rPr lang="en-AU" sz="2200" dirty="0">
                <a:latin typeface="Calibri" pitchFamily="34" charset="0"/>
              </a:rPr>
              <a:t>ETF is an Exchange Traded Fund. </a:t>
            </a:r>
          </a:p>
          <a:p>
            <a:pPr eaLnBrk="0" hangingPunct="0"/>
            <a:endParaRPr lang="en-AU" sz="2200" dirty="0">
              <a:latin typeface="Calibri" pitchFamily="34" charset="0"/>
            </a:endParaRPr>
          </a:p>
          <a:p>
            <a:pPr eaLnBrk="0" hangingPunct="0"/>
            <a:r>
              <a:rPr lang="en-AU" sz="2200" dirty="0">
                <a:latin typeface="Calibri" pitchFamily="34" charset="0"/>
              </a:rPr>
              <a:t>It is generally a diversified portfolio of securities constructed using an index approach that can be readily traded on a securities exchange like the ASX.</a:t>
            </a:r>
          </a:p>
          <a:p>
            <a:pPr eaLnBrk="0" hangingPunct="0"/>
            <a:endParaRPr lang="en-US" sz="2200" dirty="0">
              <a:latin typeface="Calibri" pitchFamily="34" charset="0"/>
            </a:endParaRPr>
          </a:p>
          <a:p>
            <a:pPr eaLnBrk="0" hangingPunct="0"/>
            <a:r>
              <a:rPr lang="en-US" sz="2200" dirty="0">
                <a:latin typeface="Calibri" pitchFamily="34" charset="0"/>
              </a:rPr>
              <a:t>Investors need to understand the benefits of indexing to understand how ETFs can be powerful tools in portfolio construction</a:t>
            </a:r>
            <a:endParaRPr lang="en-AU" sz="2200" dirty="0">
              <a:latin typeface="Calibri" pitchFamily="34" charset="0"/>
            </a:endParaRPr>
          </a:p>
        </p:txBody>
      </p:sp>
      <p:sp>
        <p:nvSpPr>
          <p:cNvPr id="34818"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4</a:t>
            </a:fld>
            <a:endParaRPr lang="en-AU" sz="900" dirty="0">
              <a:latin typeface="Calibri" pitchFamily="34" charset="0"/>
            </a:endParaRPr>
          </a:p>
        </p:txBody>
      </p:sp>
      <p:sp>
        <p:nvSpPr>
          <p:cNvPr id="4" name="Title 3"/>
          <p:cNvSpPr>
            <a:spLocks noGrp="1"/>
          </p:cNvSpPr>
          <p:nvPr>
            <p:ph type="title"/>
          </p:nvPr>
        </p:nvSpPr>
        <p:spPr/>
        <p:txBody>
          <a:bodyPr/>
          <a:lstStyle/>
          <a:p>
            <a:r>
              <a:rPr lang="en-US" dirty="0" smtClean="0"/>
              <a:t>What is an ETF?</a:t>
            </a:r>
            <a:endParaRPr lang="en-A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p:nvPr>
        </p:nvSpPr>
        <p:spPr/>
        <p:txBody>
          <a:bodyPr/>
          <a:lstStyle/>
          <a:p>
            <a:r>
              <a:rPr lang="en-US" dirty="0" smtClean="0"/>
              <a:t>US index funds: a 15-year growth story</a:t>
            </a:r>
            <a:endParaRPr lang="en-AU" dirty="0" smtClean="0"/>
          </a:p>
        </p:txBody>
      </p:sp>
      <p:graphicFrame>
        <p:nvGraphicFramePr>
          <p:cNvPr id="3074" name="Content Placeholder 3"/>
          <p:cNvGraphicFramePr>
            <a:graphicFrameLocks noGrp="1"/>
          </p:cNvGraphicFramePr>
          <p:nvPr>
            <p:ph idx="1"/>
          </p:nvPr>
        </p:nvGraphicFramePr>
        <p:xfrm>
          <a:off x="458788" y="1604615"/>
          <a:ext cx="8226425" cy="3984625"/>
        </p:xfrm>
        <a:graphic>
          <a:graphicData uri="http://schemas.openxmlformats.org/presentationml/2006/ole">
            <mc:AlternateContent xmlns:mc="http://schemas.openxmlformats.org/markup-compatibility/2006">
              <mc:Choice xmlns:v="urn:schemas-microsoft-com:vml" Requires="v">
                <p:oleObj spid="_x0000_s169989" r:id="rId4" imgW="8370533" imgH="4054191" progId="Excel.Sheet.8">
                  <p:embed/>
                </p:oleObj>
              </mc:Choice>
              <mc:Fallback>
                <p:oleObj r:id="rId4" imgW="8370533" imgH="4054191" progId="Excel.Shee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788" y="1604615"/>
                        <a:ext cx="8226425" cy="3984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460251" y="1617483"/>
            <a:ext cx="3895725" cy="738664"/>
          </a:xfrm>
          <a:prstGeom prst="rect">
            <a:avLst/>
          </a:prstGeom>
          <a:noFill/>
        </p:spPr>
        <p:txBody>
          <a:bodyPr>
            <a:spAutoFit/>
          </a:bodyPr>
          <a:lstStyle/>
          <a:p>
            <a:pPr>
              <a:spcBef>
                <a:spcPts val="0"/>
              </a:spcBef>
              <a:buFontTx/>
              <a:buNone/>
              <a:defRPr/>
            </a:pPr>
            <a:r>
              <a:rPr lang="en-AU" sz="1400" dirty="0" smtClean="0">
                <a:solidFill>
                  <a:srgbClr val="9E1B34"/>
                </a:solidFill>
                <a:latin typeface="+mn-lt"/>
              </a:rPr>
              <a:t>Equity </a:t>
            </a:r>
            <a:r>
              <a:rPr lang="en-AU" sz="1400" dirty="0">
                <a:solidFill>
                  <a:srgbClr val="9E1B34"/>
                </a:solidFill>
                <a:latin typeface="+mn-lt"/>
              </a:rPr>
              <a:t>Index Funds’ Share Continued to Rise</a:t>
            </a:r>
          </a:p>
          <a:p>
            <a:pPr>
              <a:spcBef>
                <a:spcPts val="0"/>
              </a:spcBef>
              <a:buFontTx/>
              <a:buNone/>
              <a:defRPr/>
            </a:pPr>
            <a:r>
              <a:rPr lang="en-AU" sz="1400" i="1" dirty="0">
                <a:latin typeface="+mn-lt"/>
              </a:rPr>
              <a:t>Percentage of equity mutual fund total net assets, 1996 - 2010</a:t>
            </a:r>
          </a:p>
        </p:txBody>
      </p:sp>
      <p:sp>
        <p:nvSpPr>
          <p:cNvPr id="3077" name="TextBox 5"/>
          <p:cNvSpPr txBox="1">
            <a:spLocks noChangeArrowheads="1"/>
          </p:cNvSpPr>
          <p:nvPr/>
        </p:nvSpPr>
        <p:spPr bwMode="auto">
          <a:xfrm>
            <a:off x="539552" y="5905807"/>
            <a:ext cx="5544616" cy="446276"/>
          </a:xfrm>
          <a:prstGeom prst="rect">
            <a:avLst/>
          </a:prstGeom>
          <a:noFill/>
          <a:ln w="9525">
            <a:noFill/>
            <a:miter lim="800000"/>
            <a:headEnd/>
            <a:tailEnd/>
          </a:ln>
        </p:spPr>
        <p:txBody>
          <a:bodyPr wrap="square">
            <a:spAutoFit/>
          </a:bodyPr>
          <a:lstStyle/>
          <a:p>
            <a:pPr>
              <a:spcBef>
                <a:spcPct val="0"/>
              </a:spcBef>
              <a:spcAft>
                <a:spcPts val="600"/>
              </a:spcAft>
              <a:buFontTx/>
              <a:buNone/>
            </a:pPr>
            <a:r>
              <a:rPr lang="en-AU" sz="900" b="0" dirty="0">
                <a:latin typeface="+mn-lt"/>
              </a:rPr>
              <a:t>290 stock and bond index funds + 950 </a:t>
            </a:r>
            <a:r>
              <a:rPr lang="en-AU" sz="900" b="0" dirty="0" smtClean="0">
                <a:latin typeface="+mn-lt"/>
              </a:rPr>
              <a:t>ETFs with </a:t>
            </a:r>
            <a:r>
              <a:rPr lang="en-AU" sz="900" b="0" dirty="0">
                <a:latin typeface="+mn-lt"/>
              </a:rPr>
              <a:t>$US 2.2 </a:t>
            </a:r>
            <a:r>
              <a:rPr lang="en-AU" sz="900" b="0" dirty="0" smtClean="0">
                <a:latin typeface="+mn-lt"/>
              </a:rPr>
              <a:t>trillion</a:t>
            </a:r>
          </a:p>
          <a:p>
            <a:pPr>
              <a:spcBef>
                <a:spcPct val="0"/>
              </a:spcBef>
              <a:buFontTx/>
              <a:buNone/>
            </a:pPr>
            <a:r>
              <a:rPr lang="en-US" sz="900" dirty="0" smtClean="0">
                <a:latin typeface="+mn-lt"/>
              </a:rPr>
              <a:t>Source: ICI, 2011 Investment Company Fact Book</a:t>
            </a:r>
            <a:endParaRPr lang="en-AU" sz="900" b="0" dirty="0">
              <a:latin typeface="+mn-lt"/>
            </a:endParaRPr>
          </a:p>
        </p:txBody>
      </p:sp>
      <p:sp>
        <p:nvSpPr>
          <p:cNvPr id="6"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5</a:t>
            </a:fld>
            <a:endParaRPr lang="en-AU" sz="900" dirty="0">
              <a:latin typeface="Calibri"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852165" y="2587774"/>
          <a:ext cx="3462338" cy="2933700"/>
        </p:xfrm>
        <a:graphic>
          <a:graphicData uri="http://schemas.openxmlformats.org/presentationml/2006/ole">
            <mc:AlternateContent xmlns:mc="http://schemas.openxmlformats.org/markup-compatibility/2006">
              <mc:Choice xmlns:v="urn:schemas-microsoft-com:vml" Requires="v">
                <p:oleObj spid="_x0000_s82952" r:id="rId4" imgW="3462828" imgH="2932430" progId="Excel.Sheet.8">
                  <p:embed/>
                </p:oleObj>
              </mc:Choice>
              <mc:Fallback>
                <p:oleObj r:id="rId4" imgW="3462828" imgH="2932430"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2165" y="2587774"/>
                        <a:ext cx="3462338" cy="293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6" name="Rectangle 11"/>
          <p:cNvSpPr>
            <a:spLocks noGrp="1" noChangeArrowheads="1"/>
          </p:cNvSpPr>
          <p:nvPr>
            <p:ph type="title"/>
          </p:nvPr>
        </p:nvSpPr>
        <p:spPr>
          <a:xfrm>
            <a:off x="588388" y="338463"/>
            <a:ext cx="6791924" cy="492443"/>
          </a:xfrm>
          <a:ln algn="ctr"/>
        </p:spPr>
        <p:txBody>
          <a:bodyPr wrap="none" lIns="0" tIns="0" rIns="0" bIns="0">
            <a:spAutoFit/>
          </a:bodyPr>
          <a:lstStyle/>
          <a:p>
            <a:pPr>
              <a:spcBef>
                <a:spcPct val="50000"/>
              </a:spcBef>
              <a:defRPr/>
            </a:pPr>
            <a:r>
              <a:rPr lang="en-US" kern="1200" dirty="0" smtClean="0">
                <a:latin typeface="+mn-lt"/>
                <a:ea typeface="+mn-ea"/>
                <a:cs typeface="+mn-cs"/>
              </a:rPr>
              <a:t>Index versus active assets and cash flows</a:t>
            </a:r>
          </a:p>
        </p:txBody>
      </p:sp>
      <p:graphicFrame>
        <p:nvGraphicFramePr>
          <p:cNvPr id="1098" name="Group 74"/>
          <p:cNvGraphicFramePr>
            <a:graphicFrameLocks noGrp="1"/>
          </p:cNvGraphicFramePr>
          <p:nvPr>
            <p:ph idx="1"/>
          </p:nvPr>
        </p:nvGraphicFramePr>
        <p:xfrm>
          <a:off x="4778746" y="5301208"/>
          <a:ext cx="3960441" cy="576064"/>
        </p:xfrm>
        <a:graphic>
          <a:graphicData uri="http://schemas.openxmlformats.org/drawingml/2006/table">
            <a:tbl>
              <a:tblPr/>
              <a:tblGrid>
                <a:gridCol w="598557"/>
                <a:gridCol w="560314"/>
                <a:gridCol w="560314"/>
                <a:gridCol w="560314"/>
                <a:gridCol w="560314"/>
                <a:gridCol w="560314"/>
                <a:gridCol w="560314"/>
              </a:tblGrid>
              <a:tr h="288032">
                <a:tc>
                  <a:txBody>
                    <a:bodyPr/>
                    <a:lstStyle/>
                    <a:p>
                      <a:pPr marL="0" marR="0" lvl="0" indent="0" algn="l" defTabSz="914400" rtl="0" eaLnBrk="0" fontAlgn="base" latinLnBrk="0" hangingPunct="0">
                        <a:lnSpc>
                          <a:spcPct val="100000"/>
                        </a:lnSpc>
                        <a:spcBef>
                          <a:spcPct val="50000"/>
                        </a:spcBef>
                        <a:spcAft>
                          <a:spcPct val="0"/>
                        </a:spcAft>
                        <a:buClr>
                          <a:schemeClr val="tx1"/>
                        </a:buClr>
                        <a:buSzPct val="125000"/>
                        <a:buFontTx/>
                        <a:buNone/>
                        <a:tabLst/>
                      </a:pPr>
                      <a:r>
                        <a:rPr kumimoji="0" lang="en-US" sz="900" b="0" i="0" u="none" strike="noStrike" cap="none" normalizeH="0" baseline="0" dirty="0" smtClean="0">
                          <a:ln>
                            <a:noFill/>
                          </a:ln>
                          <a:solidFill>
                            <a:srgbClr val="FFFFFF"/>
                          </a:solidFill>
                          <a:effectLst/>
                          <a:latin typeface="Arial" pitchFamily="34" charset="0"/>
                          <a:ea typeface="ヒラギノ角ゴ Pro W3" pitchFamily="1" charset="-128"/>
                        </a:rPr>
                        <a:t>Index LT</a:t>
                      </a:r>
                    </a:p>
                  </a:txBody>
                  <a:tcPr marL="95840"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31%</a:t>
                      </a:r>
                    </a:p>
                  </a:txBody>
                  <a:tcPr marL="0"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18%</a:t>
                      </a:r>
                    </a:p>
                  </a:txBody>
                  <a:tcPr marL="0"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29%</a:t>
                      </a:r>
                    </a:p>
                  </a:txBody>
                  <a:tcPr marL="0"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53%</a:t>
                      </a:r>
                    </a:p>
                  </a:txBody>
                  <a:tcPr marL="0"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35%</a:t>
                      </a:r>
                    </a:p>
                  </a:txBody>
                  <a:tcPr marL="0"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45%</a:t>
                      </a:r>
                    </a:p>
                  </a:txBody>
                  <a:tcPr marL="0" marR="0" marT="18288" marB="18288" anchor="ctr" horzOverflow="overflow">
                    <a:lnL>
                      <a:noFill/>
                    </a:lnL>
                    <a:lnR>
                      <a:noFill/>
                    </a:lnR>
                    <a:lnT>
                      <a:noFill/>
                    </a:lnT>
                    <a:lnB>
                      <a:noFill/>
                    </a:lnB>
                    <a:lnTlToBr>
                      <a:noFill/>
                    </a:lnTlToBr>
                    <a:lnBlToTr>
                      <a:noFill/>
                    </a:lnBlToTr>
                    <a:solidFill>
                      <a:srgbClr val="005293"/>
                    </a:solidFill>
                  </a:tcPr>
                </a:tc>
              </a:tr>
              <a:tr h="288032">
                <a:tc>
                  <a:txBody>
                    <a:bodyPr/>
                    <a:lstStyle/>
                    <a:p>
                      <a:pPr marL="0" marR="0" lvl="0" indent="0" algn="l" defTabSz="914400" rtl="0" eaLnBrk="0" fontAlgn="base" latinLnBrk="0" hangingPunct="0">
                        <a:lnSpc>
                          <a:spcPct val="100000"/>
                        </a:lnSpc>
                        <a:spcBef>
                          <a:spcPct val="50000"/>
                        </a:spcBef>
                        <a:spcAft>
                          <a:spcPct val="0"/>
                        </a:spcAft>
                        <a:buClr>
                          <a:schemeClr val="tx1"/>
                        </a:buClr>
                        <a:buSzPct val="125000"/>
                        <a:buFontTx/>
                        <a:buNone/>
                        <a:tabLst/>
                      </a:pPr>
                      <a:r>
                        <a:rPr kumimoji="0" lang="en-US" sz="900" b="0" i="0" u="none" strike="noStrike" cap="none" normalizeH="0" baseline="0" dirty="0" smtClean="0">
                          <a:ln>
                            <a:noFill/>
                          </a:ln>
                          <a:solidFill>
                            <a:srgbClr val="000000"/>
                          </a:solidFill>
                          <a:effectLst/>
                          <a:latin typeface="Arial" pitchFamily="34" charset="0"/>
                          <a:ea typeface="ヒラギノ角ゴ Pro W3" pitchFamily="1" charset="-128"/>
                        </a:rPr>
                        <a:t>Active LT</a:t>
                      </a:r>
                    </a:p>
                  </a:txBody>
                  <a:tcPr marL="95840"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69%</a:t>
                      </a:r>
                    </a:p>
                  </a:txBody>
                  <a:tcPr marL="0"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82%</a:t>
                      </a:r>
                    </a:p>
                  </a:txBody>
                  <a:tcPr marL="0"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71%</a:t>
                      </a:r>
                    </a:p>
                  </a:txBody>
                  <a:tcPr marL="0"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47%</a:t>
                      </a:r>
                    </a:p>
                  </a:txBody>
                  <a:tcPr marL="0"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65%</a:t>
                      </a:r>
                    </a:p>
                  </a:txBody>
                  <a:tcPr marL="0"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55%</a:t>
                      </a:r>
                    </a:p>
                  </a:txBody>
                  <a:tcPr marL="0" marR="0" marT="18288" marB="18288" anchor="ctr" horzOverflow="overflow">
                    <a:lnL>
                      <a:noFill/>
                    </a:lnL>
                    <a:lnR>
                      <a:noFill/>
                    </a:lnR>
                    <a:lnT>
                      <a:noFill/>
                    </a:lnT>
                    <a:lnB>
                      <a:noFill/>
                    </a:lnB>
                    <a:lnTlToBr>
                      <a:noFill/>
                    </a:lnTlToBr>
                    <a:lnBlToTr>
                      <a:noFill/>
                    </a:lnBlToTr>
                    <a:solidFill>
                      <a:srgbClr val="B5B7B7"/>
                    </a:solidFill>
                  </a:tcPr>
                </a:tc>
              </a:tr>
            </a:tbl>
          </a:graphicData>
        </a:graphic>
      </p:graphicFrame>
      <p:graphicFrame>
        <p:nvGraphicFramePr>
          <p:cNvPr id="272442" name="Group 58"/>
          <p:cNvGraphicFramePr>
            <a:graphicFrameLocks noGrp="1"/>
          </p:cNvGraphicFramePr>
          <p:nvPr/>
        </p:nvGraphicFramePr>
        <p:xfrm>
          <a:off x="323528" y="5281762"/>
          <a:ext cx="3941330" cy="595510"/>
        </p:xfrm>
        <a:graphic>
          <a:graphicData uri="http://schemas.openxmlformats.org/drawingml/2006/table">
            <a:tbl>
              <a:tblPr/>
              <a:tblGrid>
                <a:gridCol w="571754"/>
                <a:gridCol w="481368"/>
                <a:gridCol w="481368"/>
                <a:gridCol w="481368"/>
                <a:gridCol w="481368"/>
                <a:gridCol w="481368"/>
                <a:gridCol w="481368"/>
                <a:gridCol w="481368"/>
              </a:tblGrid>
              <a:tr h="297755">
                <a:tc>
                  <a:txBody>
                    <a:bodyPr/>
                    <a:lstStyle/>
                    <a:p>
                      <a:pPr marL="0" marR="0" lvl="0" indent="0" algn="l" defTabSz="914400" rtl="0" eaLnBrk="0" fontAlgn="base" latinLnBrk="0" hangingPunct="0">
                        <a:lnSpc>
                          <a:spcPct val="100000"/>
                        </a:lnSpc>
                        <a:spcBef>
                          <a:spcPct val="50000"/>
                        </a:spcBef>
                        <a:spcAft>
                          <a:spcPct val="0"/>
                        </a:spcAft>
                        <a:buClr>
                          <a:schemeClr val="tx1"/>
                        </a:buClr>
                        <a:buSzPct val="125000"/>
                        <a:buFontTx/>
                        <a:buNone/>
                        <a:tabLst/>
                      </a:pPr>
                      <a:r>
                        <a:rPr kumimoji="0" lang="en-US" sz="900" b="0" i="0" u="none" strike="noStrike" cap="none" normalizeH="0" baseline="0" dirty="0" smtClean="0">
                          <a:ln>
                            <a:noFill/>
                          </a:ln>
                          <a:solidFill>
                            <a:srgbClr val="FFFFFF"/>
                          </a:solidFill>
                          <a:effectLst/>
                          <a:latin typeface="Arial" pitchFamily="34" charset="0"/>
                          <a:ea typeface="ヒラギノ角ゴ Pro W3" pitchFamily="1" charset="-128"/>
                        </a:rPr>
                        <a:t>Index LT</a:t>
                      </a:r>
                    </a:p>
                  </a:txBody>
                  <a:tcPr marL="49876" marR="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10%</a:t>
                      </a:r>
                    </a:p>
                  </a:txBody>
                  <a:tcPr marL="45720" marR="4572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11%</a:t>
                      </a:r>
                    </a:p>
                  </a:txBody>
                  <a:tcPr marL="45720" marR="4572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13%</a:t>
                      </a:r>
                    </a:p>
                  </a:txBody>
                  <a:tcPr marL="45720" marR="4572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16%</a:t>
                      </a:r>
                    </a:p>
                  </a:txBody>
                  <a:tcPr marL="45720" marR="4572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20%</a:t>
                      </a:r>
                    </a:p>
                  </a:txBody>
                  <a:tcPr marL="45720" marR="4572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22%</a:t>
                      </a:r>
                    </a:p>
                  </a:txBody>
                  <a:tcPr marL="45720" marR="45720" marT="18288" marB="18288" anchor="ctr" horzOverflow="overflow">
                    <a:lnL>
                      <a:noFill/>
                    </a:lnL>
                    <a:lnR>
                      <a:noFill/>
                    </a:lnR>
                    <a:lnT>
                      <a:noFill/>
                    </a:lnT>
                    <a:lnB>
                      <a:noFill/>
                    </a:lnB>
                    <a:lnTlToBr>
                      <a:noFill/>
                    </a:lnTlToBr>
                    <a:lnBlToTr>
                      <a:noFill/>
                    </a:lnBlToTr>
                    <a:solidFill>
                      <a:srgbClr val="005293"/>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26%</a:t>
                      </a:r>
                    </a:p>
                  </a:txBody>
                  <a:tcPr marL="45720" marR="45720" marT="18288" marB="18288" anchor="ctr" horzOverflow="overflow">
                    <a:lnL>
                      <a:noFill/>
                    </a:lnL>
                    <a:lnR>
                      <a:noFill/>
                    </a:lnR>
                    <a:lnT>
                      <a:noFill/>
                    </a:lnT>
                    <a:lnB>
                      <a:noFill/>
                    </a:lnB>
                    <a:lnTlToBr>
                      <a:noFill/>
                    </a:lnTlToBr>
                    <a:lnBlToTr>
                      <a:noFill/>
                    </a:lnBlToTr>
                    <a:solidFill>
                      <a:srgbClr val="005293"/>
                    </a:solidFill>
                  </a:tcPr>
                </a:tc>
              </a:tr>
              <a:tr h="297755">
                <a:tc>
                  <a:txBody>
                    <a:bodyPr/>
                    <a:lstStyle/>
                    <a:p>
                      <a:pPr marL="0" marR="0" lvl="0" indent="0" algn="l" defTabSz="914400" rtl="0" eaLnBrk="0" fontAlgn="base" latinLnBrk="0" hangingPunct="0">
                        <a:lnSpc>
                          <a:spcPct val="100000"/>
                        </a:lnSpc>
                        <a:spcBef>
                          <a:spcPct val="50000"/>
                        </a:spcBef>
                        <a:spcAft>
                          <a:spcPct val="0"/>
                        </a:spcAft>
                        <a:buClr>
                          <a:schemeClr val="tx1"/>
                        </a:buClr>
                        <a:buSzPct val="125000"/>
                        <a:buFontTx/>
                        <a:buNone/>
                        <a:tabLst/>
                      </a:pPr>
                      <a:r>
                        <a:rPr kumimoji="0" lang="en-US" sz="900" b="0" i="0" u="none" strike="noStrike" cap="none" normalizeH="0" baseline="0" dirty="0" smtClean="0">
                          <a:ln>
                            <a:noFill/>
                          </a:ln>
                          <a:solidFill>
                            <a:srgbClr val="000000"/>
                          </a:solidFill>
                          <a:effectLst/>
                          <a:latin typeface="Arial" pitchFamily="34" charset="0"/>
                          <a:ea typeface="ヒラギノ角ゴ Pro W3" pitchFamily="1" charset="-128"/>
                        </a:rPr>
                        <a:t>Active LT</a:t>
                      </a:r>
                    </a:p>
                  </a:txBody>
                  <a:tcPr marL="49876" marR="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90%</a:t>
                      </a:r>
                    </a:p>
                  </a:txBody>
                  <a:tcPr marL="45720" marR="4572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89%</a:t>
                      </a:r>
                    </a:p>
                  </a:txBody>
                  <a:tcPr marL="45720" marR="4572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87%</a:t>
                      </a:r>
                    </a:p>
                  </a:txBody>
                  <a:tcPr marL="45720" marR="4572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84%</a:t>
                      </a:r>
                    </a:p>
                  </a:txBody>
                  <a:tcPr marL="45720" marR="4572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80%</a:t>
                      </a:r>
                    </a:p>
                  </a:txBody>
                  <a:tcPr marL="45720" marR="4572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78%</a:t>
                      </a:r>
                    </a:p>
                  </a:txBody>
                  <a:tcPr marL="45720" marR="45720" marT="18288" marB="18288" anchor="ctr" horzOverflow="overflow">
                    <a:lnL>
                      <a:noFill/>
                    </a:lnL>
                    <a:lnR>
                      <a:noFill/>
                    </a:lnR>
                    <a:lnT>
                      <a:noFill/>
                    </a:lnT>
                    <a:lnB>
                      <a:noFill/>
                    </a:lnB>
                    <a:lnTlToBr>
                      <a:noFill/>
                    </a:lnTlToBr>
                    <a:lnBlToTr>
                      <a:noFill/>
                    </a:lnBlToTr>
                    <a:solidFill>
                      <a:srgbClr val="B5B7B7"/>
                    </a:solidFill>
                  </a:tcPr>
                </a:tc>
                <a:tc>
                  <a:txBody>
                    <a:bodyPr/>
                    <a:lstStyle/>
                    <a:p>
                      <a:pPr marL="0" marR="0" lvl="0" indent="0" algn="ctr" defTabSz="914400" rtl="0" eaLnBrk="0" fontAlgn="base" latinLnBrk="0" hangingPunct="0">
                        <a:lnSpc>
                          <a:spcPct val="100000"/>
                        </a:lnSpc>
                        <a:spcBef>
                          <a:spcPct val="50000"/>
                        </a:spcBef>
                        <a:spcAft>
                          <a:spcPct val="0"/>
                        </a:spcAft>
                        <a:buClr>
                          <a:schemeClr val="tx1"/>
                        </a:buClr>
                        <a:buSzPct val="125000"/>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74%</a:t>
                      </a:r>
                    </a:p>
                  </a:txBody>
                  <a:tcPr marL="45720" marR="45720" marT="18288" marB="18288" anchor="ctr" horzOverflow="overflow">
                    <a:lnL>
                      <a:noFill/>
                    </a:lnL>
                    <a:lnR>
                      <a:noFill/>
                    </a:lnR>
                    <a:lnT>
                      <a:noFill/>
                    </a:lnT>
                    <a:lnB>
                      <a:noFill/>
                    </a:lnB>
                    <a:lnTlToBr>
                      <a:noFill/>
                    </a:lnTlToBr>
                    <a:lnBlToTr>
                      <a:noFill/>
                    </a:lnBlToTr>
                    <a:solidFill>
                      <a:srgbClr val="B5B7B7"/>
                    </a:solidFill>
                  </a:tcPr>
                </a:tc>
              </a:tr>
            </a:tbl>
          </a:graphicData>
        </a:graphic>
      </p:graphicFrame>
      <p:sp>
        <p:nvSpPr>
          <p:cNvPr id="1046" name="Text Box 106"/>
          <p:cNvSpPr txBox="1">
            <a:spLocks noChangeArrowheads="1"/>
          </p:cNvSpPr>
          <p:nvPr/>
        </p:nvSpPr>
        <p:spPr bwMode="auto">
          <a:xfrm>
            <a:off x="395288" y="1702519"/>
            <a:ext cx="4090987" cy="214313"/>
          </a:xfrm>
          <a:prstGeom prst="rect">
            <a:avLst/>
          </a:prstGeom>
          <a:noFill/>
          <a:ln w="9525" algn="ctr">
            <a:noFill/>
            <a:miter lim="800000"/>
            <a:headEnd/>
            <a:tailEnd/>
          </a:ln>
        </p:spPr>
        <p:txBody>
          <a:bodyPr lIns="0" tIns="0" rIns="0" bIns="0" anchor="ctr">
            <a:spAutoFit/>
          </a:bodyPr>
          <a:lstStyle/>
          <a:p>
            <a:pPr algn="l">
              <a:spcBef>
                <a:spcPct val="50000"/>
              </a:spcBef>
              <a:buFont typeface="Symbol" pitchFamily="18" charset="2"/>
              <a:buNone/>
            </a:pPr>
            <a:r>
              <a:rPr lang="en-US" sz="1400" b="1" dirty="0">
                <a:solidFill>
                  <a:srgbClr val="9E1B34"/>
                </a:solidFill>
              </a:rPr>
              <a:t>Long-term mutual fund assets (billions)</a:t>
            </a:r>
          </a:p>
        </p:txBody>
      </p:sp>
      <p:sp>
        <p:nvSpPr>
          <p:cNvPr id="1047" name="Text Box 107"/>
          <p:cNvSpPr txBox="1">
            <a:spLocks noChangeArrowheads="1"/>
          </p:cNvSpPr>
          <p:nvPr/>
        </p:nvSpPr>
        <p:spPr bwMode="auto">
          <a:xfrm>
            <a:off x="4932040" y="1702520"/>
            <a:ext cx="4176712" cy="214312"/>
          </a:xfrm>
          <a:prstGeom prst="rect">
            <a:avLst/>
          </a:prstGeom>
          <a:noFill/>
          <a:ln w="9525" algn="ctr">
            <a:noFill/>
            <a:miter lim="800000"/>
            <a:headEnd/>
            <a:tailEnd/>
          </a:ln>
        </p:spPr>
        <p:txBody>
          <a:bodyPr lIns="0" tIns="0" rIns="0" bIns="0" anchor="ctr">
            <a:spAutoFit/>
          </a:bodyPr>
          <a:lstStyle/>
          <a:p>
            <a:pPr algn="l">
              <a:spcBef>
                <a:spcPct val="50000"/>
              </a:spcBef>
            </a:pPr>
            <a:r>
              <a:rPr lang="en-US" sz="1400" b="1" dirty="0">
                <a:solidFill>
                  <a:srgbClr val="9E1B34"/>
                </a:solidFill>
              </a:rPr>
              <a:t>Long-term mutual fund cash flows (billions)</a:t>
            </a:r>
          </a:p>
        </p:txBody>
      </p:sp>
      <p:sp>
        <p:nvSpPr>
          <p:cNvPr id="1048" name="Text Box 108"/>
          <p:cNvSpPr txBox="1">
            <a:spLocks noChangeArrowheads="1"/>
          </p:cNvSpPr>
          <p:nvPr/>
        </p:nvSpPr>
        <p:spPr bwMode="auto">
          <a:xfrm>
            <a:off x="395536" y="6032321"/>
            <a:ext cx="5894388" cy="276999"/>
          </a:xfrm>
          <a:prstGeom prst="rect">
            <a:avLst/>
          </a:prstGeom>
          <a:noFill/>
          <a:ln w="12700">
            <a:noFill/>
            <a:miter lim="800000"/>
            <a:headEnd/>
            <a:tailEnd/>
          </a:ln>
        </p:spPr>
        <p:txBody>
          <a:bodyPr lIns="0" tIns="0" rIns="0" bIns="0">
            <a:spAutoFit/>
          </a:bodyPr>
          <a:lstStyle/>
          <a:p>
            <a:pPr algn="l">
              <a:spcBef>
                <a:spcPct val="50000"/>
              </a:spcBef>
            </a:pPr>
            <a:r>
              <a:rPr lang="en-US" sz="900" b="0" dirty="0">
                <a:solidFill>
                  <a:srgbClr val="000000"/>
                </a:solidFill>
                <a:latin typeface="+mn-lt"/>
              </a:rPr>
              <a:t> </a:t>
            </a:r>
            <a:br>
              <a:rPr lang="en-US" sz="900" b="0" dirty="0">
                <a:solidFill>
                  <a:srgbClr val="000000"/>
                </a:solidFill>
                <a:latin typeface="+mn-lt"/>
              </a:rPr>
            </a:br>
            <a:r>
              <a:rPr lang="en-US" sz="900" b="0" dirty="0">
                <a:solidFill>
                  <a:srgbClr val="000000"/>
                </a:solidFill>
                <a:latin typeface="+mn-lt"/>
              </a:rPr>
              <a:t>Source:  Strategic Insight, Vanguard. Data as of June 30, 2011.</a:t>
            </a:r>
          </a:p>
        </p:txBody>
      </p:sp>
      <p:sp>
        <p:nvSpPr>
          <p:cNvPr id="1064" name="Rectangle 105"/>
          <p:cNvSpPr>
            <a:spLocks noChangeArrowheads="1"/>
          </p:cNvSpPr>
          <p:nvPr/>
        </p:nvSpPr>
        <p:spPr bwMode="auto">
          <a:xfrm>
            <a:off x="3698553" y="2061592"/>
            <a:ext cx="576262" cy="2808288"/>
          </a:xfrm>
          <a:prstGeom prst="rect">
            <a:avLst/>
          </a:prstGeom>
          <a:solidFill>
            <a:srgbClr val="99D6F1">
              <a:alpha val="23921"/>
            </a:srgbClr>
          </a:solidFill>
          <a:ln w="12700" algn="ctr">
            <a:noFill/>
            <a:miter lim="800000"/>
            <a:headEnd/>
            <a:tailEnd/>
          </a:ln>
        </p:spPr>
        <p:txBody>
          <a:bodyPr wrap="none" lIns="0" tIns="0" rIns="0" bIns="0" anchor="ctr"/>
          <a:lstStyle/>
          <a:p>
            <a:endParaRPr lang="en-US" dirty="0">
              <a:solidFill>
                <a:srgbClr val="000000"/>
              </a:solidFill>
            </a:endParaRPr>
          </a:p>
        </p:txBody>
      </p:sp>
      <p:graphicFrame>
        <p:nvGraphicFramePr>
          <p:cNvPr id="1027" name="Object 12"/>
          <p:cNvGraphicFramePr>
            <a:graphicFrameLocks noChangeAspect="1"/>
          </p:cNvGraphicFramePr>
          <p:nvPr/>
        </p:nvGraphicFramePr>
        <p:xfrm>
          <a:off x="4605337" y="2466627"/>
          <a:ext cx="4575175" cy="3122613"/>
        </p:xfrm>
        <a:graphic>
          <a:graphicData uri="http://schemas.openxmlformats.org/presentationml/2006/ole">
            <mc:AlternateContent xmlns:mc="http://schemas.openxmlformats.org/markup-compatibility/2006">
              <mc:Choice xmlns:v="urn:schemas-microsoft-com:vml" Requires="v">
                <p:oleObj spid="_x0000_s82953" r:id="rId6" imgW="4572396" imgH="3121423" progId="Excel.Sheet.8">
                  <p:embed/>
                </p:oleObj>
              </mc:Choice>
              <mc:Fallback>
                <p:oleObj r:id="rId6" imgW="4572396" imgH="3121423" progId="Excel.Sheet.8">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5337" y="2466627"/>
                        <a:ext cx="4575175" cy="3122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6</a:t>
            </a:fld>
            <a:endParaRPr lang="en-AU" sz="900" dirty="0">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3"/>
          <p:cNvSpPr>
            <a:spLocks noGrp="1" noChangeArrowheads="1"/>
          </p:cNvSpPr>
          <p:nvPr>
            <p:ph type="title"/>
          </p:nvPr>
        </p:nvSpPr>
        <p:spPr/>
        <p:txBody>
          <a:bodyPr/>
          <a:lstStyle/>
          <a:p>
            <a:pPr algn="l" eaLnBrk="1" hangingPunct="1">
              <a:defRPr/>
            </a:pPr>
            <a:r>
              <a:rPr lang="en-US" kern="1200" dirty="0" smtClean="0">
                <a:latin typeface="+mn-lt"/>
                <a:ea typeface="+mn-ea"/>
                <a:cs typeface="+mn-cs"/>
              </a:rPr>
              <a:t>ETF assets and cash flow as a percentage of index funds</a:t>
            </a:r>
          </a:p>
        </p:txBody>
      </p:sp>
      <p:graphicFrame>
        <p:nvGraphicFramePr>
          <p:cNvPr id="2050" name="Object 4"/>
          <p:cNvGraphicFramePr>
            <a:graphicFrameLocks noGrp="1" noChangeAspect="1"/>
          </p:cNvGraphicFramePr>
          <p:nvPr>
            <p:ph idx="1"/>
          </p:nvPr>
        </p:nvGraphicFramePr>
        <p:xfrm>
          <a:off x="5253359" y="2118370"/>
          <a:ext cx="3567113" cy="2736850"/>
        </p:xfrm>
        <a:graphic>
          <a:graphicData uri="http://schemas.openxmlformats.org/presentationml/2006/ole">
            <mc:AlternateContent xmlns:mc="http://schemas.openxmlformats.org/markup-compatibility/2006">
              <mc:Choice xmlns:v="urn:schemas-microsoft-com:vml" Requires="v">
                <p:oleObj spid="_x0000_s83976" r:id="rId4" imgW="3566469" imgH="2737341" progId="Excel.Sheet.8">
                  <p:embed/>
                </p:oleObj>
              </mc:Choice>
              <mc:Fallback>
                <p:oleObj r:id="rId4" imgW="3566469" imgH="2737341" progId="Excel.Sheet.8">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3359" y="2118370"/>
                        <a:ext cx="3567113" cy="2736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2693" name="Group 5"/>
          <p:cNvGraphicFramePr>
            <a:graphicFrameLocks noGrp="1"/>
          </p:cNvGraphicFramePr>
          <p:nvPr>
            <p:ph sz="half" idx="4294967295"/>
          </p:nvPr>
        </p:nvGraphicFramePr>
        <p:xfrm>
          <a:off x="4788024" y="4904433"/>
          <a:ext cx="3920294" cy="467846"/>
        </p:xfrm>
        <a:graphic>
          <a:graphicData uri="http://schemas.openxmlformats.org/drawingml/2006/table">
            <a:tbl>
              <a:tblPr/>
              <a:tblGrid>
                <a:gridCol w="635929"/>
                <a:gridCol w="469195"/>
                <a:gridCol w="469195"/>
                <a:gridCol w="469195"/>
                <a:gridCol w="469195"/>
                <a:gridCol w="469195"/>
                <a:gridCol w="469195"/>
                <a:gridCol w="469195"/>
              </a:tblGrid>
              <a:tr h="217114">
                <a:tc>
                  <a:txBody>
                    <a:bodyPr/>
                    <a:lstStyle/>
                    <a:p>
                      <a:pPr marL="227013" marR="0" lvl="0" indent="-169863" algn="l"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ETF</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55%</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31%</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65%</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62%</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68%</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58%</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71%</a:t>
                      </a:r>
                    </a:p>
                  </a:txBody>
                  <a:tcPr marL="0" marR="0" marT="0" marB="0" anchor="ctr" horzOverflow="overflow">
                    <a:lnL>
                      <a:noFill/>
                    </a:lnL>
                    <a:lnR>
                      <a:noFill/>
                    </a:lnR>
                    <a:lnT>
                      <a:noFill/>
                    </a:lnT>
                    <a:lnB>
                      <a:noFill/>
                    </a:lnB>
                    <a:lnTlToBr>
                      <a:noFill/>
                    </a:lnTlToBr>
                    <a:lnBlToTr>
                      <a:noFill/>
                    </a:lnBlToTr>
                    <a:solidFill>
                      <a:srgbClr val="005293"/>
                    </a:solidFill>
                  </a:tcPr>
                </a:tc>
              </a:tr>
              <a:tr h="250732">
                <a:tc>
                  <a:txBody>
                    <a:bodyPr/>
                    <a:lstStyle/>
                    <a:p>
                      <a:pPr marL="57150" marR="0" lvl="0" indent="0" algn="l"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Index MF</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45%</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69%</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35%</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38%</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32%</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42%</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29%</a:t>
                      </a:r>
                    </a:p>
                  </a:txBody>
                  <a:tcPr marL="0" marR="0" marT="0" marB="0" anchor="ctr" horzOverflow="overflow">
                    <a:lnL>
                      <a:noFill/>
                    </a:lnL>
                    <a:lnR>
                      <a:noFill/>
                    </a:lnR>
                    <a:lnT>
                      <a:noFill/>
                    </a:lnT>
                    <a:lnB>
                      <a:noFill/>
                    </a:lnB>
                    <a:lnTlToBr>
                      <a:noFill/>
                    </a:lnTlToBr>
                    <a:lnBlToTr>
                      <a:noFill/>
                    </a:lnBlToTr>
                    <a:solidFill>
                      <a:srgbClr val="C7C7C7"/>
                    </a:solidFill>
                  </a:tcPr>
                </a:tc>
              </a:tr>
            </a:tbl>
          </a:graphicData>
        </a:graphic>
      </p:graphicFrame>
      <p:sp>
        <p:nvSpPr>
          <p:cNvPr id="2070" name="Text Box 52"/>
          <p:cNvSpPr txBox="1">
            <a:spLocks noChangeArrowheads="1"/>
          </p:cNvSpPr>
          <p:nvPr/>
        </p:nvSpPr>
        <p:spPr bwMode="auto">
          <a:xfrm>
            <a:off x="4832225" y="1628800"/>
            <a:ext cx="4132542" cy="246221"/>
          </a:xfrm>
          <a:prstGeom prst="rect">
            <a:avLst/>
          </a:prstGeom>
          <a:noFill/>
          <a:ln w="9525" algn="ctr">
            <a:noFill/>
            <a:miter lim="800000"/>
            <a:headEnd/>
            <a:tailEnd/>
          </a:ln>
        </p:spPr>
        <p:txBody>
          <a:bodyPr wrap="none" lIns="0" tIns="0" rIns="0" bIns="0">
            <a:spAutoFit/>
          </a:bodyPr>
          <a:lstStyle/>
          <a:p>
            <a:pPr>
              <a:spcBef>
                <a:spcPct val="50000"/>
              </a:spcBef>
              <a:buFont typeface="Symbol" pitchFamily="18" charset="2"/>
              <a:buNone/>
            </a:pPr>
            <a:r>
              <a:rPr lang="en-US" sz="1600" b="1" dirty="0">
                <a:solidFill>
                  <a:srgbClr val="9E1B34"/>
                </a:solidFill>
              </a:rPr>
              <a:t>Long-term index fund cash flows (billions)</a:t>
            </a:r>
          </a:p>
        </p:txBody>
      </p:sp>
      <p:graphicFrame>
        <p:nvGraphicFramePr>
          <p:cNvPr id="2051" name="Object 53"/>
          <p:cNvGraphicFramePr>
            <a:graphicFrameLocks noChangeAspect="1"/>
          </p:cNvGraphicFramePr>
          <p:nvPr/>
        </p:nvGraphicFramePr>
        <p:xfrm>
          <a:off x="701105" y="1974874"/>
          <a:ext cx="3798887" cy="3063875"/>
        </p:xfrm>
        <a:graphic>
          <a:graphicData uri="http://schemas.openxmlformats.org/presentationml/2006/ole">
            <mc:AlternateContent xmlns:mc="http://schemas.openxmlformats.org/markup-compatibility/2006">
              <mc:Choice xmlns:v="urn:schemas-microsoft-com:vml" Requires="v">
                <p:oleObj spid="_x0000_s83977" r:id="rId6" imgW="3804234" imgH="3066554" progId="Excel.Sheet.8">
                  <p:embed/>
                </p:oleObj>
              </mc:Choice>
              <mc:Fallback>
                <p:oleObj r:id="rId6" imgW="3804234" imgH="3066554" progId="Excel.Sheet.8">
                  <p:embed/>
                  <p:pic>
                    <p:nvPicPr>
                      <p:cNvPr id="0" name="Object 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105" y="1974874"/>
                        <a:ext cx="3798887" cy="3063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08" name="Group 84"/>
          <p:cNvGraphicFramePr>
            <a:graphicFrameLocks noGrp="1"/>
          </p:cNvGraphicFramePr>
          <p:nvPr/>
        </p:nvGraphicFramePr>
        <p:xfrm>
          <a:off x="409005" y="4982980"/>
          <a:ext cx="3943589" cy="462244"/>
        </p:xfrm>
        <a:graphic>
          <a:graphicData uri="http://schemas.openxmlformats.org/drawingml/2006/table">
            <a:tbl>
              <a:tblPr/>
              <a:tblGrid>
                <a:gridCol w="630545"/>
                <a:gridCol w="473292"/>
                <a:gridCol w="473292"/>
                <a:gridCol w="473292"/>
                <a:gridCol w="473292"/>
                <a:gridCol w="473292"/>
                <a:gridCol w="473292"/>
                <a:gridCol w="473292"/>
              </a:tblGrid>
              <a:tr h="231122">
                <a:tc>
                  <a:txBody>
                    <a:bodyPr/>
                    <a:lstStyle/>
                    <a:p>
                      <a:pPr marL="58738" marR="0" lvl="0" indent="0" algn="l" defTabSz="914400" rtl="0" eaLnBrk="1" fontAlgn="base" latinLnBrk="0" hangingPunct="1">
                        <a:lnSpc>
                          <a:spcPct val="100000"/>
                        </a:lnSpc>
                        <a:spcBef>
                          <a:spcPct val="50000"/>
                        </a:spcBef>
                        <a:spcAft>
                          <a:spcPct val="0"/>
                        </a:spcAft>
                        <a:buClrTx/>
                        <a:buSzTx/>
                        <a:buFontTx/>
                        <a:buNone/>
                        <a:tabLst/>
                      </a:pPr>
                      <a:r>
                        <a:rPr kumimoji="0" lang="en-US" sz="900" b="0" i="0" u="none" strike="noStrike" cap="none" normalizeH="0" baseline="0" dirty="0" smtClean="0">
                          <a:ln>
                            <a:noFill/>
                          </a:ln>
                          <a:solidFill>
                            <a:srgbClr val="FFFFFF"/>
                          </a:solidFill>
                          <a:effectLst/>
                          <a:latin typeface="Arial" pitchFamily="34" charset="0"/>
                          <a:ea typeface="ヒラギノ角ゴ Pro W3" pitchFamily="1" charset="-128"/>
                        </a:rPr>
                        <a:t>ETF</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5425" marR="0" lvl="0" indent="-225425"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19%</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26%</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35%</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36%</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51%</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51%</a:t>
                      </a:r>
                    </a:p>
                  </a:txBody>
                  <a:tcPr marL="0" marR="0" marT="0" marB="0" anchor="ctr" horzOverflow="overflow">
                    <a:lnL>
                      <a:noFill/>
                    </a:lnL>
                    <a:lnR>
                      <a:noFill/>
                    </a:lnR>
                    <a:lnT>
                      <a:noFill/>
                    </a:lnT>
                    <a:lnB>
                      <a:noFill/>
                    </a:lnB>
                    <a:lnTlToBr>
                      <a:noFill/>
                    </a:lnTlToBr>
                    <a:lnBlToTr>
                      <a:noFill/>
                    </a:lnBlToTr>
                    <a:solidFill>
                      <a:srgbClr val="005293"/>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FFFFFF"/>
                          </a:solidFill>
                          <a:effectLst/>
                          <a:latin typeface="Arial" pitchFamily="34" charset="0"/>
                          <a:ea typeface="ヒラギノ角ゴ Pro W3" pitchFamily="1" charset="-128"/>
                        </a:rPr>
                        <a:t>59%</a:t>
                      </a:r>
                    </a:p>
                  </a:txBody>
                  <a:tcPr marL="0" marR="0" marT="0" marB="0" anchor="ctr" horzOverflow="overflow">
                    <a:lnL>
                      <a:noFill/>
                    </a:lnL>
                    <a:lnR>
                      <a:noFill/>
                    </a:lnR>
                    <a:lnT>
                      <a:noFill/>
                    </a:lnT>
                    <a:lnB>
                      <a:noFill/>
                    </a:lnB>
                    <a:lnTlToBr>
                      <a:noFill/>
                    </a:lnTlToBr>
                    <a:lnBlToTr>
                      <a:noFill/>
                    </a:lnBlToTr>
                    <a:solidFill>
                      <a:srgbClr val="005293"/>
                    </a:solidFill>
                  </a:tcPr>
                </a:tc>
              </a:tr>
              <a:tr h="231122">
                <a:tc>
                  <a:txBody>
                    <a:bodyPr/>
                    <a:lstStyle/>
                    <a:p>
                      <a:pPr marL="58738" marR="0" lvl="0" indent="0" algn="l" defTabSz="914400" rtl="0" eaLnBrk="1" fontAlgn="base" latinLnBrk="0" hangingPunct="1">
                        <a:lnSpc>
                          <a:spcPct val="100000"/>
                        </a:lnSpc>
                        <a:spcBef>
                          <a:spcPct val="5000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pitchFamily="34" charset="0"/>
                          <a:ea typeface="ヒラギノ角ゴ Pro W3" pitchFamily="1" charset="-128"/>
                        </a:rPr>
                        <a:t>Index MF</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81%</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74%</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65%</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64%</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49%</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49%</a:t>
                      </a:r>
                    </a:p>
                  </a:txBody>
                  <a:tcPr marL="0" marR="0" marT="0" marB="0" anchor="ctr" horzOverflow="overflow">
                    <a:lnL>
                      <a:noFill/>
                    </a:lnL>
                    <a:lnR>
                      <a:noFill/>
                    </a:lnR>
                    <a:lnT>
                      <a:noFill/>
                    </a:lnT>
                    <a:lnB>
                      <a:noFill/>
                    </a:lnB>
                    <a:lnTlToBr>
                      <a:noFill/>
                    </a:lnTlToBr>
                    <a:lnBlToTr>
                      <a:noFill/>
                    </a:lnBlToTr>
                    <a:solidFill>
                      <a:srgbClr val="C7C7C7"/>
                    </a:solidFill>
                  </a:tcPr>
                </a:tc>
                <a:tc>
                  <a:txBody>
                    <a:bodyPr/>
                    <a:lstStyle/>
                    <a:p>
                      <a:pPr marL="227013" marR="0" lvl="0" indent="-227013" algn="ctr" defTabSz="914400" rtl="0" eaLnBrk="1" fontAlgn="base" latinLnBrk="0" hangingPunct="1">
                        <a:lnSpc>
                          <a:spcPct val="100000"/>
                        </a:lnSpc>
                        <a:spcBef>
                          <a:spcPct val="50000"/>
                        </a:spcBef>
                        <a:spcAft>
                          <a:spcPct val="0"/>
                        </a:spcAft>
                        <a:buClrTx/>
                        <a:buSzTx/>
                        <a:buFontTx/>
                        <a:buNone/>
                        <a:tabLst/>
                      </a:pPr>
                      <a:r>
                        <a:rPr kumimoji="0" lang="en-US" sz="1000" b="0" i="0" u="none" strike="noStrike" cap="none" normalizeH="0" baseline="0" dirty="0" smtClean="0">
                          <a:ln>
                            <a:noFill/>
                          </a:ln>
                          <a:solidFill>
                            <a:srgbClr val="000000"/>
                          </a:solidFill>
                          <a:effectLst/>
                          <a:latin typeface="Arial" pitchFamily="34" charset="0"/>
                          <a:ea typeface="ヒラギノ角ゴ Pro W3" pitchFamily="1" charset="-128"/>
                        </a:rPr>
                        <a:t>41%</a:t>
                      </a:r>
                    </a:p>
                  </a:txBody>
                  <a:tcPr marL="0" marR="0" marT="0" marB="0" anchor="ctr" horzOverflow="overflow">
                    <a:lnL>
                      <a:noFill/>
                    </a:lnL>
                    <a:lnR>
                      <a:noFill/>
                    </a:lnR>
                    <a:lnT>
                      <a:noFill/>
                    </a:lnT>
                    <a:lnB>
                      <a:noFill/>
                    </a:lnB>
                    <a:lnTlToBr>
                      <a:noFill/>
                    </a:lnTlToBr>
                    <a:lnBlToTr>
                      <a:noFill/>
                    </a:lnBlToTr>
                    <a:solidFill>
                      <a:srgbClr val="C7C7C7"/>
                    </a:solidFill>
                  </a:tcPr>
                </a:tc>
              </a:tr>
            </a:tbl>
          </a:graphicData>
        </a:graphic>
      </p:graphicFrame>
      <p:sp>
        <p:nvSpPr>
          <p:cNvPr id="2088" name="Text Box 54"/>
          <p:cNvSpPr txBox="1">
            <a:spLocks noChangeArrowheads="1"/>
          </p:cNvSpPr>
          <p:nvPr/>
        </p:nvSpPr>
        <p:spPr bwMode="auto">
          <a:xfrm>
            <a:off x="347374" y="1639912"/>
            <a:ext cx="3720570" cy="246221"/>
          </a:xfrm>
          <a:prstGeom prst="rect">
            <a:avLst/>
          </a:prstGeom>
          <a:noFill/>
          <a:ln w="9525" algn="ctr">
            <a:noFill/>
            <a:miter lim="800000"/>
            <a:headEnd/>
            <a:tailEnd/>
          </a:ln>
        </p:spPr>
        <p:txBody>
          <a:bodyPr wrap="none" lIns="0" tIns="0" rIns="0" bIns="0">
            <a:spAutoFit/>
          </a:bodyPr>
          <a:lstStyle/>
          <a:p>
            <a:pPr>
              <a:spcBef>
                <a:spcPct val="50000"/>
              </a:spcBef>
            </a:pPr>
            <a:r>
              <a:rPr lang="en-US" sz="1600" b="1" dirty="0">
                <a:solidFill>
                  <a:srgbClr val="9E1B34"/>
                </a:solidFill>
              </a:rPr>
              <a:t>Long-term index fund assets (billions)</a:t>
            </a:r>
          </a:p>
        </p:txBody>
      </p:sp>
      <p:sp>
        <p:nvSpPr>
          <p:cNvPr id="2089" name="Rectangle 105"/>
          <p:cNvSpPr>
            <a:spLocks noChangeArrowheads="1"/>
          </p:cNvSpPr>
          <p:nvPr/>
        </p:nvSpPr>
        <p:spPr bwMode="auto">
          <a:xfrm>
            <a:off x="3873500" y="2593354"/>
            <a:ext cx="482600" cy="2781300"/>
          </a:xfrm>
          <a:prstGeom prst="rect">
            <a:avLst/>
          </a:prstGeom>
          <a:solidFill>
            <a:srgbClr val="99D6F1">
              <a:alpha val="23921"/>
            </a:srgbClr>
          </a:solidFill>
          <a:ln w="12700" algn="ctr">
            <a:noFill/>
            <a:miter lim="800000"/>
            <a:headEnd/>
            <a:tailEnd/>
          </a:ln>
        </p:spPr>
        <p:txBody>
          <a:bodyPr wrap="none" lIns="0" tIns="0" rIns="0" bIns="0" anchor="ctr"/>
          <a:lstStyle/>
          <a:p>
            <a:endParaRPr lang="en-US" dirty="0">
              <a:solidFill>
                <a:srgbClr val="000000"/>
              </a:solidFill>
            </a:endParaRPr>
          </a:p>
        </p:txBody>
      </p:sp>
      <p:sp>
        <p:nvSpPr>
          <p:cNvPr id="2090" name="Rectangle 105"/>
          <p:cNvSpPr>
            <a:spLocks noChangeArrowheads="1"/>
          </p:cNvSpPr>
          <p:nvPr/>
        </p:nvSpPr>
        <p:spPr bwMode="auto">
          <a:xfrm>
            <a:off x="8202613" y="2693367"/>
            <a:ext cx="465137" cy="2670175"/>
          </a:xfrm>
          <a:prstGeom prst="rect">
            <a:avLst/>
          </a:prstGeom>
          <a:solidFill>
            <a:srgbClr val="99D6F1">
              <a:alpha val="23921"/>
            </a:srgbClr>
          </a:solidFill>
          <a:ln w="12700" algn="ctr">
            <a:noFill/>
            <a:miter lim="800000"/>
            <a:headEnd/>
            <a:tailEnd/>
          </a:ln>
        </p:spPr>
        <p:txBody>
          <a:bodyPr wrap="none" lIns="0" tIns="0" rIns="0" bIns="0" anchor="ctr"/>
          <a:lstStyle/>
          <a:p>
            <a:endParaRPr lang="en-US" dirty="0">
              <a:solidFill>
                <a:srgbClr val="000000"/>
              </a:solidFill>
            </a:endParaRPr>
          </a:p>
        </p:txBody>
      </p:sp>
      <p:sp>
        <p:nvSpPr>
          <p:cNvPr id="2092" name="Text Box 108"/>
          <p:cNvSpPr txBox="1">
            <a:spLocks noChangeArrowheads="1"/>
          </p:cNvSpPr>
          <p:nvPr/>
        </p:nvSpPr>
        <p:spPr bwMode="auto">
          <a:xfrm>
            <a:off x="393700" y="5805264"/>
            <a:ext cx="7707313" cy="915635"/>
          </a:xfrm>
          <a:prstGeom prst="rect">
            <a:avLst/>
          </a:prstGeom>
          <a:noFill/>
          <a:ln w="12700">
            <a:noFill/>
            <a:miter lim="800000"/>
            <a:headEnd/>
            <a:tailEnd/>
          </a:ln>
        </p:spPr>
        <p:txBody>
          <a:bodyPr wrap="square" lIns="0" tIns="0" rIns="0" bIns="0">
            <a:spAutoFit/>
          </a:bodyPr>
          <a:lstStyle/>
          <a:p>
            <a:pPr algn="l">
              <a:spcBef>
                <a:spcPts val="600"/>
              </a:spcBef>
              <a:spcAft>
                <a:spcPts val="1200"/>
              </a:spcAft>
            </a:pPr>
            <a:r>
              <a:rPr lang="en-US" sz="900" b="0" dirty="0">
                <a:solidFill>
                  <a:srgbClr val="000000"/>
                </a:solidFill>
                <a:latin typeface="+mn-lt"/>
              </a:rPr>
              <a:t/>
            </a:r>
            <a:br>
              <a:rPr lang="en-US" sz="900" b="0" dirty="0">
                <a:solidFill>
                  <a:srgbClr val="000000"/>
                </a:solidFill>
                <a:latin typeface="+mn-lt"/>
              </a:rPr>
            </a:br>
            <a:r>
              <a:rPr lang="en-US" sz="900" b="0" dirty="0">
                <a:solidFill>
                  <a:srgbClr val="000000"/>
                </a:solidFill>
                <a:latin typeface="+mn-lt"/>
              </a:rPr>
              <a:t>Asset and cash flow projections calculated by Vanguard using a FRC estimation of 18.5</a:t>
            </a:r>
            <a:r>
              <a:rPr lang="en-US" sz="900" b="0" dirty="0" smtClean="0">
                <a:solidFill>
                  <a:srgbClr val="000000"/>
                </a:solidFill>
                <a:latin typeface="+mn-lt"/>
              </a:rPr>
              <a:t>% Compound Annual Growth Rate (CAGR) </a:t>
            </a:r>
            <a:r>
              <a:rPr lang="en-US" sz="900" b="0" dirty="0">
                <a:solidFill>
                  <a:srgbClr val="000000"/>
                </a:solidFill>
                <a:latin typeface="+mn-lt"/>
              </a:rPr>
              <a:t>for ETF AUM projections and 20.3% CAGR for ETF cash flow projections</a:t>
            </a:r>
            <a:r>
              <a:rPr lang="en-US" sz="900" b="0" dirty="0" smtClean="0">
                <a:solidFill>
                  <a:srgbClr val="000000"/>
                </a:solidFill>
                <a:latin typeface="+mn-lt"/>
              </a:rPr>
              <a:t>.</a:t>
            </a:r>
            <a:r>
              <a:rPr lang="en-US" sz="900" b="0" dirty="0">
                <a:solidFill>
                  <a:srgbClr val="000000"/>
                </a:solidFill>
                <a:latin typeface="+mn-lt"/>
              </a:rPr>
              <a:t/>
            </a:r>
            <a:br>
              <a:rPr lang="en-US" sz="900" b="0" dirty="0">
                <a:solidFill>
                  <a:srgbClr val="000000"/>
                </a:solidFill>
                <a:latin typeface="+mn-lt"/>
              </a:rPr>
            </a:br>
            <a:r>
              <a:rPr lang="en-US" sz="900" b="0" dirty="0">
                <a:solidFill>
                  <a:srgbClr val="000000"/>
                </a:solidFill>
                <a:latin typeface="+mn-lt"/>
              </a:rPr>
              <a:t>Source:  Strategic Insight, FRC, Vanguard. Data as of June 30, 2011.</a:t>
            </a:r>
          </a:p>
          <a:p>
            <a:pPr algn="l">
              <a:spcBef>
                <a:spcPct val="50000"/>
              </a:spcBef>
            </a:pPr>
            <a:endParaRPr lang="en-US" sz="900" b="0" dirty="0">
              <a:solidFill>
                <a:srgbClr val="000000"/>
              </a:solidFill>
              <a:latin typeface="+mn-lt"/>
            </a:endParaRPr>
          </a:p>
        </p:txBody>
      </p:sp>
      <p:sp>
        <p:nvSpPr>
          <p:cNvPr id="13" name="Rectangle 3"/>
          <p:cNvSpPr txBox="1">
            <a:spLocks noChangeArrowheads="1"/>
          </p:cNvSpPr>
          <p:nvPr/>
        </p:nvSpPr>
        <p:spPr bwMode="auto">
          <a:xfrm>
            <a:off x="142875" y="6524625"/>
            <a:ext cx="376238" cy="252413"/>
          </a:xfrm>
          <a:prstGeom prst="rect">
            <a:avLst/>
          </a:prstGeom>
          <a:noFill/>
          <a:ln w="9525">
            <a:noFill/>
            <a:miter lim="800000"/>
            <a:headEnd/>
            <a:tailEnd/>
          </a:ln>
        </p:spPr>
        <p:txBody>
          <a:bodyPr/>
          <a:lstStyle/>
          <a:p>
            <a:fld id="{74585423-FA1E-44BC-B633-337D909BD923}" type="slidenum">
              <a:rPr lang="en-AU" sz="900">
                <a:latin typeface="Calibri" pitchFamily="34" charset="0"/>
              </a:rPr>
              <a:pPr/>
              <a:t>7</a:t>
            </a:fld>
            <a:endParaRPr lang="en-AU" sz="900" dirty="0">
              <a:latin typeface="Calibri"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1"/>
          <p:cNvSpPr>
            <a:spLocks noGrp="1" noChangeArrowheads="1"/>
          </p:cNvSpPr>
          <p:nvPr>
            <p:ph type="title"/>
          </p:nvPr>
        </p:nvSpPr>
        <p:spPr bwMode="auto">
          <a:xfrm>
            <a:off x="467544" y="188640"/>
            <a:ext cx="7560840" cy="792088"/>
          </a:xfrm>
          <a:noFill/>
          <a:ln>
            <a:miter lim="800000"/>
            <a:headEnd/>
            <a:tailEnd/>
          </a:ln>
        </p:spPr>
        <p:txBody>
          <a:bodyPr vert="horz" wrap="square" lIns="82058" tIns="41029" rIns="82058" bIns="41029" numCol="1" anchor="t" anchorCtr="0" compatLnSpc="1">
            <a:prstTxWarp prst="textNoShape">
              <a:avLst/>
            </a:prstTxWarp>
          </a:bodyPr>
          <a:lstStyle/>
          <a:p>
            <a:pPr algn="l">
              <a:spcBef>
                <a:spcPts val="600"/>
              </a:spcBef>
              <a:spcAft>
                <a:spcPts val="600"/>
              </a:spcAft>
            </a:pPr>
            <a:r>
              <a:rPr lang="en-US" sz="2400" dirty="0" smtClean="0">
                <a:cs typeface="Arial" charset="0"/>
              </a:rPr>
              <a:t>Exchange-Traded Product (ETP) marketplace and trends: </a:t>
            </a:r>
            <a:br>
              <a:rPr lang="en-US" sz="2400" dirty="0" smtClean="0">
                <a:cs typeface="Arial" charset="0"/>
              </a:rPr>
            </a:br>
            <a:r>
              <a:rPr lang="en-US" sz="2400" dirty="0" smtClean="0">
                <a:cs typeface="Arial" charset="0"/>
              </a:rPr>
              <a:t>The ETP marketplace—worldwide</a:t>
            </a:r>
          </a:p>
        </p:txBody>
      </p:sp>
      <p:graphicFrame>
        <p:nvGraphicFramePr>
          <p:cNvPr id="9" name="Object 3"/>
          <p:cNvGraphicFramePr>
            <a:graphicFrameLocks noGrp="1" noChangeAspect="1"/>
          </p:cNvGraphicFramePr>
          <p:nvPr>
            <p:ph idx="1"/>
          </p:nvPr>
        </p:nvGraphicFramePr>
        <p:xfrm>
          <a:off x="395536" y="1866140"/>
          <a:ext cx="8128000" cy="416712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 Box 4"/>
          <p:cNvSpPr txBox="1">
            <a:spLocks noChangeArrowheads="1"/>
          </p:cNvSpPr>
          <p:nvPr/>
        </p:nvSpPr>
        <p:spPr bwMode="auto">
          <a:xfrm rot="-5400000">
            <a:off x="-241056" y="3522944"/>
            <a:ext cx="1344613" cy="215444"/>
          </a:xfrm>
          <a:prstGeom prst="rect">
            <a:avLst/>
          </a:prstGeom>
          <a:noFill/>
          <a:ln w="9525" algn="ctr">
            <a:noFill/>
            <a:miter lim="800000"/>
            <a:headEnd/>
            <a:tailEnd/>
          </a:ln>
        </p:spPr>
        <p:txBody>
          <a:bodyPr lIns="0" tIns="0" rIns="0" bIns="0">
            <a:spAutoFit/>
          </a:bodyPr>
          <a:lstStyle/>
          <a:p>
            <a:pPr algn="ctr" defTabSz="914400">
              <a:spcBef>
                <a:spcPct val="50000"/>
              </a:spcBef>
            </a:pPr>
            <a:r>
              <a:rPr lang="en-US" sz="1400" b="0" dirty="0">
                <a:solidFill>
                  <a:schemeClr val="tx1"/>
                </a:solidFill>
                <a:latin typeface="+mn-lt"/>
              </a:rPr>
              <a:t>Assets (in billions)</a:t>
            </a:r>
          </a:p>
        </p:txBody>
      </p:sp>
      <p:sp>
        <p:nvSpPr>
          <p:cNvPr id="4101" name="Text Box 5"/>
          <p:cNvSpPr txBox="1">
            <a:spLocks noChangeArrowheads="1"/>
          </p:cNvSpPr>
          <p:nvPr/>
        </p:nvSpPr>
        <p:spPr bwMode="auto">
          <a:xfrm>
            <a:off x="1367582" y="1991162"/>
            <a:ext cx="3956050" cy="861774"/>
          </a:xfrm>
          <a:prstGeom prst="rect">
            <a:avLst/>
          </a:prstGeom>
          <a:noFill/>
          <a:ln w="9525" algn="ctr">
            <a:noFill/>
            <a:miter lim="800000"/>
            <a:headEnd/>
            <a:tailEnd/>
          </a:ln>
        </p:spPr>
        <p:txBody>
          <a:bodyPr lIns="0" tIns="0" rIns="0" bIns="0">
            <a:spAutoFit/>
          </a:bodyPr>
          <a:lstStyle/>
          <a:p>
            <a:pPr defTabSz="914400">
              <a:spcBef>
                <a:spcPct val="50000"/>
              </a:spcBef>
              <a:tabLst>
                <a:tab pos="1879600" algn="l"/>
              </a:tabLst>
            </a:pPr>
            <a:r>
              <a:rPr lang="en-US" sz="1400" b="0" dirty="0">
                <a:solidFill>
                  <a:schemeClr val="tx1"/>
                </a:solidFill>
                <a:latin typeface="+mn-lt"/>
              </a:rPr>
              <a:t>U.S. listed	1,103 ETPs, $1,014B</a:t>
            </a:r>
          </a:p>
          <a:p>
            <a:pPr defTabSz="914400">
              <a:spcBef>
                <a:spcPct val="50000"/>
              </a:spcBef>
              <a:tabLst>
                <a:tab pos="1879600" algn="l"/>
              </a:tabLst>
            </a:pPr>
            <a:r>
              <a:rPr lang="en-US" sz="1400" b="0" dirty="0">
                <a:solidFill>
                  <a:schemeClr val="tx1"/>
                </a:solidFill>
                <a:latin typeface="+mn-lt"/>
              </a:rPr>
              <a:t>Worldwide ex-U.S.	2,502 ETPs, $455B</a:t>
            </a:r>
          </a:p>
          <a:p>
            <a:pPr defTabSz="914400">
              <a:spcBef>
                <a:spcPct val="50000"/>
              </a:spcBef>
              <a:tabLst>
                <a:tab pos="1879600" algn="l"/>
              </a:tabLst>
            </a:pPr>
            <a:r>
              <a:rPr lang="en-US" sz="1400" b="0" dirty="0">
                <a:solidFill>
                  <a:schemeClr val="tx1"/>
                </a:solidFill>
                <a:latin typeface="+mn-lt"/>
              </a:rPr>
              <a:t>Worldwide	3,605 ETPs, $1,469B </a:t>
            </a:r>
          </a:p>
        </p:txBody>
      </p:sp>
      <p:sp>
        <p:nvSpPr>
          <p:cNvPr id="4102" name="Text Box 6"/>
          <p:cNvSpPr txBox="1">
            <a:spLocks noChangeArrowheads="1"/>
          </p:cNvSpPr>
          <p:nvPr/>
        </p:nvSpPr>
        <p:spPr bwMode="auto">
          <a:xfrm>
            <a:off x="1144662" y="6237312"/>
            <a:ext cx="2635250" cy="231156"/>
          </a:xfrm>
          <a:prstGeom prst="rect">
            <a:avLst/>
          </a:prstGeom>
          <a:noFill/>
          <a:ln w="9525">
            <a:noFill/>
            <a:miter lim="800000"/>
            <a:headEnd/>
            <a:tailEnd/>
          </a:ln>
        </p:spPr>
        <p:txBody>
          <a:bodyPr lIns="45709" tIns="49309" rIns="45709" bIns="49309" anchor="b">
            <a:spAutoFit/>
          </a:bodyPr>
          <a:lstStyle/>
          <a:p>
            <a:pPr defTabSz="914400">
              <a:lnSpc>
                <a:spcPct val="95000"/>
              </a:lnSpc>
            </a:pPr>
            <a:r>
              <a:rPr lang="en-US" sz="900" b="0" dirty="0">
                <a:solidFill>
                  <a:srgbClr val="000000"/>
                </a:solidFill>
                <a:latin typeface="+mn-lt"/>
                <a:cs typeface="Arial" pitchFamily="34" charset="0"/>
              </a:rPr>
              <a:t>Source: Bloomberg LP as of December 31, 2010</a:t>
            </a:r>
          </a:p>
        </p:txBody>
      </p:sp>
      <p:sp>
        <p:nvSpPr>
          <p:cNvPr id="4103" name="Text Box 7"/>
          <p:cNvSpPr txBox="1">
            <a:spLocks noChangeArrowheads="1"/>
          </p:cNvSpPr>
          <p:nvPr/>
        </p:nvSpPr>
        <p:spPr bwMode="auto">
          <a:xfrm rot="5400000">
            <a:off x="8039650" y="3557075"/>
            <a:ext cx="1346200" cy="215444"/>
          </a:xfrm>
          <a:prstGeom prst="rect">
            <a:avLst/>
          </a:prstGeom>
          <a:noFill/>
          <a:ln w="9525" algn="ctr">
            <a:noFill/>
            <a:miter lim="800000"/>
            <a:headEnd/>
            <a:tailEnd/>
          </a:ln>
        </p:spPr>
        <p:txBody>
          <a:bodyPr lIns="0" tIns="0" rIns="0" bIns="0">
            <a:spAutoFit/>
          </a:bodyPr>
          <a:lstStyle/>
          <a:p>
            <a:pPr algn="ctr" defTabSz="914400">
              <a:spcBef>
                <a:spcPct val="50000"/>
              </a:spcBef>
            </a:pPr>
            <a:r>
              <a:rPr lang="en-US" sz="1400" b="0" dirty="0">
                <a:solidFill>
                  <a:schemeClr val="tx1"/>
                </a:solidFill>
                <a:latin typeface="+mn-lt"/>
              </a:rPr>
              <a:t>Number of ETPs</a:t>
            </a:r>
          </a:p>
        </p:txBody>
      </p:sp>
      <p:sp>
        <p:nvSpPr>
          <p:cNvPr id="4104" name="Rectangle 3"/>
          <p:cNvSpPr txBox="1">
            <a:spLocks noChangeArrowheads="1"/>
          </p:cNvSpPr>
          <p:nvPr/>
        </p:nvSpPr>
        <p:spPr bwMode="auto">
          <a:xfrm>
            <a:off x="142875" y="6525344"/>
            <a:ext cx="376238" cy="252412"/>
          </a:xfrm>
          <a:prstGeom prst="rect">
            <a:avLst/>
          </a:prstGeom>
          <a:noFill/>
          <a:ln w="9525">
            <a:noFill/>
            <a:miter lim="800000"/>
            <a:headEnd/>
            <a:tailEnd/>
          </a:ln>
        </p:spPr>
        <p:txBody>
          <a:bodyPr/>
          <a:lstStyle/>
          <a:p>
            <a:fld id="{89294974-9397-4584-A48F-41911083A2DA}" type="slidenum">
              <a:rPr lang="en-AU" sz="900"/>
              <a:pPr/>
              <a:t>8</a:t>
            </a:fld>
            <a:endParaRPr lang="en-AU" sz="900"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ETFs provide asset owners with multiple ways to express their views</a:t>
            </a:r>
            <a:endParaRPr lang="en-AU" dirty="0"/>
          </a:p>
        </p:txBody>
      </p:sp>
      <p:graphicFrame>
        <p:nvGraphicFramePr>
          <p:cNvPr id="5" name="Table 4"/>
          <p:cNvGraphicFramePr>
            <a:graphicFrameLocks noGrp="1"/>
          </p:cNvGraphicFramePr>
          <p:nvPr/>
        </p:nvGraphicFramePr>
        <p:xfrm>
          <a:off x="251520" y="1268760"/>
          <a:ext cx="1512168" cy="4824535"/>
        </p:xfrm>
        <a:graphic>
          <a:graphicData uri="http://schemas.openxmlformats.org/drawingml/2006/table">
            <a:tbl>
              <a:tblPr firstRow="1" bandRow="1">
                <a:tableStyleId>{5C22544A-7EE6-4342-B048-85BDC9FD1C3A}</a:tableStyleId>
              </a:tblPr>
              <a:tblGrid>
                <a:gridCol w="1512168"/>
              </a:tblGrid>
              <a:tr h="3075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Equity</a:t>
                      </a:r>
                      <a:endParaRPr lang="en-AU" sz="1100" dirty="0" smtClean="0"/>
                    </a:p>
                  </a:txBody>
                  <a:tcPr>
                    <a:solidFill>
                      <a:schemeClr val="tx2"/>
                    </a:solidFill>
                  </a:tcPr>
                </a:tc>
              </a:tr>
              <a:tr h="266454">
                <a:tc>
                  <a:txBody>
                    <a:bodyPr/>
                    <a:lstStyle/>
                    <a:p>
                      <a:r>
                        <a:rPr lang="en-US" sz="1100" dirty="0" smtClean="0"/>
                        <a:t>Global</a:t>
                      </a:r>
                      <a:endParaRPr lang="en-AU" sz="1100" dirty="0"/>
                    </a:p>
                  </a:txBody>
                  <a:tcPr/>
                </a:tc>
              </a:tr>
              <a:tr h="611276">
                <a:tc>
                  <a:txBody>
                    <a:bodyPr/>
                    <a:lstStyle/>
                    <a:p>
                      <a:pPr marL="180975" indent="-180975">
                        <a:buFont typeface="Arial" pitchFamily="34" charset="0"/>
                        <a:buNone/>
                      </a:pPr>
                      <a:r>
                        <a:rPr lang="en-US" sz="1100" dirty="0" err="1" smtClean="0"/>
                        <a:t>Capitalisation</a:t>
                      </a:r>
                      <a:endParaRPr lang="en-US" sz="1100" dirty="0" smtClean="0"/>
                    </a:p>
                    <a:p>
                      <a:pPr marL="180975" indent="-180975">
                        <a:buFont typeface="Arial" pitchFamily="34" charset="0"/>
                        <a:buChar char="•"/>
                      </a:pPr>
                      <a:r>
                        <a:rPr lang="en-US" sz="1100" dirty="0" smtClean="0"/>
                        <a:t> </a:t>
                      </a:r>
                      <a:r>
                        <a:rPr lang="en-US" sz="1100" dirty="0" err="1" smtClean="0"/>
                        <a:t>e.g</a:t>
                      </a:r>
                      <a:r>
                        <a:rPr lang="en-US" sz="1100" dirty="0" smtClean="0"/>
                        <a:t> large, mid, small…</a:t>
                      </a:r>
                    </a:p>
                  </a:txBody>
                  <a:tcPr/>
                </a:tc>
              </a:tr>
              <a:tr h="266454">
                <a:tc>
                  <a:txBody>
                    <a:bodyPr/>
                    <a:lstStyle/>
                    <a:p>
                      <a:r>
                        <a:rPr lang="en-US" sz="1100" dirty="0" smtClean="0"/>
                        <a:t>Sectors</a:t>
                      </a:r>
                      <a:endParaRPr lang="en-AU" sz="1100" dirty="0"/>
                    </a:p>
                  </a:txBody>
                  <a:tcPr/>
                </a:tc>
              </a:tr>
              <a:tr h="2751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smtClean="0"/>
                        <a:t>Broad</a:t>
                      </a:r>
                      <a:r>
                        <a:rPr lang="en-AU" sz="1100" baseline="0" dirty="0" smtClean="0"/>
                        <a:t> </a:t>
                      </a:r>
                      <a:r>
                        <a:rPr lang="en-US" sz="1100" dirty="0" smtClean="0"/>
                        <a:t>markets</a:t>
                      </a:r>
                      <a:endParaRPr lang="en-AU" sz="1100" dirty="0"/>
                    </a:p>
                  </a:txBody>
                  <a:tcPr/>
                </a:tc>
              </a:tr>
              <a:tr h="292882">
                <a:tc>
                  <a:txBody>
                    <a:bodyPr/>
                    <a:lstStyle/>
                    <a:p>
                      <a:r>
                        <a:rPr lang="en-US" sz="1100" dirty="0" smtClean="0"/>
                        <a:t>Emerging markets</a:t>
                      </a:r>
                      <a:endParaRPr lang="en-AU" sz="1100" dirty="0"/>
                    </a:p>
                  </a:txBody>
                  <a:tcPr/>
                </a:tc>
              </a:tr>
              <a:tr h="266454">
                <a:tc>
                  <a:txBody>
                    <a:bodyPr/>
                    <a:lstStyle/>
                    <a:p>
                      <a:r>
                        <a:rPr lang="en-US" sz="1100" dirty="0" smtClean="0"/>
                        <a:t>Countries</a:t>
                      </a:r>
                      <a:endParaRPr lang="en-AU" sz="1100" dirty="0"/>
                    </a:p>
                  </a:txBody>
                  <a:tcPr/>
                </a:tc>
              </a:tr>
              <a:tr h="292882">
                <a:tc>
                  <a:txBody>
                    <a:bodyPr/>
                    <a:lstStyle/>
                    <a:p>
                      <a:r>
                        <a:rPr lang="en-US" sz="1100" dirty="0" smtClean="0"/>
                        <a:t>Inverse/leveraged</a:t>
                      </a:r>
                      <a:endParaRPr lang="en-AU" sz="1100" dirty="0"/>
                    </a:p>
                  </a:txBody>
                  <a:tcPr/>
                </a:tc>
              </a:tr>
              <a:tr h="2245439">
                <a:tc>
                  <a:txBody>
                    <a:bodyPr/>
                    <a:lstStyle/>
                    <a:p>
                      <a:r>
                        <a:rPr lang="en-US" sz="1100" dirty="0" smtClean="0"/>
                        <a:t>Styles</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Active</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Dividend</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Fundamental</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Infrastructure</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Real estate</a:t>
                      </a:r>
                    </a:p>
                    <a:p>
                      <a:pPr marL="180975" indent="-180975" algn="l" defTabSz="914400" rtl="0" eaLnBrk="1" latinLnBrk="0" hangingPunct="1">
                        <a:buFont typeface="Arial" pitchFamily="34" charset="0"/>
                        <a:buChar char="•"/>
                      </a:pPr>
                      <a:r>
                        <a:rPr lang="en-US" sz="1100" kern="1200" dirty="0" err="1" smtClean="0">
                          <a:solidFill>
                            <a:schemeClr val="dk1"/>
                          </a:solidFill>
                          <a:latin typeface="+mn-lt"/>
                          <a:ea typeface="+mn-ea"/>
                          <a:cs typeface="+mn-cs"/>
                        </a:rPr>
                        <a:t>Shariah</a:t>
                      </a:r>
                      <a:endParaRPr lang="en-US" sz="1100" kern="1200" dirty="0" smtClean="0">
                        <a:solidFill>
                          <a:schemeClr val="dk1"/>
                        </a:solidFill>
                        <a:latin typeface="+mn-lt"/>
                        <a:ea typeface="+mn-ea"/>
                        <a:cs typeface="+mn-cs"/>
                      </a:endParaRP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Thematic</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Private equity</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Value</a:t>
                      </a:r>
                    </a:p>
                    <a:p>
                      <a:pPr marL="180975" indent="-180975" algn="l" defTabSz="914400" rtl="0" eaLnBrk="1" latinLnBrk="0" hangingPunct="1">
                        <a:buFont typeface="Arial" pitchFamily="34" charset="0"/>
                        <a:buChar char="•"/>
                      </a:pPr>
                      <a:r>
                        <a:rPr lang="en-US" sz="1100" kern="1200" dirty="0" smtClean="0">
                          <a:solidFill>
                            <a:schemeClr val="dk1"/>
                          </a:solidFill>
                          <a:latin typeface="+mn-lt"/>
                          <a:ea typeface="+mn-ea"/>
                          <a:cs typeface="+mn-cs"/>
                        </a:rPr>
                        <a:t>Growth</a:t>
                      </a:r>
                    </a:p>
                  </a:txBody>
                  <a:tcPr/>
                </a:tc>
              </a:tr>
            </a:tbl>
          </a:graphicData>
        </a:graphic>
      </p:graphicFrame>
      <p:graphicFrame>
        <p:nvGraphicFramePr>
          <p:cNvPr id="6" name="Table 5"/>
          <p:cNvGraphicFramePr>
            <a:graphicFrameLocks noGrp="1"/>
          </p:cNvGraphicFramePr>
          <p:nvPr/>
        </p:nvGraphicFramePr>
        <p:xfrm>
          <a:off x="1979712" y="1268760"/>
          <a:ext cx="1512168" cy="2520280"/>
        </p:xfrm>
        <a:graphic>
          <a:graphicData uri="http://schemas.openxmlformats.org/drawingml/2006/table">
            <a:tbl>
              <a:tblPr firstRow="1" bandRow="1">
                <a:tableStyleId>{5C22544A-7EE6-4342-B048-85BDC9FD1C3A}</a:tableStyleId>
              </a:tblPr>
              <a:tblGrid>
                <a:gridCol w="1512168"/>
              </a:tblGrid>
              <a:tr h="281547">
                <a:tc>
                  <a:txBody>
                    <a:bodyPr/>
                    <a:lstStyle/>
                    <a:p>
                      <a:r>
                        <a:rPr lang="en-US" sz="1100" dirty="0" smtClean="0"/>
                        <a:t>Fixed</a:t>
                      </a:r>
                      <a:r>
                        <a:rPr lang="en-US" sz="1100" baseline="0" dirty="0" smtClean="0"/>
                        <a:t> Income</a:t>
                      </a:r>
                      <a:endParaRPr lang="en-AU" sz="1100" dirty="0"/>
                    </a:p>
                  </a:txBody>
                  <a:tcPr>
                    <a:solidFill>
                      <a:schemeClr val="tx2"/>
                    </a:solidFill>
                  </a:tcPr>
                </a:tc>
              </a:tr>
              <a:tr h="369525">
                <a:tc>
                  <a:txBody>
                    <a:bodyPr/>
                    <a:lstStyle/>
                    <a:p>
                      <a:r>
                        <a:rPr lang="en-US" sz="1100" dirty="0" smtClean="0"/>
                        <a:t>Government</a:t>
                      </a:r>
                      <a:endParaRPr lang="en-AU" sz="1100" dirty="0"/>
                    </a:p>
                  </a:txBody>
                  <a:tcPr/>
                </a:tc>
              </a:tr>
              <a:tr h="285032">
                <a:tc>
                  <a:txBody>
                    <a:bodyPr/>
                    <a:lstStyle/>
                    <a:p>
                      <a:r>
                        <a:rPr lang="en-US" sz="1100" dirty="0" smtClean="0"/>
                        <a:t>Corporate</a:t>
                      </a:r>
                      <a:endParaRPr lang="en-AU" sz="1100" dirty="0"/>
                    </a:p>
                  </a:txBody>
                  <a:tcPr/>
                </a:tc>
              </a:tr>
              <a:tr h="295620">
                <a:tc>
                  <a:txBody>
                    <a:bodyPr/>
                    <a:lstStyle/>
                    <a:p>
                      <a:r>
                        <a:rPr lang="en-US" sz="1100" dirty="0" smtClean="0"/>
                        <a:t>Credit</a:t>
                      </a:r>
                      <a:endParaRPr lang="en-AU" sz="1100" dirty="0"/>
                    </a:p>
                  </a:txBody>
                  <a:tcPr/>
                </a:tc>
              </a:tr>
              <a:tr h="280444">
                <a:tc>
                  <a:txBody>
                    <a:bodyPr/>
                    <a:lstStyle/>
                    <a:p>
                      <a:r>
                        <a:rPr lang="en-US" sz="1100" dirty="0" smtClean="0"/>
                        <a:t>Inflation</a:t>
                      </a:r>
                      <a:endParaRPr lang="en-AU" sz="1100" dirty="0"/>
                    </a:p>
                  </a:txBody>
                  <a:tcPr/>
                </a:tc>
              </a:tr>
              <a:tr h="295620">
                <a:tc>
                  <a:txBody>
                    <a:bodyPr/>
                    <a:lstStyle/>
                    <a:p>
                      <a:r>
                        <a:rPr lang="en-US" sz="1100" dirty="0" smtClean="0"/>
                        <a:t>High yield</a:t>
                      </a:r>
                    </a:p>
                  </a:txBody>
                  <a:tcPr/>
                </a:tc>
              </a:tr>
              <a:tr h="295620">
                <a:tc>
                  <a:txBody>
                    <a:bodyPr/>
                    <a:lstStyle/>
                    <a:p>
                      <a:r>
                        <a:rPr lang="en-US" sz="1100" dirty="0" smtClean="0"/>
                        <a:t>Mortgage backed</a:t>
                      </a:r>
                      <a:endParaRPr lang="en-AU" sz="1100" dirty="0"/>
                    </a:p>
                  </a:txBody>
                  <a:tcPr/>
                </a:tc>
              </a:tr>
              <a:tr h="416872">
                <a:tc>
                  <a:txBody>
                    <a:bodyPr/>
                    <a:lstStyle/>
                    <a:p>
                      <a:r>
                        <a:rPr lang="en-US" sz="1100" dirty="0" smtClean="0"/>
                        <a:t>Emerging markets</a:t>
                      </a:r>
                      <a:endParaRPr lang="en-AU" sz="1100" dirty="0"/>
                    </a:p>
                  </a:txBody>
                  <a:tcPr/>
                </a:tc>
              </a:tr>
            </a:tbl>
          </a:graphicData>
        </a:graphic>
      </p:graphicFrame>
      <p:graphicFrame>
        <p:nvGraphicFramePr>
          <p:cNvPr id="7" name="Table 6"/>
          <p:cNvGraphicFramePr>
            <a:graphicFrameLocks noGrp="1"/>
          </p:cNvGraphicFramePr>
          <p:nvPr/>
        </p:nvGraphicFramePr>
        <p:xfrm>
          <a:off x="3707904" y="1268760"/>
          <a:ext cx="1512168" cy="1091756"/>
        </p:xfrm>
        <a:graphic>
          <a:graphicData uri="http://schemas.openxmlformats.org/drawingml/2006/table">
            <a:tbl>
              <a:tblPr firstRow="1" bandRow="1">
                <a:tableStyleId>{5C22544A-7EE6-4342-B048-85BDC9FD1C3A}</a:tableStyleId>
              </a:tblPr>
              <a:tblGrid>
                <a:gridCol w="1512168"/>
              </a:tblGrid>
              <a:tr h="288032">
                <a:tc>
                  <a:txBody>
                    <a:bodyPr/>
                    <a:lstStyle/>
                    <a:p>
                      <a:r>
                        <a:rPr lang="en-US" sz="1100" dirty="0" smtClean="0"/>
                        <a:t>Cash</a:t>
                      </a:r>
                      <a:endParaRPr lang="en-AU" sz="1100" dirty="0"/>
                    </a:p>
                  </a:txBody>
                  <a:tcPr>
                    <a:solidFill>
                      <a:schemeClr val="tx2"/>
                    </a:solidFill>
                  </a:tcPr>
                </a:tc>
              </a:tr>
              <a:tr h="401862">
                <a:tc>
                  <a:txBody>
                    <a:bodyPr/>
                    <a:lstStyle/>
                    <a:p>
                      <a:r>
                        <a:rPr lang="en-US" sz="1100" dirty="0" smtClean="0"/>
                        <a:t>EONIA, SONIA</a:t>
                      </a:r>
                      <a:endParaRPr lang="en-AU" sz="1100" dirty="0"/>
                    </a:p>
                  </a:txBody>
                  <a:tcPr/>
                </a:tc>
              </a:tr>
              <a:tr h="401862">
                <a:tc>
                  <a:txBody>
                    <a:bodyPr/>
                    <a:lstStyle/>
                    <a:p>
                      <a:r>
                        <a:rPr lang="en-US" sz="1100" dirty="0" smtClean="0"/>
                        <a:t>Fed Funds</a:t>
                      </a:r>
                      <a:endParaRPr lang="en-AU" sz="1100" dirty="0"/>
                    </a:p>
                  </a:txBody>
                  <a:tcPr/>
                </a:tc>
              </a:tr>
            </a:tbl>
          </a:graphicData>
        </a:graphic>
      </p:graphicFrame>
      <p:graphicFrame>
        <p:nvGraphicFramePr>
          <p:cNvPr id="8" name="Table 7"/>
          <p:cNvGraphicFramePr>
            <a:graphicFrameLocks noGrp="1"/>
          </p:cNvGraphicFramePr>
          <p:nvPr/>
        </p:nvGraphicFramePr>
        <p:xfrm>
          <a:off x="3707904" y="2564904"/>
          <a:ext cx="1512168" cy="1231188"/>
        </p:xfrm>
        <a:graphic>
          <a:graphicData uri="http://schemas.openxmlformats.org/drawingml/2006/table">
            <a:tbl>
              <a:tblPr firstRow="1" bandRow="1">
                <a:tableStyleId>{5C22544A-7EE6-4342-B048-85BDC9FD1C3A}</a:tableStyleId>
              </a:tblPr>
              <a:tblGrid>
                <a:gridCol w="1512168"/>
              </a:tblGrid>
              <a:tr h="0">
                <a:tc>
                  <a:txBody>
                    <a:bodyPr/>
                    <a:lstStyle/>
                    <a:p>
                      <a:r>
                        <a:rPr lang="en-US" sz="1100" dirty="0" smtClean="0"/>
                        <a:t>Alternatives</a:t>
                      </a:r>
                      <a:endParaRPr lang="en-AU" sz="1100" dirty="0"/>
                    </a:p>
                  </a:txBody>
                  <a:tcPr>
                    <a:solidFill>
                      <a:schemeClr val="tx2"/>
                    </a:solidFill>
                  </a:tcPr>
                </a:tc>
              </a:tr>
              <a:tr h="324036">
                <a:tc>
                  <a:txBody>
                    <a:bodyPr/>
                    <a:lstStyle/>
                    <a:p>
                      <a:r>
                        <a:rPr lang="en-US" sz="1100" dirty="0" smtClean="0"/>
                        <a:t>Hedge funds</a:t>
                      </a:r>
                      <a:endParaRPr lang="en-AU" sz="1100" dirty="0"/>
                    </a:p>
                  </a:txBody>
                  <a:tcPr/>
                </a:tc>
              </a:tr>
              <a:tr h="324036">
                <a:tc>
                  <a:txBody>
                    <a:bodyPr/>
                    <a:lstStyle/>
                    <a:p>
                      <a:r>
                        <a:rPr lang="en-US" sz="1100" dirty="0" smtClean="0"/>
                        <a:t>Carbon</a:t>
                      </a:r>
                      <a:endParaRPr lang="en-AU" sz="1100" dirty="0"/>
                    </a:p>
                  </a:txBody>
                  <a:tcPr/>
                </a:tc>
              </a:tr>
              <a:tr h="324036">
                <a:tc>
                  <a:txBody>
                    <a:bodyPr/>
                    <a:lstStyle/>
                    <a:p>
                      <a:r>
                        <a:rPr lang="en-US" sz="1100" dirty="0" smtClean="0"/>
                        <a:t>Volatility</a:t>
                      </a:r>
                      <a:endParaRPr lang="en-AU" sz="1100" dirty="0"/>
                    </a:p>
                  </a:txBody>
                  <a:tcPr/>
                </a:tc>
              </a:tr>
            </a:tbl>
          </a:graphicData>
        </a:graphic>
      </p:graphicFrame>
      <p:graphicFrame>
        <p:nvGraphicFramePr>
          <p:cNvPr id="9" name="Table 8"/>
          <p:cNvGraphicFramePr>
            <a:graphicFrameLocks noGrp="1"/>
          </p:cNvGraphicFramePr>
          <p:nvPr/>
        </p:nvGraphicFramePr>
        <p:xfrm>
          <a:off x="5436096" y="1268760"/>
          <a:ext cx="1584176" cy="2520280"/>
        </p:xfrm>
        <a:graphic>
          <a:graphicData uri="http://schemas.openxmlformats.org/drawingml/2006/table">
            <a:tbl>
              <a:tblPr firstRow="1" bandRow="1">
                <a:tableStyleId>{5C22544A-7EE6-4342-B048-85BDC9FD1C3A}</a:tableStyleId>
              </a:tblPr>
              <a:tblGrid>
                <a:gridCol w="1584176"/>
              </a:tblGrid>
              <a:tr h="324534">
                <a:tc>
                  <a:txBody>
                    <a:bodyPr/>
                    <a:lstStyle/>
                    <a:p>
                      <a:r>
                        <a:rPr lang="en-US" sz="1100" dirty="0" smtClean="0"/>
                        <a:t>Currency</a:t>
                      </a:r>
                      <a:endParaRPr lang="en-AU" sz="1100" dirty="0"/>
                    </a:p>
                  </a:txBody>
                  <a:tcPr>
                    <a:solidFill>
                      <a:schemeClr val="tx2"/>
                    </a:solidFill>
                  </a:tcPr>
                </a:tc>
              </a:tr>
              <a:tr h="451002">
                <a:tc>
                  <a:txBody>
                    <a:bodyPr/>
                    <a:lstStyle/>
                    <a:p>
                      <a:r>
                        <a:rPr lang="en-US" sz="1100" dirty="0" smtClean="0"/>
                        <a:t>Developed currencies</a:t>
                      </a:r>
                      <a:endParaRPr lang="en-AU" sz="1100" dirty="0"/>
                    </a:p>
                  </a:txBody>
                  <a:tcPr/>
                </a:tc>
              </a:tr>
              <a:tr h="577468">
                <a:tc>
                  <a:txBody>
                    <a:bodyPr/>
                    <a:lstStyle/>
                    <a:p>
                      <a:r>
                        <a:rPr lang="en-US" sz="1100" dirty="0" smtClean="0"/>
                        <a:t>Emerging market currencies</a:t>
                      </a:r>
                      <a:endParaRPr lang="en-AU" sz="1100" dirty="0"/>
                    </a:p>
                  </a:txBody>
                  <a:tcPr/>
                </a:tc>
              </a:tr>
              <a:tr h="360802">
                <a:tc>
                  <a:txBody>
                    <a:bodyPr/>
                    <a:lstStyle/>
                    <a:p>
                      <a:r>
                        <a:rPr lang="en-US" sz="1100" dirty="0" smtClean="0"/>
                        <a:t>Inverse/leveraged</a:t>
                      </a:r>
                      <a:endParaRPr lang="en-AU" sz="1100" dirty="0"/>
                    </a:p>
                  </a:txBody>
                  <a:tcPr/>
                </a:tc>
              </a:tr>
              <a:tr h="806474">
                <a:tc>
                  <a:txBody>
                    <a:bodyPr/>
                    <a:lstStyle/>
                    <a:p>
                      <a:r>
                        <a:rPr lang="en-US" sz="1100" dirty="0" smtClean="0"/>
                        <a:t>Strategy</a:t>
                      </a:r>
                    </a:p>
                    <a:p>
                      <a:pPr marL="180975" indent="-180975">
                        <a:buFont typeface="Arial" pitchFamily="34" charset="0"/>
                        <a:buChar char="•"/>
                      </a:pPr>
                      <a:r>
                        <a:rPr lang="en-US" sz="1100" baseline="0" dirty="0" smtClean="0"/>
                        <a:t> </a:t>
                      </a:r>
                      <a:r>
                        <a:rPr lang="en-US" sz="1100" kern="1200" dirty="0" err="1" smtClean="0">
                          <a:solidFill>
                            <a:schemeClr val="dk1"/>
                          </a:solidFill>
                          <a:latin typeface="+mn-lt"/>
                          <a:ea typeface="+mn-ea"/>
                          <a:cs typeface="+mn-cs"/>
                        </a:rPr>
                        <a:t>e.g</a:t>
                      </a:r>
                      <a:r>
                        <a:rPr lang="en-US" sz="1100" kern="1200" dirty="0" smtClean="0">
                          <a:solidFill>
                            <a:schemeClr val="dk1"/>
                          </a:solidFill>
                          <a:latin typeface="+mn-lt"/>
                          <a:ea typeface="+mn-ea"/>
                          <a:cs typeface="+mn-cs"/>
                        </a:rPr>
                        <a:t> carry, momentum…</a:t>
                      </a:r>
                      <a:endParaRPr lang="en-AU" sz="1100" kern="1200" dirty="0" smtClean="0">
                        <a:solidFill>
                          <a:schemeClr val="dk1"/>
                        </a:solidFill>
                        <a:latin typeface="+mn-lt"/>
                        <a:ea typeface="+mn-ea"/>
                        <a:cs typeface="+mn-cs"/>
                      </a:endParaRPr>
                    </a:p>
                  </a:txBody>
                  <a:tcPr/>
                </a:tc>
              </a:tr>
            </a:tbl>
          </a:graphicData>
        </a:graphic>
      </p:graphicFrame>
      <p:graphicFrame>
        <p:nvGraphicFramePr>
          <p:cNvPr id="10" name="Table 9"/>
          <p:cNvGraphicFramePr>
            <a:graphicFrameLocks noGrp="1"/>
          </p:cNvGraphicFramePr>
          <p:nvPr/>
        </p:nvGraphicFramePr>
        <p:xfrm>
          <a:off x="7236296" y="1268760"/>
          <a:ext cx="1584176" cy="4824536"/>
        </p:xfrm>
        <a:graphic>
          <a:graphicData uri="http://schemas.openxmlformats.org/drawingml/2006/table">
            <a:tbl>
              <a:tblPr firstRow="1" bandRow="1">
                <a:tableStyleId>{5C22544A-7EE6-4342-B048-85BDC9FD1C3A}</a:tableStyleId>
              </a:tblPr>
              <a:tblGrid>
                <a:gridCol w="1584176"/>
              </a:tblGrid>
              <a:tr h="348190">
                <a:tc>
                  <a:txBody>
                    <a:bodyPr/>
                    <a:lstStyle/>
                    <a:p>
                      <a:r>
                        <a:rPr lang="en-US" sz="1100" dirty="0" smtClean="0"/>
                        <a:t>Commodities</a:t>
                      </a:r>
                      <a:endParaRPr lang="en-AU" sz="1100" dirty="0"/>
                    </a:p>
                  </a:txBody>
                  <a:tcPr>
                    <a:solidFill>
                      <a:schemeClr val="tx2"/>
                    </a:solidFill>
                  </a:tcPr>
                </a:tc>
              </a:tr>
              <a:tr h="405529">
                <a:tc>
                  <a:txBody>
                    <a:bodyPr/>
                    <a:lstStyle/>
                    <a:p>
                      <a:r>
                        <a:rPr lang="en-US" sz="1100" dirty="0" smtClean="0"/>
                        <a:t>Broad</a:t>
                      </a:r>
                      <a:endParaRPr lang="en-AU" sz="1100" dirty="0"/>
                    </a:p>
                  </a:txBody>
                  <a:tcPr/>
                </a:tc>
              </a:tr>
              <a:tr h="1249389">
                <a:tc>
                  <a:txBody>
                    <a:bodyPr/>
                    <a:lstStyle/>
                    <a:p>
                      <a:r>
                        <a:rPr lang="en-US" sz="1100" dirty="0" smtClean="0"/>
                        <a:t>Sub-indices</a:t>
                      </a:r>
                    </a:p>
                    <a:p>
                      <a:pPr>
                        <a:buFont typeface="Arial" pitchFamily="34" charset="0"/>
                        <a:buChar char="•"/>
                      </a:pPr>
                      <a:r>
                        <a:rPr lang="en-US" sz="1100" dirty="0" err="1" smtClean="0"/>
                        <a:t>e.g</a:t>
                      </a:r>
                      <a:r>
                        <a:rPr lang="en-US" sz="1100" dirty="0" smtClean="0"/>
                        <a:t> energy, livestock, precious metals, industrial metals, agriculture… </a:t>
                      </a:r>
                      <a:endParaRPr lang="en-AU" sz="1100" dirty="0"/>
                    </a:p>
                  </a:txBody>
                  <a:tcPr/>
                </a:tc>
              </a:tr>
              <a:tr h="430432">
                <a:tc>
                  <a:txBody>
                    <a:bodyPr/>
                    <a:lstStyle/>
                    <a:p>
                      <a:r>
                        <a:rPr lang="en-US" sz="1100" dirty="0" smtClean="0"/>
                        <a:t>Individual commodities</a:t>
                      </a:r>
                      <a:endParaRPr lang="en-AU" sz="1100" dirty="0"/>
                    </a:p>
                  </a:txBody>
                  <a:tcPr/>
                </a:tc>
              </a:tr>
              <a:tr h="1117969">
                <a:tc>
                  <a:txBody>
                    <a:bodyPr/>
                    <a:lstStyle/>
                    <a:p>
                      <a:r>
                        <a:rPr lang="en-US" sz="1100" dirty="0" smtClean="0"/>
                        <a:t>Based on physically held assets</a:t>
                      </a:r>
                    </a:p>
                    <a:p>
                      <a:pPr>
                        <a:buFont typeface="Arial" pitchFamily="34" charset="0"/>
                        <a:buChar char="•"/>
                      </a:pPr>
                      <a:r>
                        <a:rPr lang="en-US" sz="1100" dirty="0" err="1" smtClean="0"/>
                        <a:t>e.g</a:t>
                      </a:r>
                      <a:r>
                        <a:rPr lang="en-US" sz="1100" baseline="0" dirty="0" smtClean="0"/>
                        <a:t> gold, silver, platinum, palladium…</a:t>
                      </a:r>
                      <a:endParaRPr lang="en-AU" sz="1100" dirty="0"/>
                    </a:p>
                  </a:txBody>
                  <a:tcPr/>
                </a:tc>
              </a:tr>
              <a:tr h="430432">
                <a:tc>
                  <a:txBody>
                    <a:bodyPr/>
                    <a:lstStyle/>
                    <a:p>
                      <a:r>
                        <a:rPr lang="en-US" sz="1100" dirty="0" smtClean="0"/>
                        <a:t>Based on futures</a:t>
                      </a:r>
                      <a:endParaRPr lang="en-AU" sz="1100" dirty="0"/>
                    </a:p>
                  </a:txBody>
                  <a:tcPr/>
                </a:tc>
              </a:tr>
              <a:tr h="348190">
                <a:tc>
                  <a:txBody>
                    <a:bodyPr/>
                    <a:lstStyle/>
                    <a:p>
                      <a:r>
                        <a:rPr lang="en-US" sz="1100" dirty="0" smtClean="0"/>
                        <a:t>Based on forwards</a:t>
                      </a:r>
                      <a:endParaRPr lang="en-AU" sz="1100" dirty="0"/>
                    </a:p>
                  </a:txBody>
                  <a:tcPr/>
                </a:tc>
              </a:tr>
              <a:tr h="494405">
                <a:tc>
                  <a:txBody>
                    <a:bodyPr/>
                    <a:lstStyle/>
                    <a:p>
                      <a:r>
                        <a:rPr lang="en-US" sz="1100" dirty="0" smtClean="0"/>
                        <a:t>Inverse/leveraged</a:t>
                      </a:r>
                      <a:endParaRPr lang="en-AU" sz="1100" dirty="0"/>
                    </a:p>
                  </a:txBody>
                  <a:tcPr/>
                </a:tc>
              </a:tr>
            </a:tbl>
          </a:graphicData>
        </a:graphic>
      </p:graphicFrame>
      <p:sp>
        <p:nvSpPr>
          <p:cNvPr id="11" name="TextBox 10"/>
          <p:cNvSpPr txBox="1"/>
          <p:nvPr/>
        </p:nvSpPr>
        <p:spPr>
          <a:xfrm>
            <a:off x="2204527" y="4365104"/>
            <a:ext cx="4527713" cy="1338828"/>
          </a:xfrm>
          <a:prstGeom prst="rect">
            <a:avLst/>
          </a:prstGeom>
          <a:solidFill>
            <a:srgbClr val="717075"/>
          </a:solidFill>
        </p:spPr>
        <p:txBody>
          <a:bodyPr wrap="none" rtlCol="0">
            <a:spAutoFit/>
          </a:bodyPr>
          <a:lstStyle/>
          <a:p>
            <a:pPr algn="ctr">
              <a:lnSpc>
                <a:spcPct val="150000"/>
              </a:lnSpc>
            </a:pPr>
            <a:r>
              <a:rPr lang="en-US" b="1" dirty="0" smtClean="0">
                <a:solidFill>
                  <a:schemeClr val="bg1"/>
                </a:solidFill>
              </a:rPr>
              <a:t>2670 ETFs with 6,021 ETF listings</a:t>
            </a:r>
          </a:p>
          <a:p>
            <a:pPr algn="ctr">
              <a:lnSpc>
                <a:spcPct val="150000"/>
              </a:lnSpc>
            </a:pPr>
            <a:r>
              <a:rPr lang="en-US" b="1" dirty="0" smtClean="0">
                <a:solidFill>
                  <a:schemeClr val="bg1"/>
                </a:solidFill>
              </a:rPr>
              <a:t>1,149 ETPs</a:t>
            </a:r>
            <a:r>
              <a:rPr lang="en-US" b="1" baseline="30000" dirty="0" smtClean="0">
                <a:solidFill>
                  <a:schemeClr val="bg1"/>
                </a:solidFill>
              </a:rPr>
              <a:t>1 </a:t>
            </a:r>
            <a:r>
              <a:rPr lang="en-US" b="1" dirty="0" smtClean="0">
                <a:solidFill>
                  <a:schemeClr val="bg1"/>
                </a:solidFill>
              </a:rPr>
              <a:t>with 1,872 listings</a:t>
            </a:r>
          </a:p>
          <a:p>
            <a:pPr algn="ctr">
              <a:lnSpc>
                <a:spcPct val="150000"/>
              </a:lnSpc>
            </a:pPr>
            <a:r>
              <a:rPr lang="en-US" b="1" dirty="0" smtClean="0">
                <a:solidFill>
                  <a:schemeClr val="bg1"/>
                </a:solidFill>
              </a:rPr>
              <a:t>Total: 3,819 products with 7,893 listings</a:t>
            </a:r>
            <a:endParaRPr lang="en-AU" b="1" dirty="0" smtClean="0">
              <a:solidFill>
                <a:schemeClr val="bg1"/>
              </a:solidFill>
            </a:endParaRPr>
          </a:p>
        </p:txBody>
      </p:sp>
      <p:sp>
        <p:nvSpPr>
          <p:cNvPr id="12" name="TextBox 11"/>
          <p:cNvSpPr txBox="1"/>
          <p:nvPr/>
        </p:nvSpPr>
        <p:spPr>
          <a:xfrm>
            <a:off x="251520" y="6237312"/>
            <a:ext cx="3523722" cy="507831"/>
          </a:xfrm>
          <a:prstGeom prst="rect">
            <a:avLst/>
          </a:prstGeom>
          <a:noFill/>
        </p:spPr>
        <p:txBody>
          <a:bodyPr wrap="none" rtlCol="0">
            <a:spAutoFit/>
          </a:bodyPr>
          <a:lstStyle/>
          <a:p>
            <a:r>
              <a:rPr lang="en-AU" sz="900" dirty="0" smtClean="0">
                <a:latin typeface="+mn-lt"/>
              </a:rPr>
              <a:t>Source: Blackrock, "ETF Landscape: Industry Highlights" as at April 2011</a:t>
            </a:r>
          </a:p>
          <a:p>
            <a:endParaRPr lang="en-A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lank 3">
    <a:dk1>
      <a:srgbClr val="000000"/>
    </a:dk1>
    <a:lt1>
      <a:srgbClr val="FFFFFF"/>
    </a:lt1>
    <a:dk2>
      <a:srgbClr val="E1E1E0"/>
    </a:dk2>
    <a:lt2>
      <a:srgbClr val="9E1B34"/>
    </a:lt2>
    <a:accent1>
      <a:srgbClr val="ABABAA"/>
    </a:accent1>
    <a:accent2>
      <a:srgbClr val="808080"/>
    </a:accent2>
    <a:accent3>
      <a:srgbClr val="FFFFFF"/>
    </a:accent3>
    <a:accent4>
      <a:srgbClr val="000000"/>
    </a:accent4>
    <a:accent5>
      <a:srgbClr val="D2D2D2"/>
    </a:accent5>
    <a:accent6>
      <a:srgbClr val="737373"/>
    </a:accent6>
    <a:hlink>
      <a:srgbClr val="084887"/>
    </a:hlink>
    <a:folHlink>
      <a:srgbClr val="0064A2"/>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3071</TotalTime>
  <Words>2635</Words>
  <Application>Microsoft Office PowerPoint</Application>
  <PresentationFormat>On-screen Show (4:3)</PresentationFormat>
  <Paragraphs>496</Paragraphs>
  <Slides>33</Slides>
  <Notes>29</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33</vt:i4>
      </vt:variant>
    </vt:vector>
  </HeadingPairs>
  <TitlesOfParts>
    <vt:vector size="37" baseType="lpstr">
      <vt:lpstr>Office Theme</vt:lpstr>
      <vt:lpstr>Custom Design</vt:lpstr>
      <vt:lpstr>Microsoft Excel 97-2003 Worksheet</vt:lpstr>
      <vt:lpstr>Worksheet</vt:lpstr>
      <vt:lpstr>Under the bonnet of ETF structures &amp; price mechanisms Robin Bowerman Vanguard</vt:lpstr>
      <vt:lpstr>Agenda</vt:lpstr>
      <vt:lpstr>The bad news…</vt:lpstr>
      <vt:lpstr>What is an ETF?</vt:lpstr>
      <vt:lpstr>US index funds: a 15-year growth story</vt:lpstr>
      <vt:lpstr>Index versus active assets and cash flows</vt:lpstr>
      <vt:lpstr>ETF assets and cash flow as a percentage of index funds</vt:lpstr>
      <vt:lpstr>Exchange-Traded Product (ETP) marketplace and trends:  The ETP marketplace—worldwide</vt:lpstr>
      <vt:lpstr>ETFs provide asset owners with multiple ways to express their views</vt:lpstr>
      <vt:lpstr>ETF share of U.S. exchange activity</vt:lpstr>
      <vt:lpstr>Australian ETF &amp; ETP assets 2001 - 2010</vt:lpstr>
      <vt:lpstr>In Australia, the ETF take-up is building</vt:lpstr>
      <vt:lpstr>Investors by segment – whole ETF market</vt:lpstr>
      <vt:lpstr>Types of ETFs</vt:lpstr>
      <vt:lpstr>Swap-based ETFs have counterparty risk</vt:lpstr>
      <vt:lpstr>ETF’s laid bare:  inside the transaction process</vt:lpstr>
      <vt:lpstr>The role of the market maker</vt:lpstr>
      <vt:lpstr>ETF basics: creations &amp; redemptions</vt:lpstr>
      <vt:lpstr>ETF premium/discount to NAV comparing ETFs to LICs</vt:lpstr>
      <vt:lpstr>ETF liquidity – the broader picture</vt:lpstr>
      <vt:lpstr>Impact of ETF spreads on all-on costs</vt:lpstr>
      <vt:lpstr>Setting spreads</vt:lpstr>
      <vt:lpstr>Back to basics</vt:lpstr>
      <vt:lpstr>Determining your portfolio strategy</vt:lpstr>
      <vt:lpstr>Manager selection vs. market power</vt:lpstr>
      <vt:lpstr>Different ways investors use ETFs</vt:lpstr>
      <vt:lpstr>So what are the options?</vt:lpstr>
      <vt:lpstr>Case study</vt:lpstr>
      <vt:lpstr>ETF strategy – international shares</vt:lpstr>
      <vt:lpstr>Myths &amp; misconceptions</vt:lpstr>
      <vt:lpstr>Case: for and against</vt:lpstr>
      <vt:lpstr>Summary</vt:lpstr>
      <vt:lpstr>Important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Alex Dunkley</cp:lastModifiedBy>
  <cp:revision>332</cp:revision>
  <dcterms:created xsi:type="dcterms:W3CDTF">2011-09-20T01:58:18Z</dcterms:created>
  <dcterms:modified xsi:type="dcterms:W3CDTF">2012-02-09T00:26:59Z</dcterms:modified>
</cp:coreProperties>
</file>